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notesSlides/notesSlide38.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notesSlides/notesSlide39.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notesSlides/notesSlide40.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notesSlides/notesSlide41.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42.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tags/tag19.xml" ContentType="application/vnd.openxmlformats-officedocument.presentationml.tags+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tags/tag20.xml" ContentType="application/vnd.openxmlformats-officedocument.presentationml.tags+xml"/>
  <Override PartName="/ppt/notesSlides/notesSlide50.xml" ContentType="application/vnd.openxmlformats-officedocument.presentationml.notesSlide+xml"/>
  <Override PartName="/ppt/tags/tag21.xml" ContentType="application/vnd.openxmlformats-officedocument.presentationml.tags+xml"/>
  <Override PartName="/ppt/notesSlides/notesSlide51.xml" ContentType="application/vnd.openxmlformats-officedocument.presentationml.notesSlide+xml"/>
  <Override PartName="/ppt/tags/tag22.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70"/>
  </p:notesMasterIdLst>
  <p:sldIdLst>
    <p:sldId id="487" r:id="rId2"/>
    <p:sldId id="431" r:id="rId3"/>
    <p:sldId id="432" r:id="rId4"/>
    <p:sldId id="433" r:id="rId5"/>
    <p:sldId id="434" r:id="rId6"/>
    <p:sldId id="438" r:id="rId7"/>
    <p:sldId id="437" r:id="rId8"/>
    <p:sldId id="436" r:id="rId9"/>
    <p:sldId id="435" r:id="rId10"/>
    <p:sldId id="271" r:id="rId11"/>
    <p:sldId id="439" r:id="rId12"/>
    <p:sldId id="440" r:id="rId13"/>
    <p:sldId id="489" r:id="rId14"/>
    <p:sldId id="490" r:id="rId15"/>
    <p:sldId id="272" r:id="rId16"/>
    <p:sldId id="282" r:id="rId17"/>
    <p:sldId id="283" r:id="rId18"/>
    <p:sldId id="284" r:id="rId19"/>
    <p:sldId id="483" r:id="rId20"/>
    <p:sldId id="488" r:id="rId21"/>
    <p:sldId id="286" r:id="rId22"/>
    <p:sldId id="270" r:id="rId23"/>
    <p:sldId id="269" r:id="rId24"/>
    <p:sldId id="264" r:id="rId25"/>
    <p:sldId id="258" r:id="rId26"/>
    <p:sldId id="260" r:id="rId27"/>
    <p:sldId id="259" r:id="rId28"/>
    <p:sldId id="430" r:id="rId29"/>
    <p:sldId id="297" r:id="rId30"/>
    <p:sldId id="298" r:id="rId31"/>
    <p:sldId id="276" r:id="rId32"/>
    <p:sldId id="418" r:id="rId33"/>
    <p:sldId id="419" r:id="rId34"/>
    <p:sldId id="420" r:id="rId35"/>
    <p:sldId id="421" r:id="rId36"/>
    <p:sldId id="422" r:id="rId37"/>
    <p:sldId id="445" r:id="rId38"/>
    <p:sldId id="552" r:id="rId39"/>
    <p:sldId id="553" r:id="rId40"/>
    <p:sldId id="554" r:id="rId41"/>
    <p:sldId id="555" r:id="rId42"/>
    <p:sldId id="556" r:id="rId43"/>
    <p:sldId id="557" r:id="rId44"/>
    <p:sldId id="558" r:id="rId45"/>
    <p:sldId id="559" r:id="rId46"/>
    <p:sldId id="560" r:id="rId47"/>
    <p:sldId id="561" r:id="rId48"/>
    <p:sldId id="562" r:id="rId49"/>
    <p:sldId id="563" r:id="rId50"/>
    <p:sldId id="564" r:id="rId51"/>
    <p:sldId id="609" r:id="rId52"/>
    <p:sldId id="610" r:id="rId53"/>
    <p:sldId id="611" r:id="rId54"/>
    <p:sldId id="612" r:id="rId55"/>
    <p:sldId id="613" r:id="rId56"/>
    <p:sldId id="614" r:id="rId57"/>
    <p:sldId id="565" r:id="rId58"/>
    <p:sldId id="566" r:id="rId59"/>
    <p:sldId id="567" r:id="rId60"/>
    <p:sldId id="568" r:id="rId61"/>
    <p:sldId id="577" r:id="rId62"/>
    <p:sldId id="570" r:id="rId63"/>
    <p:sldId id="571" r:id="rId64"/>
    <p:sldId id="572" r:id="rId65"/>
    <p:sldId id="573" r:id="rId66"/>
    <p:sldId id="574" r:id="rId67"/>
    <p:sldId id="575" r:id="rId68"/>
    <p:sldId id="576" r:id="rId69"/>
    <p:sldId id="423" r:id="rId70"/>
    <p:sldId id="615" r:id="rId71"/>
    <p:sldId id="616" r:id="rId72"/>
    <p:sldId id="617" r:id="rId73"/>
    <p:sldId id="290" r:id="rId74"/>
    <p:sldId id="491" r:id="rId75"/>
    <p:sldId id="416" r:id="rId76"/>
    <p:sldId id="505" r:id="rId77"/>
    <p:sldId id="608" r:id="rId78"/>
    <p:sldId id="504" r:id="rId79"/>
    <p:sldId id="500" r:id="rId80"/>
    <p:sldId id="501" r:id="rId81"/>
    <p:sldId id="318" r:id="rId82"/>
    <p:sldId id="321" r:id="rId83"/>
    <p:sldId id="322" r:id="rId84"/>
    <p:sldId id="310" r:id="rId85"/>
    <p:sldId id="327" r:id="rId86"/>
    <p:sldId id="311" r:id="rId87"/>
    <p:sldId id="316" r:id="rId88"/>
    <p:sldId id="466" r:id="rId89"/>
    <p:sldId id="462" r:id="rId90"/>
    <p:sldId id="506" r:id="rId91"/>
    <p:sldId id="463" r:id="rId92"/>
    <p:sldId id="503" r:id="rId93"/>
    <p:sldId id="442" r:id="rId94"/>
    <p:sldId id="443" r:id="rId95"/>
    <p:sldId id="444" r:id="rId96"/>
    <p:sldId id="473" r:id="rId97"/>
    <p:sldId id="474" r:id="rId98"/>
    <p:sldId id="475" r:id="rId99"/>
    <p:sldId id="476" r:id="rId100"/>
    <p:sldId id="510" r:id="rId101"/>
    <p:sldId id="511" r:id="rId102"/>
    <p:sldId id="512" r:id="rId103"/>
    <p:sldId id="486" r:id="rId104"/>
    <p:sldId id="513" r:id="rId105"/>
    <p:sldId id="514" r:id="rId106"/>
    <p:sldId id="515" r:id="rId107"/>
    <p:sldId id="516" r:id="rId108"/>
    <p:sldId id="517" r:id="rId109"/>
    <p:sldId id="518" r:id="rId110"/>
    <p:sldId id="519" r:id="rId111"/>
    <p:sldId id="520" r:id="rId112"/>
    <p:sldId id="521" r:id="rId113"/>
    <p:sldId id="522" r:id="rId114"/>
    <p:sldId id="523" r:id="rId115"/>
    <p:sldId id="524" r:id="rId116"/>
    <p:sldId id="525" r:id="rId117"/>
    <p:sldId id="526" r:id="rId118"/>
    <p:sldId id="527" r:id="rId119"/>
    <p:sldId id="528" r:id="rId120"/>
    <p:sldId id="529" r:id="rId121"/>
    <p:sldId id="530" r:id="rId122"/>
    <p:sldId id="531" r:id="rId123"/>
    <p:sldId id="532" r:id="rId124"/>
    <p:sldId id="533" r:id="rId125"/>
    <p:sldId id="534" r:id="rId126"/>
    <p:sldId id="535" r:id="rId127"/>
    <p:sldId id="536" r:id="rId128"/>
    <p:sldId id="537" r:id="rId129"/>
    <p:sldId id="538" r:id="rId130"/>
    <p:sldId id="539" r:id="rId131"/>
    <p:sldId id="540" r:id="rId132"/>
    <p:sldId id="541" r:id="rId133"/>
    <p:sldId id="542" r:id="rId134"/>
    <p:sldId id="543" r:id="rId135"/>
    <p:sldId id="544" r:id="rId136"/>
    <p:sldId id="545" r:id="rId137"/>
    <p:sldId id="546" r:id="rId138"/>
    <p:sldId id="547" r:id="rId139"/>
    <p:sldId id="548" r:id="rId140"/>
    <p:sldId id="549" r:id="rId141"/>
    <p:sldId id="550" r:id="rId142"/>
    <p:sldId id="551" r:id="rId143"/>
    <p:sldId id="578" r:id="rId144"/>
    <p:sldId id="582" r:id="rId145"/>
    <p:sldId id="583" r:id="rId146"/>
    <p:sldId id="584" r:id="rId147"/>
    <p:sldId id="585" r:id="rId148"/>
    <p:sldId id="586" r:id="rId149"/>
    <p:sldId id="587" r:id="rId150"/>
    <p:sldId id="588" r:id="rId151"/>
    <p:sldId id="589" r:id="rId152"/>
    <p:sldId id="590" r:id="rId153"/>
    <p:sldId id="591" r:id="rId154"/>
    <p:sldId id="592" r:id="rId155"/>
    <p:sldId id="593" r:id="rId156"/>
    <p:sldId id="594" r:id="rId157"/>
    <p:sldId id="595" r:id="rId158"/>
    <p:sldId id="596" r:id="rId159"/>
    <p:sldId id="597" r:id="rId160"/>
    <p:sldId id="598" r:id="rId161"/>
    <p:sldId id="600" r:id="rId162"/>
    <p:sldId id="601" r:id="rId163"/>
    <p:sldId id="602" r:id="rId164"/>
    <p:sldId id="603" r:id="rId165"/>
    <p:sldId id="604" r:id="rId166"/>
    <p:sldId id="605" r:id="rId167"/>
    <p:sldId id="606" r:id="rId168"/>
    <p:sldId id="607" r:id="rId16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57"/>
    <p:restoredTop sz="81197" autoAdjust="0"/>
  </p:normalViewPr>
  <p:slideViewPr>
    <p:cSldViewPr snapToGrid="0" snapToObjects="1">
      <p:cViewPr>
        <p:scale>
          <a:sx n="91" d="100"/>
          <a:sy n="91" d="100"/>
        </p:scale>
        <p:origin x="1648" y="14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presProps" Target="pres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png"/></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126.emf"/><Relationship Id="rId1" Type="http://schemas.openxmlformats.org/officeDocument/2006/relationships/image" Target="../media/image125.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127.emf"/><Relationship Id="rId1" Type="http://schemas.openxmlformats.org/officeDocument/2006/relationships/image" Target="../media/image125.wmf"/></Relationships>
</file>

<file path=ppt/drawings/_rels/vmlDrawing12.vml.rels><?xml version="1.0" encoding="UTF-8" standalone="yes"?>
<Relationships xmlns="http://schemas.openxmlformats.org/package/2006/relationships"><Relationship Id="rId2" Type="http://schemas.openxmlformats.org/officeDocument/2006/relationships/image" Target="../media/image128.emf"/><Relationship Id="rId1" Type="http://schemas.openxmlformats.org/officeDocument/2006/relationships/image" Target="../media/image125.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29.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30.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3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32.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33.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40.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53.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55.png"/></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55.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2.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3.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7.png"/></Relationships>
</file>

<file path=ppt/drawings/_rels/vmlDrawing7.vml.rels><?xml version="1.0" encoding="UTF-8" standalone="yes"?>
<Relationships xmlns="http://schemas.openxmlformats.org/package/2006/relationships"><Relationship Id="rId2" Type="http://schemas.openxmlformats.org/officeDocument/2006/relationships/image" Target="../media/image109.wmf"/><Relationship Id="rId1" Type="http://schemas.openxmlformats.org/officeDocument/2006/relationships/image" Target="../media/image108.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21.e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123.emf"/><Relationship Id="rId1" Type="http://schemas.openxmlformats.org/officeDocument/2006/relationships/image" Target="../media/image12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CA9D44-2D1E-374A-96DC-2B9DFEF8B5E5}" type="datetimeFigureOut">
              <a:rPr lang="en-US" smtClean="0"/>
              <a:pPr/>
              <a:t>9/12/20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050CAEA-C9CB-6741-B67F-5EEEA781FE19}" type="slidenum">
              <a:rPr lang="en-US" smtClean="0"/>
              <a:pPr/>
              <a:t>‹#›</a:t>
            </a:fld>
            <a:endParaRPr lang="en-US"/>
          </a:p>
        </p:txBody>
      </p:sp>
    </p:spTree>
    <p:extLst>
      <p:ext uri="{BB962C8B-B14F-4D97-AF65-F5344CB8AC3E}">
        <p14:creationId xmlns:p14="http://schemas.microsoft.com/office/powerpoint/2010/main" val="342121313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en.wikipedia.org/wiki/Singular_value" TargetMode="External"/><Relationship Id="rId2" Type="http://schemas.openxmlformats.org/officeDocument/2006/relationships/slide" Target="../slides/slide139.xml"/><Relationship Id="rId1" Type="http://schemas.openxmlformats.org/officeDocument/2006/relationships/notesMaster" Target="../notesMasters/notesMaster1.xml"/><Relationship Id="rId6" Type="http://schemas.openxmlformats.org/officeDocument/2006/relationships/hyperlink" Target="http://en.wikipedia.org/wiki/Eigenvalues" TargetMode="External"/><Relationship Id="rId5" Type="http://schemas.openxmlformats.org/officeDocument/2006/relationships/hyperlink" Target="http://en.wikipedia.org/wiki/Eigenvectors" TargetMode="External"/><Relationship Id="rId4" Type="http://schemas.openxmlformats.org/officeDocument/2006/relationships/hyperlink" Target="http://en.wikipedia.org/wiki/Eigendecomposition" TargetMode="Externa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en.wikipedia.org/wiki/Matrix_decomposition" TargetMode="External"/><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27BA4DE5-6627-084C-A1A2-B4CD1D69C922}" type="slidenum">
              <a:rPr lang="en-US" smtClean="0"/>
              <a:pPr>
                <a:defRPr/>
              </a:pPr>
              <a:t>1</a:t>
            </a:fld>
            <a:endParaRPr lang="en-US"/>
          </a:p>
        </p:txBody>
      </p:sp>
    </p:spTree>
    <p:extLst>
      <p:ext uri="{BB962C8B-B14F-4D97-AF65-F5344CB8AC3E}">
        <p14:creationId xmlns:p14="http://schemas.microsoft.com/office/powerpoint/2010/main" val="30855169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edge responses are aggregated into 4x4 windows over the image</a:t>
            </a:r>
            <a:r>
              <a:rPr lang="en-US" baseline="0" dirty="0"/>
              <a:t> </a:t>
            </a:r>
            <a:r>
              <a:rPr lang="en-US" dirty="0"/>
              <a:t>into</a:t>
            </a:r>
            <a:r>
              <a:rPr lang="en-US" baseline="0" dirty="0"/>
              <a:t> different response bins. So our descriptor for the image becomes a vector of numbers of size (4x4)*number of orientations * number of frequencies, here 4*4*6*5=480 and that becomes a vector representation for the whole image.</a:t>
            </a:r>
            <a:endParaRPr lang="en-US" dirty="0"/>
          </a:p>
        </p:txBody>
      </p:sp>
      <p:sp>
        <p:nvSpPr>
          <p:cNvPr id="4" name="Slide Number Placeholder 3"/>
          <p:cNvSpPr>
            <a:spLocks noGrp="1"/>
          </p:cNvSpPr>
          <p:nvPr>
            <p:ph type="sldNum" sz="quarter" idx="10"/>
          </p:nvPr>
        </p:nvSpPr>
        <p:spPr/>
        <p:txBody>
          <a:bodyPr/>
          <a:lstStyle/>
          <a:p>
            <a:fld id="{A050CAEA-C9CB-6741-B67F-5EEEA781FE19}" type="slidenum">
              <a:rPr lang="en-US" smtClean="0"/>
              <a:pPr/>
              <a:t>12</a:t>
            </a:fld>
            <a:endParaRPr lang="en-US"/>
          </a:p>
        </p:txBody>
      </p:sp>
    </p:spTree>
    <p:extLst>
      <p:ext uri="{BB962C8B-B14F-4D97-AF65-F5344CB8AC3E}">
        <p14:creationId xmlns:p14="http://schemas.microsoft.com/office/powerpoint/2010/main" val="3311320505"/>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diagonal entries </a:t>
            </a:r>
            <a:r>
              <a:rPr lang="en-US" dirty="0" err="1"/>
              <a:t>Σ</a:t>
            </a:r>
            <a:r>
              <a:rPr lang="en-US" i="1" baseline="-25000" dirty="0" err="1"/>
              <a:t>i</a:t>
            </a:r>
            <a:r>
              <a:rPr lang="en-US" baseline="-25000" dirty="0" err="1"/>
              <a:t>,</a:t>
            </a:r>
            <a:r>
              <a:rPr lang="en-US" i="1" baseline="-25000" dirty="0" err="1"/>
              <a:t>i</a:t>
            </a:r>
            <a:r>
              <a:rPr lang="en-US" dirty="0"/>
              <a:t> of </a:t>
            </a:r>
            <a:r>
              <a:rPr lang="en-US" dirty="0" err="1"/>
              <a:t>Σ</a:t>
            </a:r>
            <a:r>
              <a:rPr lang="en-US" dirty="0"/>
              <a:t> are known as the </a:t>
            </a:r>
            <a:r>
              <a:rPr lang="en-US" b="1" dirty="0">
                <a:hlinkClick r:id="rId3" tooltip="Singular value"/>
              </a:rPr>
              <a:t>singular values</a:t>
            </a:r>
            <a:r>
              <a:rPr lang="en-US" dirty="0"/>
              <a:t> of </a:t>
            </a:r>
            <a:r>
              <a:rPr lang="en-US" i="1" dirty="0"/>
              <a:t>M</a:t>
            </a:r>
            <a:r>
              <a:rPr lang="en-US" dirty="0"/>
              <a:t>. The </a:t>
            </a:r>
            <a:r>
              <a:rPr lang="en-US" i="1" dirty="0"/>
              <a:t>m</a:t>
            </a:r>
            <a:r>
              <a:rPr lang="en-US" dirty="0"/>
              <a:t> columns of </a:t>
            </a:r>
            <a:r>
              <a:rPr lang="en-US" i="1" dirty="0"/>
              <a:t>U</a:t>
            </a:r>
            <a:r>
              <a:rPr lang="en-US" dirty="0"/>
              <a:t> and the </a:t>
            </a:r>
            <a:r>
              <a:rPr lang="en-US" i="1" dirty="0"/>
              <a:t>n</a:t>
            </a:r>
            <a:r>
              <a:rPr lang="en-US" dirty="0"/>
              <a:t> columns of </a:t>
            </a:r>
            <a:r>
              <a:rPr lang="en-US" i="1" dirty="0"/>
              <a:t>V</a:t>
            </a:r>
            <a:r>
              <a:rPr lang="en-US" dirty="0"/>
              <a:t> are called the </a:t>
            </a:r>
            <a:r>
              <a:rPr lang="en-US" b="1" dirty="0"/>
              <a:t>left-singular vectors</a:t>
            </a:r>
            <a:r>
              <a:rPr lang="en-US" dirty="0"/>
              <a:t> and </a:t>
            </a:r>
            <a:r>
              <a:rPr lang="en-US" b="1" dirty="0"/>
              <a:t>right-singular vectors</a:t>
            </a:r>
            <a:r>
              <a:rPr lang="en-US" dirty="0"/>
              <a:t> of </a:t>
            </a:r>
            <a:r>
              <a:rPr lang="en-US" i="1" dirty="0"/>
              <a:t>M</a:t>
            </a:r>
            <a:r>
              <a:rPr lang="en-US" dirty="0"/>
              <a:t>, respectively. </a:t>
            </a:r>
          </a:p>
          <a:p>
            <a:endParaRPr lang="en-US" dirty="0"/>
          </a:p>
          <a:p>
            <a:r>
              <a:rPr lang="en-US" dirty="0"/>
              <a:t>The singular value decomposition and the </a:t>
            </a:r>
            <a:r>
              <a:rPr lang="en-US" dirty="0">
                <a:hlinkClick r:id="rId4" tooltip="Eigendecomposition"/>
              </a:rPr>
              <a:t>eigendecomposition</a:t>
            </a:r>
            <a:r>
              <a:rPr lang="en-US" dirty="0"/>
              <a:t> are closely related. Namely:</a:t>
            </a:r>
          </a:p>
          <a:p>
            <a:r>
              <a:rPr lang="en-US" dirty="0"/>
              <a:t>The left-singular vectors of </a:t>
            </a:r>
            <a:r>
              <a:rPr lang="en-US" i="1" dirty="0"/>
              <a:t>M</a:t>
            </a:r>
            <a:r>
              <a:rPr lang="en-US" dirty="0"/>
              <a:t> are </a:t>
            </a:r>
            <a:r>
              <a:rPr lang="en-US" dirty="0">
                <a:hlinkClick r:id="rId5" tooltip="Eigenvectors"/>
              </a:rPr>
              <a:t>eigenvectors</a:t>
            </a:r>
            <a:r>
              <a:rPr lang="en-US" dirty="0"/>
              <a:t> of </a:t>
            </a:r>
            <a:r>
              <a:rPr lang="en-US" i="1" dirty="0"/>
              <a:t>MM*</a:t>
            </a:r>
            <a:r>
              <a:rPr lang="en-US" dirty="0"/>
              <a:t>.</a:t>
            </a:r>
          </a:p>
          <a:p>
            <a:r>
              <a:rPr lang="en-US" dirty="0"/>
              <a:t>The right-singular vectors of </a:t>
            </a:r>
            <a:r>
              <a:rPr lang="en-US" i="1" dirty="0"/>
              <a:t>M</a:t>
            </a:r>
            <a:r>
              <a:rPr lang="en-US" dirty="0"/>
              <a:t> are eigenvectors of </a:t>
            </a:r>
            <a:r>
              <a:rPr lang="en-US" i="1" dirty="0"/>
              <a:t>M*M</a:t>
            </a:r>
            <a:r>
              <a:rPr lang="en-US" dirty="0"/>
              <a:t>.</a:t>
            </a:r>
          </a:p>
          <a:p>
            <a:r>
              <a:rPr lang="en-US" dirty="0"/>
              <a:t>The non-zero-singular values of </a:t>
            </a:r>
            <a:r>
              <a:rPr lang="en-US" i="1" dirty="0"/>
              <a:t>M</a:t>
            </a:r>
            <a:r>
              <a:rPr lang="en-US" dirty="0"/>
              <a:t> (found on the diagonal entries of </a:t>
            </a:r>
            <a:r>
              <a:rPr lang="en-US" i="1" dirty="0" err="1"/>
              <a:t>Σ</a:t>
            </a:r>
            <a:r>
              <a:rPr lang="en-US" dirty="0"/>
              <a:t>) are the square roots of the non-zero </a:t>
            </a:r>
            <a:r>
              <a:rPr lang="en-US" dirty="0">
                <a:hlinkClick r:id="rId6" tooltip="Eigenvalues"/>
              </a:rPr>
              <a:t>eigenvalues</a:t>
            </a:r>
            <a:r>
              <a:rPr lang="en-US" dirty="0"/>
              <a:t> of both </a:t>
            </a:r>
            <a:r>
              <a:rPr lang="en-US" i="1" dirty="0"/>
              <a:t>M*M</a:t>
            </a:r>
            <a:r>
              <a:rPr lang="en-US" dirty="0"/>
              <a:t> and </a:t>
            </a:r>
            <a:r>
              <a:rPr lang="en-US" i="1" dirty="0"/>
              <a:t>MM*</a:t>
            </a:r>
            <a:r>
              <a:rPr lang="en-US" dirty="0"/>
              <a:t>.</a:t>
            </a:r>
          </a:p>
          <a:p>
            <a:endParaRPr lang="en-US" dirty="0"/>
          </a:p>
        </p:txBody>
      </p:sp>
      <p:sp>
        <p:nvSpPr>
          <p:cNvPr id="4" name="Slide Number Placeholder 3"/>
          <p:cNvSpPr>
            <a:spLocks noGrp="1"/>
          </p:cNvSpPr>
          <p:nvPr>
            <p:ph type="sldNum" sz="quarter" idx="10"/>
          </p:nvPr>
        </p:nvSpPr>
        <p:spPr/>
        <p:txBody>
          <a:bodyPr/>
          <a:lstStyle/>
          <a:p>
            <a:fld id="{A050CAEA-C9CB-6741-B67F-5EEEA781FE19}" type="slidenum">
              <a:rPr lang="en-US" smtClean="0"/>
              <a:pPr/>
              <a:t>139</a:t>
            </a:fld>
            <a:endParaRPr lang="en-US"/>
          </a:p>
        </p:txBody>
      </p:sp>
    </p:spTree>
    <p:extLst>
      <p:ext uri="{BB962C8B-B14F-4D97-AF65-F5344CB8AC3E}">
        <p14:creationId xmlns:p14="http://schemas.microsoft.com/office/powerpoint/2010/main" val="29196819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768236A-CC6C-5F49-AF32-4FF417BA0B1C}" type="slidenum">
              <a:rPr lang="en-US"/>
              <a:pPr/>
              <a:t>140</a:t>
            </a:fld>
            <a:endParaRPr lang="en-US"/>
          </a:p>
        </p:txBody>
      </p:sp>
      <p:sp>
        <p:nvSpPr>
          <p:cNvPr id="14338" name="Rectangle 2"/>
          <p:cNvSpPr>
            <a:spLocks noGrp="1" noRot="1" noChangeAspect="1" noChangeArrowheads="1" noTextEdit="1"/>
          </p:cNvSpPr>
          <p:nvPr>
            <p:ph type="sldImg"/>
          </p:nvPr>
        </p:nvSpPr>
        <p:spPr>
          <a:xfrm>
            <a:off x="1319213" y="877888"/>
            <a:ext cx="4214812" cy="3160712"/>
          </a:xfrm>
          <a:solidFill>
            <a:srgbClr val="FFFFFF"/>
          </a:solidFill>
          <a:ln/>
        </p:spPr>
      </p:sp>
      <p:sp>
        <p:nvSpPr>
          <p:cNvPr id="14339" name="Text Box 3"/>
          <p:cNvSpPr txBox="1">
            <a:spLocks noGrp="1" noChangeArrowheads="1"/>
          </p:cNvSpPr>
          <p:nvPr>
            <p:ph type="body" idx="1"/>
          </p:nvPr>
        </p:nvSpPr>
        <p:spPr>
          <a:xfrm>
            <a:off x="1062038" y="4349750"/>
            <a:ext cx="4735512" cy="157163"/>
          </a:xfrm>
          <a:ln/>
        </p:spPr>
        <p:txBody>
          <a:bodyPr lIns="0" tIns="0" rIns="0" bIns="0">
            <a:spAutoFit/>
          </a:bodyPr>
          <a:lstStyle/>
          <a:p>
            <a:endParaRPr 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Today we’re talking about bag of features models. Here you model objects as a bag of features</a:t>
            </a:r>
            <a:r>
              <a:rPr lang="en-US" baseline="0" dirty="0"/>
              <a:t>.</a:t>
            </a:r>
            <a:endParaRPr lang="en-US" dirty="0"/>
          </a:p>
        </p:txBody>
      </p:sp>
      <p:sp>
        <p:nvSpPr>
          <p:cNvPr id="4" name="Slide Number Placeholder 3"/>
          <p:cNvSpPr>
            <a:spLocks noGrp="1"/>
          </p:cNvSpPr>
          <p:nvPr>
            <p:ph type="sldNum" sz="quarter" idx="10"/>
          </p:nvPr>
        </p:nvSpPr>
        <p:spPr/>
        <p:txBody>
          <a:bodyPr/>
          <a:lstStyle/>
          <a:p>
            <a:fld id="{FBB7F3DB-1C19-204A-BA50-98117D9ED703}" type="slidenum">
              <a:rPr lang="en-US" smtClean="0"/>
              <a:t>144</a:t>
            </a:fld>
            <a:endParaRPr 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Bag of features models often follow a</a:t>
            </a:r>
            <a:r>
              <a:rPr lang="en-US" baseline="0" dirty="0"/>
              <a:t> similar pipeline.</a:t>
            </a:r>
          </a:p>
          <a:p>
            <a:endParaRPr lang="en-US" baseline="0" dirty="0"/>
          </a:p>
          <a:p>
            <a:r>
              <a:rPr lang="en-US" baseline="0" dirty="0"/>
              <a:t>First you might extract some features from our images.</a:t>
            </a:r>
            <a:endParaRPr lang="en-US" dirty="0"/>
          </a:p>
        </p:txBody>
      </p:sp>
      <p:sp>
        <p:nvSpPr>
          <p:cNvPr id="4" name="Slide Number Placeholder 3"/>
          <p:cNvSpPr>
            <a:spLocks noGrp="1"/>
          </p:cNvSpPr>
          <p:nvPr>
            <p:ph type="sldNum" sz="quarter" idx="10"/>
          </p:nvPr>
        </p:nvSpPr>
        <p:spPr/>
        <p:txBody>
          <a:bodyPr/>
          <a:lstStyle/>
          <a:p>
            <a:fld id="{FBB7F3DB-1C19-204A-BA50-98117D9ED703}" type="slidenum">
              <a:rPr lang="en-US" smtClean="0"/>
              <a:t>145</a:t>
            </a:fld>
            <a:endParaRPr 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Then since</a:t>
            </a:r>
            <a:r>
              <a:rPr lang="en-US" baseline="0" dirty="0"/>
              <a:t> with images we don’t have these nice distinct units called words, so we need to learn an equivalent visual vocabulary consisting of the pieces that make up images.</a:t>
            </a:r>
            <a:endParaRPr lang="en-US" dirty="0"/>
          </a:p>
        </p:txBody>
      </p:sp>
      <p:sp>
        <p:nvSpPr>
          <p:cNvPr id="4" name="Slide Number Placeholder 3"/>
          <p:cNvSpPr>
            <a:spLocks noGrp="1"/>
          </p:cNvSpPr>
          <p:nvPr>
            <p:ph type="sldNum" sz="quarter" idx="10"/>
          </p:nvPr>
        </p:nvSpPr>
        <p:spPr/>
        <p:txBody>
          <a:bodyPr/>
          <a:lstStyle/>
          <a:p>
            <a:fld id="{FBB7F3DB-1C19-204A-BA50-98117D9ED703}" type="slidenum">
              <a:rPr lang="en-US" smtClean="0"/>
              <a:t>146</a:t>
            </a:fld>
            <a:endParaRPr lang="en-US"/>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Once you have a visual vocabulary you can then represent images the same</a:t>
            </a:r>
            <a:r>
              <a:rPr lang="en-US" baseline="0" dirty="0"/>
              <a:t> way you would represent documents, as the frequencies of each of the visual words in your vocabulary.</a:t>
            </a:r>
            <a:endParaRPr lang="en-US" dirty="0"/>
          </a:p>
        </p:txBody>
      </p:sp>
      <p:sp>
        <p:nvSpPr>
          <p:cNvPr id="4" name="Slide Number Placeholder 3"/>
          <p:cNvSpPr>
            <a:spLocks noGrp="1"/>
          </p:cNvSpPr>
          <p:nvPr>
            <p:ph type="sldNum" sz="quarter" idx="10"/>
          </p:nvPr>
        </p:nvSpPr>
        <p:spPr/>
        <p:txBody>
          <a:bodyPr/>
          <a:lstStyle/>
          <a:p>
            <a:fld id="{FBB7F3DB-1C19-204A-BA50-98117D9ED703}" type="slidenum">
              <a:rPr lang="en-US" smtClean="0"/>
              <a:t>147</a:t>
            </a:fld>
            <a:endParaRPr lang="en-US"/>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One way that’s often used to learn a visual vocabulary is to take all of your visual features and cluster them into groups. </a:t>
            </a:r>
          </a:p>
          <a:p>
            <a:endParaRPr lang="en-US" dirty="0"/>
          </a:p>
          <a:p>
            <a:r>
              <a:rPr lang="en-US" dirty="0"/>
              <a:t>For</a:t>
            </a:r>
            <a:r>
              <a:rPr lang="en-US" baseline="0" dirty="0"/>
              <a:t> example you extract a bunch of features from lots of images (often sift features are used) then you run a clustering algorithm like k-means to group the features into clusters. </a:t>
            </a:r>
            <a:endParaRPr lang="en-US" dirty="0"/>
          </a:p>
        </p:txBody>
      </p:sp>
      <p:sp>
        <p:nvSpPr>
          <p:cNvPr id="4" name="Slide Number Placeholder 3"/>
          <p:cNvSpPr>
            <a:spLocks noGrp="1"/>
          </p:cNvSpPr>
          <p:nvPr>
            <p:ph type="sldNum" sz="quarter" idx="10"/>
          </p:nvPr>
        </p:nvSpPr>
        <p:spPr/>
        <p:txBody>
          <a:bodyPr/>
          <a:lstStyle/>
          <a:p>
            <a:fld id="{FBB7F3DB-1C19-204A-BA50-98117D9ED703}" type="slidenum">
              <a:rPr lang="en-US" smtClean="0"/>
              <a:t>148</a:t>
            </a:fld>
            <a:endParaRPr lang="en-US"/>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Your visual words are then one representative from each cluster – the cluster centers</a:t>
            </a:r>
            <a:r>
              <a:rPr lang="en-US" baseline="0" dirty="0"/>
              <a:t> </a:t>
            </a:r>
            <a:endParaRPr lang="en-US" dirty="0"/>
          </a:p>
        </p:txBody>
      </p:sp>
      <p:sp>
        <p:nvSpPr>
          <p:cNvPr id="4" name="Slide Number Placeholder 3"/>
          <p:cNvSpPr>
            <a:spLocks noGrp="1"/>
          </p:cNvSpPr>
          <p:nvPr>
            <p:ph type="sldNum" sz="quarter" idx="10"/>
          </p:nvPr>
        </p:nvSpPr>
        <p:spPr/>
        <p:txBody>
          <a:bodyPr/>
          <a:lstStyle/>
          <a:p>
            <a:fld id="{FBB7F3DB-1C19-204A-BA50-98117D9ED703}" type="slidenum">
              <a:rPr lang="en-US" smtClean="0"/>
              <a:t>149</a:t>
            </a:fld>
            <a:endParaRPr lang="en-US"/>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Reminder of </a:t>
            </a:r>
            <a:r>
              <a:rPr lang="en-US" dirty="0" err="1"/>
              <a:t>kmeans</a:t>
            </a:r>
            <a:r>
              <a:rPr lang="en-US" dirty="0"/>
              <a:t>. Cluster centers or the patch nearest to the cluster center are your “visual vocabulary”</a:t>
            </a:r>
          </a:p>
        </p:txBody>
      </p:sp>
      <p:sp>
        <p:nvSpPr>
          <p:cNvPr id="4" name="Slide Number Placeholder 3"/>
          <p:cNvSpPr>
            <a:spLocks noGrp="1"/>
          </p:cNvSpPr>
          <p:nvPr>
            <p:ph type="sldNum" sz="quarter" idx="10"/>
          </p:nvPr>
        </p:nvSpPr>
        <p:spPr/>
        <p:txBody>
          <a:bodyPr/>
          <a:lstStyle/>
          <a:p>
            <a:fld id="{FBB7F3DB-1C19-204A-BA50-98117D9ED703}" type="slidenum">
              <a:rPr lang="en-US" smtClean="0"/>
              <a:t>150</a:t>
            </a:fld>
            <a:endParaRPr lang="en-US"/>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Here is a visual vocabulary learned from small image patches. What’s an image patch – vector of numbers. So </a:t>
            </a:r>
            <a:r>
              <a:rPr lang="en-US" dirty="0" err="1"/>
              <a:t>kmeans</a:t>
            </a:r>
            <a:r>
              <a:rPr lang="en-US" dirty="0"/>
              <a:t> clusters those vectors. Mean – just a</a:t>
            </a:r>
            <a:r>
              <a:rPr lang="en-US" baseline="0" dirty="0"/>
              <a:t> new vector of numbers which you can view as a patch. </a:t>
            </a:r>
            <a:endParaRPr lang="en-US" dirty="0"/>
          </a:p>
        </p:txBody>
      </p:sp>
      <p:sp>
        <p:nvSpPr>
          <p:cNvPr id="4" name="Slide Number Placeholder 3"/>
          <p:cNvSpPr>
            <a:spLocks noGrp="1"/>
          </p:cNvSpPr>
          <p:nvPr>
            <p:ph type="sldNum" sz="quarter" idx="10"/>
          </p:nvPr>
        </p:nvSpPr>
        <p:spPr/>
        <p:txBody>
          <a:bodyPr/>
          <a:lstStyle/>
          <a:p>
            <a:fld id="{FBB7F3DB-1C19-204A-BA50-98117D9ED703}" type="slidenum">
              <a:rPr lang="en-US" smtClean="0"/>
              <a:t>151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global representations work when your goal is to recognize an entire scene or for relatively simple patterns like faces. But they are not very robust to things like clutter or occlusion</a:t>
            </a:r>
            <a:endParaRPr lang="en-US" dirty="0"/>
          </a:p>
        </p:txBody>
      </p:sp>
      <p:sp>
        <p:nvSpPr>
          <p:cNvPr id="4" name="Slide Number Placeholder 3"/>
          <p:cNvSpPr>
            <a:spLocks noGrp="1"/>
          </p:cNvSpPr>
          <p:nvPr>
            <p:ph type="sldNum" sz="quarter" idx="10"/>
          </p:nvPr>
        </p:nvSpPr>
        <p:spPr/>
        <p:txBody>
          <a:bodyPr/>
          <a:lstStyle/>
          <a:p>
            <a:pPr>
              <a:defRPr/>
            </a:pPr>
            <a:fld id="{27BA4DE5-6627-084C-A1A2-B4CD1D69C922}" type="slidenum">
              <a:rPr lang="en-US" smtClean="0"/>
              <a:pPr>
                <a:defRPr/>
              </a:pPr>
              <a:t>13</a:t>
            </a:fld>
            <a:endParaRPr lang="en-US"/>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r-FR" dirty="0"/>
              <a:t>So </a:t>
            </a:r>
            <a:r>
              <a:rPr lang="fr-FR" dirty="0" err="1"/>
              <a:t>your</a:t>
            </a:r>
            <a:r>
              <a:rPr lang="fr-FR" dirty="0"/>
              <a:t> </a:t>
            </a:r>
            <a:r>
              <a:rPr lang="fr-FR" dirty="0" err="1"/>
              <a:t>visual</a:t>
            </a:r>
            <a:r>
              <a:rPr lang="fr-FR" dirty="0"/>
              <a:t> </a:t>
            </a:r>
            <a:r>
              <a:rPr lang="fr-FR" dirty="0" err="1"/>
              <a:t>vocabulary</a:t>
            </a:r>
            <a:r>
              <a:rPr lang="fr-FR" baseline="0" dirty="0"/>
              <a:t> are the cluster </a:t>
            </a:r>
            <a:r>
              <a:rPr lang="fr-FR" baseline="0" dirty="0" err="1"/>
              <a:t>centers</a:t>
            </a:r>
            <a:r>
              <a:rPr lang="fr-FR" baseline="0" dirty="0"/>
              <a:t> – </a:t>
            </a:r>
            <a:r>
              <a:rPr lang="fr-FR" baseline="0" dirty="0" err="1"/>
              <a:t>your</a:t>
            </a:r>
            <a:r>
              <a:rPr lang="fr-FR" baseline="0" dirty="0"/>
              <a:t> </a:t>
            </a:r>
            <a:r>
              <a:rPr lang="fr-FR" baseline="0" dirty="0" err="1"/>
              <a:t>visual</a:t>
            </a:r>
            <a:r>
              <a:rPr lang="fr-FR" baseline="0" dirty="0"/>
              <a:t> </a:t>
            </a:r>
            <a:r>
              <a:rPr lang="fr-FR" baseline="0" dirty="0" err="1"/>
              <a:t>words</a:t>
            </a:r>
            <a:r>
              <a:rPr lang="fr-FR" baseline="0" dirty="0"/>
              <a:t>. For a </a:t>
            </a:r>
            <a:r>
              <a:rPr lang="fr-FR" baseline="0" dirty="0" err="1"/>
              <a:t>query</a:t>
            </a:r>
            <a:r>
              <a:rPr lang="fr-FR" baseline="0" dirty="0"/>
              <a:t> image </a:t>
            </a:r>
            <a:r>
              <a:rPr lang="fr-FR" baseline="0" dirty="0" err="1"/>
              <a:t>you</a:t>
            </a:r>
            <a:r>
              <a:rPr lang="fr-FR" baseline="0" dirty="0"/>
              <a:t> </a:t>
            </a:r>
            <a:r>
              <a:rPr lang="fr-FR" baseline="0" dirty="0" err="1"/>
              <a:t>extract</a:t>
            </a:r>
            <a:r>
              <a:rPr lang="fr-FR" baseline="0" dirty="0"/>
              <a:t> </a:t>
            </a:r>
            <a:r>
              <a:rPr lang="fr-FR" baseline="0" dirty="0" err="1"/>
              <a:t>it’s</a:t>
            </a:r>
            <a:r>
              <a:rPr lang="fr-FR" baseline="0" dirty="0"/>
              <a:t> </a:t>
            </a:r>
            <a:r>
              <a:rPr lang="fr-FR" baseline="0" dirty="0" err="1"/>
              <a:t>features</a:t>
            </a:r>
            <a:r>
              <a:rPr lang="fr-FR" baseline="0" dirty="0"/>
              <a:t>, </a:t>
            </a:r>
            <a:r>
              <a:rPr lang="fr-FR" baseline="0" dirty="0" err="1"/>
              <a:t>associate</a:t>
            </a:r>
            <a:r>
              <a:rPr lang="fr-FR" baseline="0" dirty="0"/>
              <a:t> </a:t>
            </a:r>
            <a:r>
              <a:rPr lang="fr-FR" baseline="0" dirty="0" err="1"/>
              <a:t>each</a:t>
            </a:r>
            <a:r>
              <a:rPr lang="fr-FR" baseline="0" dirty="0"/>
              <a:t> </a:t>
            </a:r>
            <a:r>
              <a:rPr lang="fr-FR" baseline="0" dirty="0" err="1"/>
              <a:t>feature</a:t>
            </a:r>
            <a:r>
              <a:rPr lang="fr-FR" baseline="0" dirty="0"/>
              <a:t> </a:t>
            </a:r>
            <a:r>
              <a:rPr lang="fr-FR" baseline="0" dirty="0" err="1"/>
              <a:t>with</a:t>
            </a:r>
            <a:r>
              <a:rPr lang="fr-FR" baseline="0" dirty="0"/>
              <a:t> the </a:t>
            </a:r>
            <a:r>
              <a:rPr lang="fr-FR" baseline="0" dirty="0" err="1"/>
              <a:t>nearest</a:t>
            </a:r>
            <a:r>
              <a:rPr lang="fr-FR" baseline="0" dirty="0"/>
              <a:t> cluster center and </a:t>
            </a:r>
            <a:r>
              <a:rPr lang="fr-FR" baseline="0" dirty="0" err="1"/>
              <a:t>then</a:t>
            </a:r>
            <a:r>
              <a:rPr lang="fr-FR" baseline="0" dirty="0"/>
              <a:t> </a:t>
            </a:r>
            <a:r>
              <a:rPr lang="fr-FR" baseline="0" dirty="0" err="1"/>
              <a:t>accumulate</a:t>
            </a:r>
            <a:r>
              <a:rPr lang="fr-FR" baseline="0" dirty="0"/>
              <a:t> </a:t>
            </a:r>
            <a:r>
              <a:rPr lang="fr-FR" baseline="0" dirty="0" err="1"/>
              <a:t>visual</a:t>
            </a:r>
            <a:r>
              <a:rPr lang="fr-FR" baseline="0" dirty="0"/>
              <a:t> </a:t>
            </a:r>
            <a:r>
              <a:rPr lang="fr-FR" baseline="0" dirty="0" err="1"/>
              <a:t>word</a:t>
            </a:r>
            <a:r>
              <a:rPr lang="fr-FR" baseline="0" dirty="0"/>
              <a:t> </a:t>
            </a:r>
            <a:r>
              <a:rPr lang="fr-FR" baseline="0" dirty="0" err="1"/>
              <a:t>frequencies</a:t>
            </a:r>
            <a:r>
              <a:rPr lang="fr-FR" baseline="0" dirty="0"/>
              <a:t> over the image. </a:t>
            </a:r>
          </a:p>
        </p:txBody>
      </p:sp>
      <p:sp>
        <p:nvSpPr>
          <p:cNvPr id="4" name="Slide Number Placeholder 3"/>
          <p:cNvSpPr>
            <a:spLocks noGrp="1"/>
          </p:cNvSpPr>
          <p:nvPr>
            <p:ph type="sldNum" sz="quarter" idx="10"/>
          </p:nvPr>
        </p:nvSpPr>
        <p:spPr/>
        <p:txBody>
          <a:bodyPr/>
          <a:lstStyle/>
          <a:p>
            <a:fld id="{B13D2709-5745-47D2-9B93-E402A0C34677}" type="slidenum">
              <a:rPr lang="en-US" smtClean="0"/>
              <a:pPr/>
              <a:t>152</a:t>
            </a:fld>
            <a:endParaRPr lang="en-US"/>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a:t>
            </a:r>
            <a:r>
              <a:rPr lang="en-US" baseline="0" dirty="0"/>
              <a:t> you</a:t>
            </a:r>
            <a:r>
              <a:rPr lang="en-US" dirty="0"/>
              <a:t> can represent an image as a histogram</a:t>
            </a:r>
            <a:r>
              <a:rPr lang="en-US" baseline="0" dirty="0"/>
              <a:t> of the visual words it contains. Usually this histogram is normalized so that it sums to 1. Q: why?</a:t>
            </a:r>
          </a:p>
          <a:p>
            <a:r>
              <a:rPr lang="fr-FR" baseline="0" dirty="0"/>
              <a:t>There are </a:t>
            </a:r>
            <a:r>
              <a:rPr lang="fr-FR" baseline="0" dirty="0" err="1"/>
              <a:t>some</a:t>
            </a:r>
            <a:r>
              <a:rPr lang="fr-FR" baseline="0" dirty="0"/>
              <a:t> </a:t>
            </a:r>
            <a:r>
              <a:rPr lang="fr-FR" baseline="0" dirty="0" err="1"/>
              <a:t>recent</a:t>
            </a:r>
            <a:r>
              <a:rPr lang="fr-FR" baseline="0" dirty="0"/>
              <a:t> modifications to </a:t>
            </a:r>
            <a:r>
              <a:rPr lang="fr-FR" baseline="0" dirty="0" err="1"/>
              <a:t>this</a:t>
            </a:r>
            <a:r>
              <a:rPr lang="fr-FR" baseline="0" dirty="0"/>
              <a:t> </a:t>
            </a:r>
            <a:r>
              <a:rPr lang="fr-FR" baseline="0" dirty="0" err="1"/>
              <a:t>very</a:t>
            </a:r>
            <a:r>
              <a:rPr lang="fr-FR" baseline="0" dirty="0"/>
              <a:t> </a:t>
            </a:r>
            <a:r>
              <a:rPr lang="fr-FR" baseline="0" dirty="0" err="1"/>
              <a:t>common</a:t>
            </a:r>
            <a:r>
              <a:rPr lang="fr-FR" baseline="0" dirty="0"/>
              <a:t> </a:t>
            </a:r>
            <a:r>
              <a:rPr lang="fr-FR" baseline="0" dirty="0" err="1"/>
              <a:t>algorithm</a:t>
            </a:r>
            <a:r>
              <a:rPr lang="fr-FR" baseline="0" dirty="0"/>
              <a:t>. For </a:t>
            </a:r>
            <a:r>
              <a:rPr lang="fr-FR" baseline="0" dirty="0" err="1"/>
              <a:t>example</a:t>
            </a:r>
            <a:r>
              <a:rPr lang="fr-FR" baseline="0" dirty="0"/>
              <a:t> </a:t>
            </a:r>
            <a:r>
              <a:rPr lang="fr-FR" baseline="0" dirty="0" err="1"/>
              <a:t>you</a:t>
            </a:r>
            <a:r>
              <a:rPr lang="fr-FR" baseline="0" dirty="0"/>
              <a:t> </a:t>
            </a:r>
            <a:r>
              <a:rPr lang="fr-FR" baseline="0" dirty="0" err="1"/>
              <a:t>might</a:t>
            </a:r>
            <a:r>
              <a:rPr lang="fr-FR" baseline="0" dirty="0"/>
              <a:t> encode </a:t>
            </a:r>
            <a:r>
              <a:rPr lang="fr-FR" baseline="0" dirty="0" err="1"/>
              <a:t>each</a:t>
            </a:r>
            <a:r>
              <a:rPr lang="fr-FR" baseline="0" dirty="0"/>
              <a:t> </a:t>
            </a:r>
            <a:r>
              <a:rPr lang="fr-FR" baseline="0" dirty="0" err="1"/>
              <a:t>feature</a:t>
            </a:r>
            <a:r>
              <a:rPr lang="fr-FR" baseline="0" dirty="0"/>
              <a:t> as the </a:t>
            </a:r>
            <a:r>
              <a:rPr lang="fr-FR" baseline="0" dirty="0" err="1"/>
              <a:t>nearest</a:t>
            </a:r>
            <a:r>
              <a:rPr lang="fr-FR" baseline="0" dirty="0"/>
              <a:t> k </a:t>
            </a:r>
            <a:r>
              <a:rPr lang="fr-FR" baseline="0" dirty="0" err="1"/>
              <a:t>visual</a:t>
            </a:r>
            <a:r>
              <a:rPr lang="fr-FR" baseline="0" dirty="0"/>
              <a:t> </a:t>
            </a:r>
            <a:r>
              <a:rPr lang="fr-FR" baseline="0" dirty="0" err="1"/>
              <a:t>words</a:t>
            </a:r>
            <a:r>
              <a:rPr lang="fr-FR" baseline="0" dirty="0"/>
              <a:t>. Q: </a:t>
            </a:r>
            <a:r>
              <a:rPr lang="fr-FR" baseline="0" dirty="0" err="1"/>
              <a:t>What</a:t>
            </a:r>
            <a:r>
              <a:rPr lang="fr-FR" baseline="0" dirty="0"/>
              <a:t> </a:t>
            </a:r>
            <a:r>
              <a:rPr lang="fr-FR" baseline="0" dirty="0" err="1"/>
              <a:t>advantages</a:t>
            </a:r>
            <a:r>
              <a:rPr lang="fr-FR" baseline="0" dirty="0"/>
              <a:t> </a:t>
            </a:r>
            <a:r>
              <a:rPr lang="fr-FR" baseline="0" dirty="0" err="1"/>
              <a:t>might</a:t>
            </a:r>
            <a:r>
              <a:rPr lang="fr-FR" baseline="0" dirty="0"/>
              <a:t> </a:t>
            </a:r>
            <a:r>
              <a:rPr lang="fr-FR" baseline="0" dirty="0" err="1"/>
              <a:t>that</a:t>
            </a:r>
            <a:r>
              <a:rPr lang="fr-FR" baseline="0" dirty="0"/>
              <a:t> have? </a:t>
            </a:r>
            <a:r>
              <a:rPr lang="fr-FR" baseline="0" dirty="0" err="1"/>
              <a:t>encoding</a:t>
            </a:r>
            <a:r>
              <a:rPr lang="fr-FR" baseline="0" dirty="0"/>
              <a:t> by the </a:t>
            </a:r>
            <a:r>
              <a:rPr lang="fr-FR" baseline="0" dirty="0" err="1"/>
              <a:t>nearest</a:t>
            </a:r>
            <a:r>
              <a:rPr lang="fr-FR" baseline="0" dirty="0"/>
              <a:t> </a:t>
            </a:r>
            <a:r>
              <a:rPr lang="fr-FR" baseline="0" dirty="0" err="1"/>
              <a:t>codeword</a:t>
            </a:r>
            <a:r>
              <a:rPr lang="fr-FR" baseline="0" dirty="0"/>
              <a:t> </a:t>
            </a:r>
            <a:r>
              <a:rPr lang="fr-FR" baseline="0" dirty="0" err="1"/>
              <a:t>could</a:t>
            </a:r>
            <a:r>
              <a:rPr lang="fr-FR" baseline="0" dirty="0"/>
              <a:t> have </a:t>
            </a:r>
            <a:r>
              <a:rPr lang="fr-FR" baseline="0" dirty="0" err="1"/>
              <a:t>problems</a:t>
            </a:r>
            <a:r>
              <a:rPr lang="fr-FR" baseline="0" dirty="0"/>
              <a:t> (</a:t>
            </a:r>
            <a:r>
              <a:rPr lang="fr-FR" baseline="0" dirty="0" err="1"/>
              <a:t>say</a:t>
            </a:r>
            <a:r>
              <a:rPr lang="fr-FR" baseline="0" dirty="0"/>
              <a:t> </a:t>
            </a:r>
            <a:r>
              <a:rPr lang="fr-FR" baseline="0" dirty="0" err="1"/>
              <a:t>you</a:t>
            </a:r>
            <a:r>
              <a:rPr lang="fr-FR" baseline="0" dirty="0"/>
              <a:t> are </a:t>
            </a:r>
            <a:r>
              <a:rPr lang="fr-FR" baseline="0" dirty="0" err="1"/>
              <a:t>actually</a:t>
            </a:r>
            <a:r>
              <a:rPr lang="fr-FR" baseline="0" dirty="0"/>
              <a:t> close to 2 </a:t>
            </a:r>
            <a:r>
              <a:rPr lang="fr-FR" baseline="0" dirty="0" err="1"/>
              <a:t>codewords</a:t>
            </a:r>
            <a:r>
              <a:rPr lang="fr-FR" baseline="0" dirty="0"/>
              <a:t>) </a:t>
            </a:r>
            <a:r>
              <a:rPr lang="fr-FR" baseline="0" dirty="0" err="1"/>
              <a:t>then</a:t>
            </a:r>
            <a:r>
              <a:rPr lang="fr-FR" baseline="0" dirty="0"/>
              <a:t> </a:t>
            </a:r>
            <a:r>
              <a:rPr lang="fr-FR" baseline="0" dirty="0" err="1"/>
              <a:t>this</a:t>
            </a:r>
            <a:r>
              <a:rPr lang="fr-FR" baseline="0" dirty="0"/>
              <a:t> hard </a:t>
            </a:r>
            <a:r>
              <a:rPr lang="fr-FR" baseline="0" dirty="0" err="1"/>
              <a:t>assignment</a:t>
            </a:r>
            <a:r>
              <a:rPr lang="fr-FR" baseline="0" dirty="0"/>
              <a:t> </a:t>
            </a:r>
            <a:r>
              <a:rPr lang="fr-FR" baseline="0" dirty="0" err="1"/>
              <a:t>can</a:t>
            </a:r>
            <a:r>
              <a:rPr lang="fr-FR" baseline="0" dirty="0"/>
              <a:t> </a:t>
            </a:r>
            <a:r>
              <a:rPr lang="fr-FR" baseline="0" dirty="0" err="1"/>
              <a:t>be</a:t>
            </a:r>
            <a:r>
              <a:rPr lang="fr-FR" baseline="0" dirty="0"/>
              <a:t> </a:t>
            </a:r>
            <a:r>
              <a:rPr lang="fr-FR" baseline="0" dirty="0" err="1"/>
              <a:t>problematic</a:t>
            </a:r>
            <a:r>
              <a:rPr lang="fr-FR" baseline="0" dirty="0"/>
              <a:t>. </a:t>
            </a:r>
            <a:r>
              <a:rPr lang="fr-FR" baseline="0" dirty="0" err="1"/>
              <a:t>Something</a:t>
            </a:r>
            <a:r>
              <a:rPr lang="fr-FR" baseline="0" dirty="0"/>
              <a:t> </a:t>
            </a:r>
            <a:r>
              <a:rPr lang="fr-FR" baseline="0" dirty="0" err="1"/>
              <a:t>that</a:t>
            </a:r>
            <a:r>
              <a:rPr lang="fr-FR" baseline="0" dirty="0"/>
              <a:t> looks </a:t>
            </a:r>
            <a:r>
              <a:rPr lang="fr-FR" baseline="0" dirty="0" err="1"/>
              <a:t>at</a:t>
            </a:r>
            <a:r>
              <a:rPr lang="fr-FR" baseline="0" dirty="0"/>
              <a:t> the </a:t>
            </a:r>
            <a:r>
              <a:rPr lang="fr-FR" baseline="0" dirty="0" err="1"/>
              <a:t>nearest</a:t>
            </a:r>
            <a:r>
              <a:rPr lang="fr-FR" baseline="0" dirty="0"/>
              <a:t> k </a:t>
            </a:r>
            <a:r>
              <a:rPr lang="fr-FR" baseline="0" dirty="0" err="1"/>
              <a:t>could</a:t>
            </a:r>
            <a:r>
              <a:rPr lang="fr-FR" baseline="0" dirty="0"/>
              <a:t> </a:t>
            </a:r>
            <a:r>
              <a:rPr lang="fr-FR" baseline="0" dirty="0" err="1"/>
              <a:t>be</a:t>
            </a:r>
            <a:r>
              <a:rPr lang="fr-FR" baseline="0" dirty="0"/>
              <a:t> </a:t>
            </a:r>
            <a:r>
              <a:rPr lang="fr-FR" baseline="0" dirty="0" err="1"/>
              <a:t>better</a:t>
            </a:r>
            <a:r>
              <a:rPr lang="fr-FR" baseline="0" dirty="0"/>
              <a:t> – an </a:t>
            </a:r>
            <a:r>
              <a:rPr lang="fr-FR" baseline="0" dirty="0" err="1"/>
              <a:t>example</a:t>
            </a:r>
            <a:r>
              <a:rPr lang="fr-FR" baseline="0" dirty="0"/>
              <a:t> of </a:t>
            </a:r>
            <a:r>
              <a:rPr lang="fr-FR" baseline="0" dirty="0" err="1"/>
              <a:t>this</a:t>
            </a:r>
            <a:r>
              <a:rPr lang="fr-FR" baseline="0" dirty="0"/>
              <a:t> </a:t>
            </a:r>
            <a:r>
              <a:rPr lang="fr-FR" baseline="0" dirty="0" err="1"/>
              <a:t>is</a:t>
            </a:r>
            <a:r>
              <a:rPr lang="fr-FR" baseline="0" dirty="0"/>
              <a:t> the LLC </a:t>
            </a:r>
            <a:r>
              <a:rPr lang="fr-FR" baseline="0" dirty="0" err="1"/>
              <a:t>algo</a:t>
            </a:r>
            <a:r>
              <a:rPr lang="fr-FR" baseline="0" dirty="0"/>
              <a:t>. </a:t>
            </a:r>
            <a:r>
              <a:rPr lang="fr-FR" baseline="0" dirty="0" err="1"/>
              <a:t>Locally</a:t>
            </a:r>
            <a:r>
              <a:rPr lang="fr-FR" baseline="0" dirty="0"/>
              <a:t> </a:t>
            </a:r>
            <a:r>
              <a:rPr lang="fr-FR" baseline="0" dirty="0" err="1"/>
              <a:t>linear</a:t>
            </a:r>
            <a:r>
              <a:rPr lang="fr-FR" baseline="0" dirty="0"/>
              <a:t> </a:t>
            </a:r>
            <a:r>
              <a:rPr lang="fr-FR" baseline="0" dirty="0" err="1"/>
              <a:t>coding</a:t>
            </a:r>
            <a:r>
              <a:rPr lang="fr-FR" baseline="0" dirty="0"/>
              <a:t> (tom </a:t>
            </a:r>
            <a:r>
              <a:rPr lang="fr-FR" baseline="0" dirty="0" err="1"/>
              <a:t>huang</a:t>
            </a:r>
            <a:r>
              <a:rPr lang="fr-FR" baseline="0" dirty="0"/>
              <a:t>) </a:t>
            </a:r>
            <a:r>
              <a:rPr lang="fr-FR" baseline="0" dirty="0" err="1"/>
              <a:t>which</a:t>
            </a:r>
            <a:r>
              <a:rPr lang="fr-FR" baseline="0" dirty="0"/>
              <a:t> </a:t>
            </a:r>
            <a:r>
              <a:rPr lang="en-US" dirty="0"/>
              <a:t>performs a K-nearest neighbor search and then solves a small </a:t>
            </a:r>
            <a:r>
              <a:rPr lang="en-US" dirty="0" err="1"/>
              <a:t>constrainted</a:t>
            </a:r>
            <a:r>
              <a:rPr lang="en-US" dirty="0"/>
              <a:t> least square fitting problem to compute a sparse</a:t>
            </a:r>
            <a:r>
              <a:rPr lang="en-US" baseline="0" dirty="0"/>
              <a:t> coding for each feature.</a:t>
            </a:r>
            <a:endParaRPr lang="en-US" dirty="0"/>
          </a:p>
        </p:txBody>
      </p:sp>
      <p:sp>
        <p:nvSpPr>
          <p:cNvPr id="4" name="Slide Number Placeholder 3"/>
          <p:cNvSpPr>
            <a:spLocks noGrp="1"/>
          </p:cNvSpPr>
          <p:nvPr>
            <p:ph type="sldNum" sz="quarter" idx="10"/>
          </p:nvPr>
        </p:nvSpPr>
        <p:spPr/>
        <p:txBody>
          <a:bodyPr/>
          <a:lstStyle/>
          <a:p>
            <a:fld id="{FBB7F3DB-1C19-204A-BA50-98117D9ED703}" type="slidenum">
              <a:rPr lang="en-US" smtClean="0"/>
              <a:t>153</a:t>
            </a:fld>
            <a:endParaRPr lang="en-US"/>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Then the question is how do</a:t>
            </a:r>
            <a:r>
              <a:rPr lang="en-US" baseline="0" dirty="0"/>
              <a:t> you go from a bag of words representation like this to predicting the correct category for an image?</a:t>
            </a:r>
            <a:endParaRPr lang="en-US" dirty="0"/>
          </a:p>
        </p:txBody>
      </p:sp>
      <p:sp>
        <p:nvSpPr>
          <p:cNvPr id="4" name="Slide Number Placeholder 3"/>
          <p:cNvSpPr>
            <a:spLocks noGrp="1"/>
          </p:cNvSpPr>
          <p:nvPr>
            <p:ph type="sldNum" sz="quarter" idx="10"/>
          </p:nvPr>
        </p:nvSpPr>
        <p:spPr/>
        <p:txBody>
          <a:bodyPr/>
          <a:lstStyle/>
          <a:p>
            <a:fld id="{FBB7F3DB-1C19-204A-BA50-98117D9ED703}" type="slidenum">
              <a:rPr lang="en-US" smtClean="0"/>
              <a:t>154</a:t>
            </a:fld>
            <a:endParaRPr lang="en-US"/>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image categorization problem. So given an image of an object, our goal is to predict</a:t>
            </a:r>
            <a:r>
              <a:rPr lang="en-US" baseline="0" dirty="0"/>
              <a:t> the right class from a large number of categories. Here we want to predict helicopter. Notice our goal is image categorization – so we don’t need to predict where the helicopter is, just that there is a helicopter in the image.</a:t>
            </a:r>
          </a:p>
          <a:p>
            <a:endParaRPr lang="en-US" baseline="0" dirty="0"/>
          </a:p>
          <a:p>
            <a:r>
              <a:rPr lang="en-US" baseline="0" dirty="0"/>
              <a:t>Q: why might this be an easier problem than localization? Because just choosing from k categories (where k is say 100). Localization – say predicting a bounding box around the object – is choosing from many more possibilities (millions of possible bounding boxes for each image). Also in image categorization we can take advantage of the fact that objects are often correlated with their backgrounds, e.g. dolphins are in the water. So both the object and it’s background can help us determine what object is present. </a:t>
            </a:r>
            <a:endParaRPr lang="en-US" dirty="0"/>
          </a:p>
        </p:txBody>
      </p:sp>
      <p:sp>
        <p:nvSpPr>
          <p:cNvPr id="4" name="Slide Number Placeholder 3"/>
          <p:cNvSpPr>
            <a:spLocks noGrp="1"/>
          </p:cNvSpPr>
          <p:nvPr>
            <p:ph type="sldNum" sz="quarter" idx="10"/>
          </p:nvPr>
        </p:nvSpPr>
        <p:spPr/>
        <p:txBody>
          <a:bodyPr/>
          <a:lstStyle/>
          <a:p>
            <a:fld id="{FBB7F3DB-1C19-204A-BA50-98117D9ED703}" type="slidenum">
              <a:rPr lang="en-US" smtClean="0"/>
              <a:t>155</a:t>
            </a:fld>
            <a:endParaRPr lang="en-US"/>
          </a:p>
        </p:txBody>
      </p:sp>
    </p:spTree>
    <p:extLst>
      <p:ext uri="{BB962C8B-B14F-4D97-AF65-F5344CB8AC3E}">
        <p14:creationId xmlns:p14="http://schemas.microsoft.com/office/powerpoint/2010/main" val="78155233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has been a lot of work on this problem many</a:t>
            </a:r>
            <a:r>
              <a:rPr lang="en-US" baseline="0" dirty="0"/>
              <a:t> focused on training classifiers to recognize the image category. We will discuss the first paper a little bit today, but the others are quite related – many using SVMs of different forms for image classification. </a:t>
            </a:r>
            <a:endParaRPr lang="en-US" dirty="0"/>
          </a:p>
        </p:txBody>
      </p:sp>
      <p:sp>
        <p:nvSpPr>
          <p:cNvPr id="4" name="Slide Number Placeholder 3"/>
          <p:cNvSpPr>
            <a:spLocks noGrp="1"/>
          </p:cNvSpPr>
          <p:nvPr>
            <p:ph type="sldNum" sz="quarter" idx="10"/>
          </p:nvPr>
        </p:nvSpPr>
        <p:spPr/>
        <p:txBody>
          <a:bodyPr/>
          <a:lstStyle/>
          <a:p>
            <a:fld id="{FBB7F3DB-1C19-204A-BA50-98117D9ED703}" type="slidenum">
              <a:rPr lang="en-US" smtClean="0"/>
              <a:t>156</a:t>
            </a:fld>
            <a:endParaRPr lang="en-US"/>
          </a:p>
        </p:txBody>
      </p:sp>
    </p:spTree>
    <p:extLst>
      <p:ext uri="{BB962C8B-B14F-4D97-AF65-F5344CB8AC3E}">
        <p14:creationId xmlns:p14="http://schemas.microsoft.com/office/powerpoint/2010/main" val="135521260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p:cNvSpPr>
          <p:nvPr>
            <p:ph type="sldImg"/>
          </p:nvPr>
        </p:nvSpPr>
        <p:spPr bwMode="auto">
          <a:xfrm>
            <a:off x="1143000" y="685800"/>
            <a:ext cx="4572000" cy="3429000"/>
          </a:xfrm>
          <a:prstGeom prst="rect">
            <a:avLst/>
          </a:prstGeom>
          <a:noFill/>
          <a:ln>
            <a:solidFill>
              <a:srgbClr val="000000"/>
            </a:solidFill>
            <a:miter lim="800000"/>
            <a:headEnd/>
            <a:tailEnd/>
          </a:ln>
        </p:spPr>
      </p:sp>
      <p:sp>
        <p:nvSpPr>
          <p:cNvPr id="51203"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dirty="0"/>
              <a:t>We might also represent images using a bag of words model. Here we would need some notion of words for</a:t>
            </a:r>
            <a:r>
              <a:rPr lang="en-US" baseline="0" dirty="0"/>
              <a:t> the visual domain.</a:t>
            </a:r>
          </a:p>
          <a:p>
            <a:pPr eaLnBrk="1" hangingPunct="1">
              <a:spcBef>
                <a:spcPct val="0"/>
              </a:spcBef>
            </a:pPr>
            <a:endParaRPr lang="en-US" baseline="0" dirty="0"/>
          </a:p>
          <a:p>
            <a:pPr eaLnBrk="1" hangingPunct="1">
              <a:spcBef>
                <a:spcPct val="0"/>
              </a:spcBef>
            </a:pPr>
            <a:r>
              <a:rPr lang="en-US" baseline="0" dirty="0"/>
              <a:t>Often what people do is vector quantize features (like SIFT) using </a:t>
            </a:r>
            <a:r>
              <a:rPr lang="en-US" baseline="0" dirty="0" err="1"/>
              <a:t>k</a:t>
            </a:r>
            <a:r>
              <a:rPr lang="en-US" baseline="0" dirty="0"/>
              <a:t>-means or some other clustering algorithm. </a:t>
            </a:r>
          </a:p>
          <a:p>
            <a:pPr eaLnBrk="1" hangingPunct="1">
              <a:spcBef>
                <a:spcPct val="0"/>
              </a:spcBef>
            </a:pPr>
            <a:endParaRPr lang="en-US" baseline="0" dirty="0"/>
          </a:p>
          <a:p>
            <a:pPr eaLnBrk="1" hangingPunct="1">
              <a:spcBef>
                <a:spcPct val="0"/>
              </a:spcBef>
            </a:pPr>
            <a:r>
              <a:rPr lang="en-US" baseline="0" dirty="0"/>
              <a:t>Then the cluster centers become our visual vocabulary and images are represented as a histogram over visual words. So, in a query image for each feature you would find the closest cluster center and then increment that bin of the image histogram to come up with a vector representation for the image.</a:t>
            </a:r>
            <a:endParaRPr lang="en-US" dirty="0"/>
          </a:p>
        </p:txBody>
      </p:sp>
      <p:sp>
        <p:nvSpPr>
          <p:cNvPr id="50180" name="Slide Number Placeholder 3"/>
          <p:cNvSpPr>
            <a:spLocks noGrp="1"/>
          </p:cNvSpPr>
          <p:nvPr>
            <p:ph type="sldNum" sz="quarter" idx="5"/>
          </p:nvPr>
        </p:nvSpPr>
        <p:spPr bwMode="auto">
          <a:xfrm>
            <a:off x="3884613" y="8685213"/>
            <a:ext cx="2971800" cy="457200"/>
          </a:xfrm>
          <a:prstGeom prst="rect">
            <a:avLst/>
          </a:prstGeom>
          <a:ln>
            <a:miter lim="800000"/>
            <a:headEnd/>
            <a:tailEnd/>
          </a:ln>
        </p:spPr>
        <p:txBody>
          <a:bodyPr wrap="square" lIns="91429" tIns="45714" rIns="91429" bIns="45714" numCol="1" anchorCtr="0" compatLnSpc="1">
            <a:prstTxWarp prst="textNoShape">
              <a:avLst/>
            </a:prstTxWarp>
          </a:bodyPr>
          <a:lstStyle/>
          <a:p>
            <a:pPr fontAlgn="base">
              <a:spcBef>
                <a:spcPct val="0"/>
              </a:spcBef>
              <a:spcAft>
                <a:spcPct val="0"/>
              </a:spcAft>
              <a:defRPr/>
            </a:pPr>
            <a:fld id="{DA1D16F6-903A-1D4C-A5AA-573F4B2F75AC}" type="slidenum">
              <a:rPr lang="en-US" smtClean="0">
                <a:ea typeface="ＭＳ Ｐゴシック" pitchFamily="-65" charset="-128"/>
                <a:cs typeface="ＭＳ Ｐゴシック" pitchFamily="-65" charset="-128"/>
              </a:rPr>
              <a:pPr fontAlgn="base">
                <a:spcBef>
                  <a:spcPct val="0"/>
                </a:spcBef>
                <a:spcAft>
                  <a:spcPct val="0"/>
                </a:spcAft>
                <a:defRPr/>
              </a:pPr>
              <a:t>157</a:t>
            </a:fld>
            <a:endParaRPr lang="en-US">
              <a:ea typeface="ＭＳ Ｐゴシック" pitchFamily="-65" charset="-128"/>
              <a:cs typeface="ＭＳ Ｐゴシック" pitchFamily="-65" charset="-128"/>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0236" y="685512"/>
            <a:ext cx="4437529"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r>
              <a:rPr lang="en-US" dirty="0"/>
              <a:t>Based on idea from </a:t>
            </a:r>
            <a:r>
              <a:rPr lang="en-US" dirty="0" err="1"/>
              <a:t>grauman</a:t>
            </a:r>
            <a:r>
              <a:rPr lang="en-US" baseline="0" dirty="0"/>
              <a:t> &amp; </a:t>
            </a:r>
            <a:r>
              <a:rPr lang="en-US" baseline="0" dirty="0" err="1"/>
              <a:t>darrell</a:t>
            </a:r>
            <a:r>
              <a:rPr lang="en-US" baseline="0" dirty="0"/>
              <a:t> – where feature space is partitioned into increasingly coarser grids. </a:t>
            </a:r>
          </a:p>
          <a:p>
            <a:endParaRPr lang="en-US" dirty="0"/>
          </a:p>
          <a:p>
            <a:r>
              <a:rPr lang="en-US" dirty="0"/>
              <a:t>Here we</a:t>
            </a:r>
            <a:r>
              <a:rPr lang="en-US" baseline="0" dirty="0"/>
              <a:t> pa</a:t>
            </a:r>
            <a:r>
              <a:rPr lang="en-US" dirty="0"/>
              <a:t>rtition</a:t>
            </a:r>
            <a:r>
              <a:rPr lang="en-US" baseline="0" dirty="0"/>
              <a:t> the image into increasingly fine sub-regions and compute histograms of local features inside each sub-region. Lowest level of pyramid corresponds to bag of words representation while higher levels correspond to matching at a smaller spatial scale. </a:t>
            </a:r>
            <a:endParaRPr lang="en-US" dirty="0"/>
          </a:p>
          <a:p>
            <a:endParaRPr lang="en-US" dirty="0"/>
          </a:p>
          <a:p>
            <a:r>
              <a:rPr lang="en-US" dirty="0"/>
              <a:t>Why</a:t>
            </a:r>
            <a:r>
              <a:rPr lang="en-US" baseline="0" dirty="0"/>
              <a:t> is this good? Simple, computationally efficient extension of bag of features representations.</a:t>
            </a:r>
            <a:endParaRPr lang="en-US" dirty="0"/>
          </a:p>
        </p:txBody>
      </p:sp>
    </p:spTree>
    <p:extLst>
      <p:ext uri="{BB962C8B-B14F-4D97-AF65-F5344CB8AC3E}">
        <p14:creationId xmlns:p14="http://schemas.microsoft.com/office/powerpoint/2010/main" val="231171886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210236" y="685512"/>
            <a:ext cx="4437529" cy="3429000"/>
          </a:xfrm>
          <a:prstGeom prst="rect">
            <a:avLst/>
          </a:prstGeom>
          <a:noFill/>
          <a:ln w="12700">
            <a:solidFill>
              <a:prstClr val="black"/>
            </a:solidFill>
          </a:ln>
        </p:spPr>
      </p:sp>
      <p:sp>
        <p:nvSpPr>
          <p:cNvPr id="3" name="Notes Placeholder 2"/>
          <p:cNvSpPr>
            <a:spLocks noGrp="1"/>
          </p:cNvSpPr>
          <p:nvPr>
            <p:ph type="body" idx="1"/>
          </p:nvPr>
        </p:nvSpPr>
        <p:spPr/>
        <p:txBody>
          <a:bodyPr/>
          <a:lstStyle/>
          <a:p>
            <a:pPr defTabSz="410291">
              <a:defRPr/>
            </a:pPr>
            <a:r>
              <a:rPr lang="en-US" baseline="0" dirty="0"/>
              <a:t>Two points are said to match if they fall into the same cell of the grid. So matches at lowest level can happen anywhere in the image, matches at next level have to be in same quadrant and so on. </a:t>
            </a:r>
          </a:p>
          <a:p>
            <a:pPr defTabSz="410291">
              <a:defRPr/>
            </a:pPr>
            <a:endParaRPr lang="en-US" baseline="0" dirty="0"/>
          </a:p>
          <a:p>
            <a:pPr defTabSz="410291">
              <a:defRPr/>
            </a:pPr>
            <a:r>
              <a:rPr lang="en-US" baseline="0" dirty="0"/>
              <a:t>Similarity at higher levels of pyramid means that the images are closer than similarity at lower levels. Therefore we weight accordingly. Intuitively – penalize matches found in larger cells because they involve increasingly dissimilar features (features less close spatially in the image). </a:t>
            </a:r>
          </a:p>
          <a:p>
            <a:pPr defTabSz="410291">
              <a:defRPr/>
            </a:pPr>
            <a:endParaRPr lang="en-US" baseline="0" dirty="0"/>
          </a:p>
          <a:p>
            <a:pPr defTabSz="410291">
              <a:defRPr/>
            </a:pPr>
            <a:r>
              <a:rPr lang="en-US" baseline="0" dirty="0"/>
              <a:t>Similarity is measured as histogram intersection function (just take min over each bin and sum).</a:t>
            </a:r>
          </a:p>
          <a:p>
            <a:endParaRPr lang="en-US" dirty="0"/>
          </a:p>
        </p:txBody>
      </p:sp>
    </p:spTree>
    <p:extLst>
      <p:ext uri="{BB962C8B-B14F-4D97-AF65-F5344CB8AC3E}">
        <p14:creationId xmlns:p14="http://schemas.microsoft.com/office/powerpoint/2010/main" val="359721579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7"/>
          <p:cNvSpPr>
            <a:spLocks noGrp="1" noChangeArrowheads="1"/>
          </p:cNvSpPr>
          <p:nvPr>
            <p:ph type="sldNum" sz="quarter" idx="5"/>
          </p:nvPr>
        </p:nvSpPr>
        <p:spPr>
          <a:noFill/>
        </p:spPr>
        <p:txBody>
          <a:bodyPr/>
          <a:lstStyle/>
          <a:p>
            <a:fld id="{3183ADFC-7667-9043-BCEF-D528F0235441}" type="slidenum">
              <a:rPr lang="en-US"/>
              <a:pPr/>
              <a:t>160</a:t>
            </a:fld>
            <a:endParaRPr lang="en-US"/>
          </a:p>
        </p:txBody>
      </p:sp>
      <p:sp>
        <p:nvSpPr>
          <p:cNvPr id="75779" name="Rectangle 2"/>
          <p:cNvSpPr>
            <a:spLocks noGrp="1" noRot="1" noChangeAspect="1" noChangeArrowheads="1" noTextEdit="1"/>
          </p:cNvSpPr>
          <p:nvPr>
            <p:ph type="sldImg"/>
          </p:nvPr>
        </p:nvSpPr>
        <p:spPr>
          <a:ln/>
        </p:spPr>
      </p:sp>
      <p:sp>
        <p:nvSpPr>
          <p:cNvPr id="75780" name="Rectangle 3"/>
          <p:cNvSpPr>
            <a:spLocks noGrp="1" noChangeArrowheads="1"/>
          </p:cNvSpPr>
          <p:nvPr>
            <p:ph type="body" idx="1"/>
          </p:nvPr>
        </p:nvSpPr>
        <p:spPr>
          <a:xfrm>
            <a:off x="913805" y="4343704"/>
            <a:ext cx="5030391" cy="4113892"/>
          </a:xfrm>
          <a:noFill/>
          <a:ln/>
        </p:spPr>
        <p:txBody>
          <a:bodyPr/>
          <a:lstStyle/>
          <a:p>
            <a:pPr eaLnBrk="1" hangingPunct="1"/>
            <a:endParaRPr lang="en-US">
              <a:latin typeface="Arial" charset="0"/>
              <a:cs typeface="Arial" charset="0"/>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56BA4652-055F-FF47-A711-2173154C8246}" type="slidenum">
              <a:rPr lang="en-US"/>
              <a:pPr/>
              <a:t>161</a:t>
            </a:fld>
            <a:endParaRPr lang="en-US"/>
          </a:p>
        </p:txBody>
      </p:sp>
      <p:sp>
        <p:nvSpPr>
          <p:cNvPr id="98307" name="Rectangle 2"/>
          <p:cNvSpPr>
            <a:spLocks noGrp="1" noRot="1" noChangeAspect="1" noChangeArrowheads="1" noTextEdit="1"/>
          </p:cNvSpPr>
          <p:nvPr>
            <p:ph type="sldImg"/>
          </p:nvPr>
        </p:nvSpPr>
        <p:spPr>
          <a:xfrm>
            <a:off x="1139825" y="682625"/>
            <a:ext cx="4551363" cy="3414713"/>
          </a:xfrm>
          <a:ln/>
        </p:spPr>
      </p:sp>
      <p:sp>
        <p:nvSpPr>
          <p:cNvPr id="98308" name="Rectangle 3"/>
          <p:cNvSpPr>
            <a:spLocks noGrp="1" noChangeArrowheads="1"/>
          </p:cNvSpPr>
          <p:nvPr>
            <p:ph type="body" idx="1"/>
          </p:nvPr>
        </p:nvSpPr>
        <p:spPr>
          <a:xfrm>
            <a:off x="889992" y="4324048"/>
            <a:ext cx="5048250" cy="4171346"/>
          </a:xfrm>
          <a:noFill/>
          <a:ln/>
        </p:spPr>
        <p:txBody>
          <a:bodyPr/>
          <a:lstStyle/>
          <a:p>
            <a:pPr eaLnBrk="1" hangingPunct="1"/>
            <a:r>
              <a:rPr lang="en-US" dirty="0">
                <a:latin typeface="Arial" charset="0"/>
                <a:cs typeface="Arial" charset="0"/>
              </a:rPr>
              <a:t>Why might you want to be distinctive in scale?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There has been some resurgence of global</a:t>
            </a:r>
            <a:r>
              <a:rPr lang="en-US" baseline="0" dirty="0"/>
              <a:t> models recently for things like image retrieval – they are nice because they are fast and easy to use.</a:t>
            </a:r>
            <a:endParaRPr lang="en-US" dirty="0"/>
          </a:p>
          <a:p>
            <a:endParaRPr lang="en-US" dirty="0"/>
          </a:p>
          <a:p>
            <a:r>
              <a:rPr lang="en-US" dirty="0"/>
              <a:t>For example, one neat way they have been used recently is for hole filling in images. Here they have an image with a hole</a:t>
            </a:r>
            <a:r>
              <a:rPr lang="en-US" baseline="0" dirty="0"/>
              <a:t> cut out that they’d like to replace with some other piece. So they use global features to search a huge data base of images for similar looking images. And then paste the output into the hole in their query image.</a:t>
            </a:r>
            <a:endParaRPr lang="en-US" dirty="0"/>
          </a:p>
        </p:txBody>
      </p:sp>
      <p:sp>
        <p:nvSpPr>
          <p:cNvPr id="4" name="Slide Number Placeholder 3"/>
          <p:cNvSpPr>
            <a:spLocks noGrp="1"/>
          </p:cNvSpPr>
          <p:nvPr>
            <p:ph type="sldNum" sz="quarter" idx="10"/>
          </p:nvPr>
        </p:nvSpPr>
        <p:spPr/>
        <p:txBody>
          <a:bodyPr/>
          <a:lstStyle/>
          <a:p>
            <a:pPr>
              <a:defRPr/>
            </a:pPr>
            <a:fld id="{27BA4DE5-6627-084C-A1A2-B4CD1D69C922}" type="slidenum">
              <a:rPr lang="en-US" smtClean="0"/>
              <a:pPr>
                <a:defRPr/>
              </a:pPr>
              <a:t>14</a:t>
            </a:fld>
            <a:endParaRPr lang="en-US"/>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Slide Image Placeholder 1"/>
          <p:cNvSpPr>
            <a:spLocks noGrp="1" noRot="1" noChangeAspect="1"/>
          </p:cNvSpPr>
          <p:nvPr>
            <p:ph type="sldImg"/>
          </p:nvPr>
        </p:nvSpPr>
        <p:spPr>
          <a:ln/>
        </p:spPr>
      </p:sp>
      <p:sp>
        <p:nvSpPr>
          <p:cNvPr id="72706"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dirty="0"/>
              <a:t>To do this we blur the image with </a:t>
            </a:r>
            <a:r>
              <a:rPr lang="en-US" dirty="0" err="1"/>
              <a:t>gaussians</a:t>
            </a:r>
            <a:r>
              <a:rPr lang="en-US" baseline="0" dirty="0"/>
              <a:t> of different standard deviations – this gives original image down to very blurred image</a:t>
            </a:r>
            <a:endParaRPr lang="en-US" dirty="0"/>
          </a:p>
          <a:p>
            <a:pPr eaLnBrk="1" hangingPunct="1"/>
            <a:endParaRPr lang="en-US" dirty="0"/>
          </a:p>
          <a:p>
            <a:pPr eaLnBrk="1" hangingPunct="1"/>
            <a:endParaRPr lang="en-US" dirty="0"/>
          </a:p>
        </p:txBody>
      </p:sp>
      <p:sp>
        <p:nvSpPr>
          <p:cNvPr id="72707"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485">
              <a:defRPr sz="2300">
                <a:solidFill>
                  <a:schemeClr val="tx1"/>
                </a:solidFill>
                <a:latin typeface="Arial" charset="0"/>
                <a:ea typeface="ＭＳ Ｐゴシック" charset="0"/>
                <a:cs typeface="ＭＳ Ｐゴシック" charset="0"/>
              </a:defRPr>
            </a:lvl1pPr>
            <a:lvl2pPr marL="702756" indent="-270291" defTabSz="914485">
              <a:defRPr sz="2300">
                <a:solidFill>
                  <a:schemeClr val="tx1"/>
                </a:solidFill>
                <a:latin typeface="Arial" charset="0"/>
                <a:ea typeface="ＭＳ Ｐゴシック" charset="0"/>
              </a:defRPr>
            </a:lvl2pPr>
            <a:lvl3pPr marL="1081164" indent="-216233" defTabSz="914485">
              <a:defRPr sz="2300">
                <a:solidFill>
                  <a:schemeClr val="tx1"/>
                </a:solidFill>
                <a:latin typeface="Arial" charset="0"/>
                <a:ea typeface="ＭＳ Ｐゴシック" charset="0"/>
              </a:defRPr>
            </a:lvl3pPr>
            <a:lvl4pPr marL="1513629" indent="-216233" defTabSz="914485">
              <a:defRPr sz="2300">
                <a:solidFill>
                  <a:schemeClr val="tx1"/>
                </a:solidFill>
                <a:latin typeface="Arial" charset="0"/>
                <a:ea typeface="ＭＳ Ｐゴシック" charset="0"/>
              </a:defRPr>
            </a:lvl4pPr>
            <a:lvl5pPr marL="1946095" indent="-216233" defTabSz="914485">
              <a:defRPr sz="2300">
                <a:solidFill>
                  <a:schemeClr val="tx1"/>
                </a:solidFill>
                <a:latin typeface="Arial" charset="0"/>
                <a:ea typeface="ＭＳ Ｐゴシック" charset="0"/>
              </a:defRPr>
            </a:lvl5pPr>
            <a:lvl6pPr marL="2378560" indent="-216233" defTabSz="914485" eaLnBrk="0" fontAlgn="base" hangingPunct="0">
              <a:spcBef>
                <a:spcPct val="0"/>
              </a:spcBef>
              <a:spcAft>
                <a:spcPct val="0"/>
              </a:spcAft>
              <a:defRPr sz="2300">
                <a:solidFill>
                  <a:schemeClr val="tx1"/>
                </a:solidFill>
                <a:latin typeface="Arial" charset="0"/>
                <a:ea typeface="ＭＳ Ｐゴシック" charset="0"/>
              </a:defRPr>
            </a:lvl6pPr>
            <a:lvl7pPr marL="2811026" indent="-216233" defTabSz="914485" eaLnBrk="0" fontAlgn="base" hangingPunct="0">
              <a:spcBef>
                <a:spcPct val="0"/>
              </a:spcBef>
              <a:spcAft>
                <a:spcPct val="0"/>
              </a:spcAft>
              <a:defRPr sz="2300">
                <a:solidFill>
                  <a:schemeClr val="tx1"/>
                </a:solidFill>
                <a:latin typeface="Arial" charset="0"/>
                <a:ea typeface="ＭＳ Ｐゴシック" charset="0"/>
              </a:defRPr>
            </a:lvl7pPr>
            <a:lvl8pPr marL="3243491" indent="-216233" defTabSz="914485" eaLnBrk="0" fontAlgn="base" hangingPunct="0">
              <a:spcBef>
                <a:spcPct val="0"/>
              </a:spcBef>
              <a:spcAft>
                <a:spcPct val="0"/>
              </a:spcAft>
              <a:defRPr sz="2300">
                <a:solidFill>
                  <a:schemeClr val="tx1"/>
                </a:solidFill>
                <a:latin typeface="Arial" charset="0"/>
                <a:ea typeface="ＭＳ Ｐゴシック" charset="0"/>
              </a:defRPr>
            </a:lvl8pPr>
            <a:lvl9pPr marL="3675957" indent="-216233" defTabSz="914485" eaLnBrk="0" fontAlgn="base" hangingPunct="0">
              <a:spcBef>
                <a:spcPct val="0"/>
              </a:spcBef>
              <a:spcAft>
                <a:spcPct val="0"/>
              </a:spcAft>
              <a:defRPr sz="2300">
                <a:solidFill>
                  <a:schemeClr val="tx1"/>
                </a:solidFill>
                <a:latin typeface="Arial" charset="0"/>
                <a:ea typeface="ＭＳ Ｐゴシック" charset="0"/>
              </a:defRPr>
            </a:lvl9pPr>
          </a:lstStyle>
          <a:p>
            <a:fld id="{9EF76DD6-EA0D-DD43-B104-C3DE0FB2AA11}" type="slidenum">
              <a:rPr lang="en-US" sz="1100"/>
              <a:pPr/>
              <a:t>162</a:t>
            </a:fld>
            <a:endParaRPr lang="en-US" sz="1100"/>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Slide Image Placeholder 1"/>
          <p:cNvSpPr>
            <a:spLocks noGrp="1" noRot="1" noChangeAspect="1"/>
          </p:cNvSpPr>
          <p:nvPr>
            <p:ph type="sldImg"/>
          </p:nvPr>
        </p:nvSpPr>
        <p:spPr>
          <a:ln/>
        </p:spPr>
      </p:sp>
      <p:sp>
        <p:nvSpPr>
          <p:cNvPr id="80898" name="Notes Placeholder 2"/>
          <p:cNvSpPr>
            <a:spLocks noGrp="1"/>
          </p:cNvSpPr>
          <p:nvPr>
            <p:ph type="body" idx="1"/>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Then you can compute </a:t>
            </a:r>
            <a:r>
              <a:rPr lang="en-US" dirty="0" err="1"/>
              <a:t>bandpass</a:t>
            </a:r>
            <a:r>
              <a:rPr lang="en-US" dirty="0"/>
              <a:t> images by subtracting one blurred version of an original image from another, less blurred version of the original. So you can separate the image</a:t>
            </a:r>
            <a:r>
              <a:rPr lang="en-US" baseline="0" dirty="0"/>
              <a:t> into it’s frequency components from very high frequency (small spatial scale) to very low frequency (low spatial scale)</a:t>
            </a: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80899" name="Slide Number Placeholder 3"/>
          <p:cNvSpPr>
            <a:spLocks noGrp="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14485">
              <a:defRPr sz="2300">
                <a:solidFill>
                  <a:schemeClr val="tx1"/>
                </a:solidFill>
                <a:latin typeface="Arial" charset="0"/>
                <a:ea typeface="ＭＳ Ｐゴシック" charset="0"/>
                <a:cs typeface="ＭＳ Ｐゴシック" charset="0"/>
              </a:defRPr>
            </a:lvl1pPr>
            <a:lvl2pPr marL="702756" indent="-270291" defTabSz="914485">
              <a:defRPr sz="2300">
                <a:solidFill>
                  <a:schemeClr val="tx1"/>
                </a:solidFill>
                <a:latin typeface="Arial" charset="0"/>
                <a:ea typeface="ＭＳ Ｐゴシック" charset="0"/>
              </a:defRPr>
            </a:lvl2pPr>
            <a:lvl3pPr marL="1081164" indent="-216233" defTabSz="914485">
              <a:defRPr sz="2300">
                <a:solidFill>
                  <a:schemeClr val="tx1"/>
                </a:solidFill>
                <a:latin typeface="Arial" charset="0"/>
                <a:ea typeface="ＭＳ Ｐゴシック" charset="0"/>
              </a:defRPr>
            </a:lvl3pPr>
            <a:lvl4pPr marL="1513629" indent="-216233" defTabSz="914485">
              <a:defRPr sz="2300">
                <a:solidFill>
                  <a:schemeClr val="tx1"/>
                </a:solidFill>
                <a:latin typeface="Arial" charset="0"/>
                <a:ea typeface="ＭＳ Ｐゴシック" charset="0"/>
              </a:defRPr>
            </a:lvl4pPr>
            <a:lvl5pPr marL="1946095" indent="-216233" defTabSz="914485">
              <a:defRPr sz="2300">
                <a:solidFill>
                  <a:schemeClr val="tx1"/>
                </a:solidFill>
                <a:latin typeface="Arial" charset="0"/>
                <a:ea typeface="ＭＳ Ｐゴシック" charset="0"/>
              </a:defRPr>
            </a:lvl5pPr>
            <a:lvl6pPr marL="2378560" indent="-216233" defTabSz="914485" eaLnBrk="0" fontAlgn="base" hangingPunct="0">
              <a:spcBef>
                <a:spcPct val="0"/>
              </a:spcBef>
              <a:spcAft>
                <a:spcPct val="0"/>
              </a:spcAft>
              <a:defRPr sz="2300">
                <a:solidFill>
                  <a:schemeClr val="tx1"/>
                </a:solidFill>
                <a:latin typeface="Arial" charset="0"/>
                <a:ea typeface="ＭＳ Ｐゴシック" charset="0"/>
              </a:defRPr>
            </a:lvl6pPr>
            <a:lvl7pPr marL="2811026" indent="-216233" defTabSz="914485" eaLnBrk="0" fontAlgn="base" hangingPunct="0">
              <a:spcBef>
                <a:spcPct val="0"/>
              </a:spcBef>
              <a:spcAft>
                <a:spcPct val="0"/>
              </a:spcAft>
              <a:defRPr sz="2300">
                <a:solidFill>
                  <a:schemeClr val="tx1"/>
                </a:solidFill>
                <a:latin typeface="Arial" charset="0"/>
                <a:ea typeface="ＭＳ Ｐゴシック" charset="0"/>
              </a:defRPr>
            </a:lvl7pPr>
            <a:lvl8pPr marL="3243491" indent="-216233" defTabSz="914485" eaLnBrk="0" fontAlgn="base" hangingPunct="0">
              <a:spcBef>
                <a:spcPct val="0"/>
              </a:spcBef>
              <a:spcAft>
                <a:spcPct val="0"/>
              </a:spcAft>
              <a:defRPr sz="2300">
                <a:solidFill>
                  <a:schemeClr val="tx1"/>
                </a:solidFill>
                <a:latin typeface="Arial" charset="0"/>
                <a:ea typeface="ＭＳ Ｐゴシック" charset="0"/>
              </a:defRPr>
            </a:lvl8pPr>
            <a:lvl9pPr marL="3675957" indent="-216233" defTabSz="914485" eaLnBrk="0" fontAlgn="base" hangingPunct="0">
              <a:spcBef>
                <a:spcPct val="0"/>
              </a:spcBef>
              <a:spcAft>
                <a:spcPct val="0"/>
              </a:spcAft>
              <a:defRPr sz="2300">
                <a:solidFill>
                  <a:schemeClr val="tx1"/>
                </a:solidFill>
                <a:latin typeface="Arial" charset="0"/>
                <a:ea typeface="ＭＳ Ｐゴシック" charset="0"/>
              </a:defRPr>
            </a:lvl9pPr>
          </a:lstStyle>
          <a:p>
            <a:fld id="{D024C7A2-10F7-0243-9D4B-11AC6C5170AC}" type="slidenum">
              <a:rPr lang="en-US" sz="1100"/>
              <a:pPr/>
              <a:t>163</a:t>
            </a:fld>
            <a:endParaRPr lang="en-US" sz="1100"/>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can find points that are</a:t>
            </a:r>
            <a:r>
              <a:rPr lang="en-US" baseline="0" dirty="0"/>
              <a:t> distinctive both in </a:t>
            </a:r>
            <a:r>
              <a:rPr lang="en-US" baseline="0" dirty="0" err="1"/>
              <a:t>x,y</a:t>
            </a:r>
            <a:r>
              <a:rPr lang="en-US" baseline="0" dirty="0"/>
              <a:t> and scale by looking for maxima and minima in this dog space.</a:t>
            </a:r>
            <a:endParaRPr lang="en-US" dirty="0"/>
          </a:p>
        </p:txBody>
      </p:sp>
      <p:sp>
        <p:nvSpPr>
          <p:cNvPr id="4" name="Slide Number Placeholder 3"/>
          <p:cNvSpPr>
            <a:spLocks noGrp="1"/>
          </p:cNvSpPr>
          <p:nvPr>
            <p:ph type="sldNum" sz="quarter" idx="10"/>
          </p:nvPr>
        </p:nvSpPr>
        <p:spPr/>
        <p:txBody>
          <a:bodyPr/>
          <a:lstStyle/>
          <a:p>
            <a:fld id="{A050CAEA-C9CB-6741-B67F-5EEEA781FE19}" type="slidenum">
              <a:rPr lang="en-US" smtClean="0"/>
              <a:pPr/>
              <a:t>164</a:t>
            </a:fld>
            <a:endParaRPr lang="en-US"/>
          </a:p>
        </p:txBody>
      </p:sp>
    </p:spTree>
    <p:extLst>
      <p:ext uri="{BB962C8B-B14F-4D97-AF65-F5344CB8AC3E}">
        <p14:creationId xmlns:p14="http://schemas.microsoft.com/office/powerpoint/2010/main" val="1255995508"/>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56BA4652-055F-FF47-A711-2173154C8246}" type="slidenum">
              <a:rPr lang="en-US"/>
              <a:pPr/>
              <a:t>165</a:t>
            </a:fld>
            <a:endParaRPr lang="en-US"/>
          </a:p>
        </p:txBody>
      </p:sp>
      <p:sp>
        <p:nvSpPr>
          <p:cNvPr id="98307" name="Rectangle 2"/>
          <p:cNvSpPr>
            <a:spLocks noGrp="1" noRot="1" noChangeAspect="1" noChangeArrowheads="1" noTextEdit="1"/>
          </p:cNvSpPr>
          <p:nvPr>
            <p:ph type="sldImg"/>
          </p:nvPr>
        </p:nvSpPr>
        <p:spPr>
          <a:xfrm>
            <a:off x="1139825" y="682625"/>
            <a:ext cx="4551363" cy="3414713"/>
          </a:xfrm>
          <a:ln/>
        </p:spPr>
      </p:sp>
      <p:sp>
        <p:nvSpPr>
          <p:cNvPr id="98308" name="Rectangle 3"/>
          <p:cNvSpPr>
            <a:spLocks noGrp="1" noChangeArrowheads="1"/>
          </p:cNvSpPr>
          <p:nvPr>
            <p:ph type="body" idx="1"/>
          </p:nvPr>
        </p:nvSpPr>
        <p:spPr>
          <a:xfrm>
            <a:off x="889992" y="4324048"/>
            <a:ext cx="5048250" cy="4171346"/>
          </a:xfrm>
          <a:noFill/>
          <a:ln/>
        </p:spPr>
        <p:txBody>
          <a:bodyPr/>
          <a:lstStyle/>
          <a:p>
            <a:pPr eaLnBrk="1" hangingPunct="1"/>
            <a:r>
              <a:rPr lang="en-US" dirty="0">
                <a:latin typeface="Arial" charset="0"/>
                <a:cs typeface="Arial" charset="0"/>
              </a:rPr>
              <a:t>This gives</a:t>
            </a:r>
            <a:r>
              <a:rPr lang="en-US" baseline="0" dirty="0">
                <a:latin typeface="Arial" charset="0"/>
                <a:cs typeface="Arial" charset="0"/>
              </a:rPr>
              <a:t> us a selected scale for each feature point (visualized by the length of the arrow on the right). So if we have two versions of the same image, the scale selected in the left image will be larger than the one selected in the right image (ideally by the same ratio as the ratio of image sizes). Of course in practice this isn’t always perfect when images aren’t exactly repeated examples.</a:t>
            </a:r>
            <a:endParaRPr lang="en-US" dirty="0">
              <a:latin typeface="Arial" charset="0"/>
              <a:cs typeface="Arial" charset="0"/>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a:t>
            </a:r>
            <a:r>
              <a:rPr lang="en-US" baseline="0" dirty="0"/>
              <a:t> </a:t>
            </a:r>
            <a:r>
              <a:rPr lang="en-US" baseline="0" dirty="0" err="1"/>
              <a:t>pca</a:t>
            </a:r>
            <a:r>
              <a:rPr lang="en-US" baseline="0" dirty="0"/>
              <a:t> we want to reduce the dimensionality of the data and account for the variation in as few variables as possible.</a:t>
            </a:r>
            <a:endParaRPr lang="en-US" dirty="0"/>
          </a:p>
        </p:txBody>
      </p:sp>
      <p:sp>
        <p:nvSpPr>
          <p:cNvPr id="4" name="Slide Number Placeholder 3"/>
          <p:cNvSpPr>
            <a:spLocks noGrp="1"/>
          </p:cNvSpPr>
          <p:nvPr>
            <p:ph type="sldNum" sz="quarter" idx="10"/>
          </p:nvPr>
        </p:nvSpPr>
        <p:spPr/>
        <p:txBody>
          <a:bodyPr/>
          <a:lstStyle/>
          <a:p>
            <a:pPr>
              <a:defRPr/>
            </a:pPr>
            <a:fld id="{27BA4DE5-6627-084C-A1A2-B4CD1D69C922}" type="slidenum">
              <a:rPr lang="en-US" smtClean="0"/>
              <a:pPr>
                <a:defRPr/>
              </a:pPr>
              <a:t>167</a:t>
            </a:fld>
            <a:endParaRPr lang="en-US"/>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p:cNvSpPr>
          <p:nvPr>
            <p:ph type="sldImg"/>
          </p:nvPr>
        </p:nvSpPr>
        <p:spPr bwMode="auto">
          <a:noFill/>
          <a:ln>
            <a:solidFill>
              <a:srgbClr val="000000"/>
            </a:solidFill>
            <a:miter lim="800000"/>
            <a:headEnd/>
            <a:tailEnd/>
          </a:ln>
        </p:spPr>
      </p:sp>
      <p:sp>
        <p:nvSpPr>
          <p:cNvPr id="107523" name="Notes Placeholder 2"/>
          <p:cNvSpPr>
            <a:spLocks noGrp="1"/>
          </p:cNvSpPr>
          <p:nvPr>
            <p:ph type="body" idx="1"/>
          </p:nvPr>
        </p:nvSpPr>
        <p:spPr bwMode="auto">
          <a:noFill/>
        </p:spPr>
        <p:txBody>
          <a:bodyPr/>
          <a:lstStyle/>
          <a:p>
            <a:pPr eaLnBrk="1" hangingPunct="1"/>
            <a:r>
              <a:rPr lang="en-US" dirty="0">
                <a:ea typeface="ＭＳ Ｐゴシック" charset="-128"/>
                <a:cs typeface="ＭＳ Ｐゴシック" charset="-128"/>
              </a:rPr>
              <a:t>The</a:t>
            </a:r>
            <a:r>
              <a:rPr lang="en-US" baseline="0" dirty="0">
                <a:ea typeface="ＭＳ Ｐゴシック" charset="-128"/>
                <a:cs typeface="ＭＳ Ｐゴシック" charset="-128"/>
              </a:rPr>
              <a:t> first pc corresponds to the direction along which the data varies the most </a:t>
            </a:r>
          </a:p>
          <a:p>
            <a:pPr eaLnBrk="1" hangingPunct="1"/>
            <a:r>
              <a:rPr lang="en-US" baseline="0" dirty="0">
                <a:ea typeface="ＭＳ Ｐゴシック" charset="-128"/>
                <a:cs typeface="ＭＳ Ｐゴシック" charset="-128"/>
              </a:rPr>
              <a:t>2</a:t>
            </a:r>
            <a:r>
              <a:rPr lang="en-US" baseline="30000" dirty="0">
                <a:ea typeface="ＭＳ Ｐゴシック" charset="-128"/>
                <a:cs typeface="ＭＳ Ｐゴシック" charset="-128"/>
              </a:rPr>
              <a:t>nd</a:t>
            </a:r>
            <a:r>
              <a:rPr lang="en-US" baseline="0" dirty="0">
                <a:ea typeface="ＭＳ Ｐゴシック" charset="-128"/>
                <a:cs typeface="ＭＳ Ｐゴシック" charset="-128"/>
              </a:rPr>
              <a:t> pc corresponds to next direction along which data varies the most that is also perpendicular to the 1</a:t>
            </a:r>
            <a:r>
              <a:rPr lang="en-US" baseline="30000" dirty="0">
                <a:ea typeface="ＭＳ Ｐゴシック" charset="-128"/>
                <a:cs typeface="ＭＳ Ｐゴシック" charset="-128"/>
              </a:rPr>
              <a:t>st</a:t>
            </a:r>
            <a:r>
              <a:rPr lang="en-US" baseline="0" dirty="0">
                <a:ea typeface="ＭＳ Ｐゴシック" charset="-128"/>
                <a:cs typeface="ＭＳ Ｐゴシック" charset="-128"/>
              </a:rPr>
              <a:t> pc… </a:t>
            </a:r>
            <a:r>
              <a:rPr lang="en-US" baseline="0" dirty="0" err="1">
                <a:ea typeface="ＭＳ Ｐゴシック" charset="-128"/>
                <a:cs typeface="ＭＳ Ｐゴシック" charset="-128"/>
              </a:rPr>
              <a:t>etc</a:t>
            </a:r>
            <a:r>
              <a:rPr lang="en-US" baseline="0" dirty="0">
                <a:ea typeface="ＭＳ Ｐゴシック" charset="-128"/>
                <a:cs typeface="ＭＳ Ｐゴシック" charset="-128"/>
              </a:rPr>
              <a:t> - computed by taking the </a:t>
            </a:r>
            <a:r>
              <a:rPr lang="en-US" baseline="0" dirty="0" err="1">
                <a:ea typeface="ＭＳ Ｐゴシック" charset="-128"/>
                <a:cs typeface="ＭＳ Ｐゴシック" charset="-128"/>
              </a:rPr>
              <a:t>eigen</a:t>
            </a:r>
            <a:r>
              <a:rPr lang="en-US" baseline="0" dirty="0">
                <a:ea typeface="ＭＳ Ｐゴシック" charset="-128"/>
                <a:cs typeface="ＭＳ Ｐゴシック" charset="-128"/>
              </a:rPr>
              <a:t>-decomposition of X’X (X is data matrix with zero empirical mean) (1</a:t>
            </a:r>
            <a:r>
              <a:rPr lang="en-US" baseline="30000" dirty="0">
                <a:ea typeface="ＭＳ Ｐゴシック" charset="-128"/>
                <a:cs typeface="ＭＳ Ｐゴシック" charset="-128"/>
              </a:rPr>
              <a:t>st</a:t>
            </a:r>
            <a:r>
              <a:rPr lang="en-US" baseline="0" dirty="0">
                <a:ea typeface="ＭＳ Ｐゴシック" charset="-128"/>
                <a:cs typeface="ＭＳ Ｐゴシック" charset="-128"/>
              </a:rPr>
              <a:t> pc is the eigenvector with the largest eigenvalue, 2</a:t>
            </a:r>
            <a:r>
              <a:rPr lang="en-US" baseline="30000" dirty="0">
                <a:ea typeface="ＭＳ Ｐゴシック" charset="-128"/>
                <a:cs typeface="ＭＳ Ｐゴシック" charset="-128"/>
              </a:rPr>
              <a:t>nd</a:t>
            </a:r>
            <a:r>
              <a:rPr lang="en-US" baseline="0" dirty="0">
                <a:ea typeface="ＭＳ Ｐゴシック" charset="-128"/>
                <a:cs typeface="ＭＳ Ｐゴシック" charset="-128"/>
              </a:rPr>
              <a:t> …).</a:t>
            </a:r>
          </a:p>
          <a:p>
            <a:pPr eaLnBrk="1" hangingPunct="1"/>
            <a:endParaRPr lang="en-US" baseline="0" dirty="0">
              <a:ea typeface="ＭＳ Ｐゴシック" charset="-128"/>
              <a:cs typeface="ＭＳ Ｐゴシック" charset="-128"/>
            </a:endParaRPr>
          </a:p>
          <a:p>
            <a:pPr eaLnBrk="1" hangingPunct="1"/>
            <a:r>
              <a:rPr lang="en-US" baseline="0" dirty="0">
                <a:ea typeface="ＭＳ Ｐゴシック" charset="-128"/>
                <a:cs typeface="ＭＳ Ｐゴシック" charset="-128"/>
              </a:rPr>
              <a:t>The PC’s form a coordinate space for the data points. To reduce the dimensionality to a dimension d we just throw out all components after d. Each data point is then a point in this new lower dimensional coordinate space.</a:t>
            </a:r>
            <a:endParaRPr lang="en-US" dirty="0">
              <a:ea typeface="ＭＳ Ｐゴシック" charset="-128"/>
              <a:cs typeface="ＭＳ Ｐゴシック" charset="-128"/>
            </a:endParaRPr>
          </a:p>
          <a:p>
            <a:pPr eaLnBrk="1" hangingPunct="1"/>
            <a:endParaRPr lang="en-US" dirty="0">
              <a:ea typeface="ＭＳ Ｐゴシック" charset="-128"/>
              <a:cs typeface="ＭＳ Ｐゴシック" charset="-128"/>
            </a:endParaRPr>
          </a:p>
          <a:p>
            <a:pPr eaLnBrk="1" hangingPunct="1"/>
            <a:r>
              <a:rPr lang="en-US" dirty="0">
                <a:ea typeface="ＭＳ Ｐゴシック" charset="-128"/>
                <a:cs typeface="ＭＳ Ｐゴシック" charset="-128"/>
              </a:rPr>
              <a:t>We’ll probably talk about this</a:t>
            </a:r>
            <a:r>
              <a:rPr lang="en-US" baseline="0" dirty="0">
                <a:ea typeface="ＭＳ Ｐゴシック" charset="-128"/>
                <a:cs typeface="ＭＳ Ｐゴシック" charset="-128"/>
              </a:rPr>
              <a:t> more later when we talk about the </a:t>
            </a:r>
            <a:r>
              <a:rPr lang="en-US" baseline="0" dirty="0" err="1">
                <a:ea typeface="ＭＳ Ｐゴシック" charset="-128"/>
                <a:cs typeface="ＭＳ Ｐゴシック" charset="-128"/>
              </a:rPr>
              <a:t>eigenfaces</a:t>
            </a:r>
            <a:r>
              <a:rPr lang="en-US" baseline="0" dirty="0">
                <a:ea typeface="ＭＳ Ｐゴシック" charset="-128"/>
                <a:cs typeface="ＭＳ Ｐゴシック" charset="-128"/>
              </a:rPr>
              <a:t> approach to face recognition. </a:t>
            </a:r>
            <a:endParaRPr lang="en-US" dirty="0">
              <a:ea typeface="ＭＳ Ｐゴシック" charset="-128"/>
              <a:cs typeface="ＭＳ Ｐゴシック" charset="-128"/>
            </a:endParaRPr>
          </a:p>
        </p:txBody>
      </p:sp>
      <p:sp>
        <p:nvSpPr>
          <p:cNvPr id="107524" name="Slide Number Placeholder 3"/>
          <p:cNvSpPr>
            <a:spLocks noGrp="1"/>
          </p:cNvSpPr>
          <p:nvPr>
            <p:ph type="sldNum" sz="quarter" idx="5"/>
          </p:nvPr>
        </p:nvSpPr>
        <p:spPr bwMode="auto">
          <a:noFill/>
          <a:ln>
            <a:miter lim="800000"/>
            <a:headEnd/>
            <a:tailEnd/>
          </a:ln>
        </p:spPr>
        <p:txBody>
          <a:bodyPr/>
          <a:lstStyle/>
          <a:p>
            <a:fld id="{CA9715A8-E754-FD41-8D68-78F969E397C7}" type="slidenum">
              <a:rPr lang="en-US" smtClean="0"/>
              <a:pPr/>
              <a:t>168</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If you want to represent bits of an image you can use local features – image descriptors that only represent part of an image at a time.</a:t>
            </a:r>
          </a:p>
        </p:txBody>
      </p:sp>
      <p:sp>
        <p:nvSpPr>
          <p:cNvPr id="4" name="Slide Number Placeholder 3"/>
          <p:cNvSpPr>
            <a:spLocks noGrp="1"/>
          </p:cNvSpPr>
          <p:nvPr>
            <p:ph type="sldNum" sz="quarter" idx="10"/>
          </p:nvPr>
        </p:nvSpPr>
        <p:spPr/>
        <p:txBody>
          <a:bodyPr/>
          <a:lstStyle/>
          <a:p>
            <a:pPr>
              <a:defRPr/>
            </a:pPr>
            <a:fld id="{27BA4DE5-6627-084C-A1A2-B4CD1D69C922}" type="slidenum">
              <a:rPr lang="en-US" smtClean="0"/>
              <a:pPr>
                <a:defRPr/>
              </a:pPr>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F2DB868A-7C80-1F4A-AD84-163C305026E9}" type="slidenum">
              <a:rPr lang="en-US"/>
              <a:pPr/>
              <a:t>16</a:t>
            </a:fld>
            <a:endParaRPr lang="en-US"/>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pPr eaLnBrk="1" hangingPunct="1"/>
            <a:r>
              <a:rPr lang="en-US" dirty="0">
                <a:latin typeface="Arial" charset="0"/>
                <a:cs typeface="Arial" charset="0"/>
              </a:rPr>
              <a:t>Let’s look</a:t>
            </a:r>
            <a:r>
              <a:rPr lang="en-US" baseline="0" dirty="0">
                <a:latin typeface="Arial" charset="0"/>
                <a:cs typeface="Arial" charset="0"/>
              </a:rPr>
              <a:t> at a motivating example. Say you want to do</a:t>
            </a:r>
            <a:r>
              <a:rPr lang="en-US" dirty="0">
                <a:latin typeface="Arial" charset="0"/>
                <a:cs typeface="Arial" charset="0"/>
              </a:rPr>
              <a:t> panorama stitching. Here we</a:t>
            </a:r>
            <a:r>
              <a:rPr lang="en-US" baseline="0" dirty="0">
                <a:latin typeface="Arial" charset="0"/>
                <a:cs typeface="Arial" charset="0"/>
              </a:rPr>
              <a:t> have two images of the same scene and want to combine them into a single larger image.</a:t>
            </a:r>
            <a:endParaRPr lang="en-US" dirty="0">
              <a:latin typeface="Arial" charset="0"/>
              <a:cs typeface="Arial"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3ED373AF-DD62-2C41-9159-1806D66FAED0}" type="slidenum">
              <a:rPr lang="en-US"/>
              <a:pPr/>
              <a:t>17</a:t>
            </a:fld>
            <a:endParaRPr lang="en-US"/>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pPr eaLnBrk="1" hangingPunct="1"/>
            <a:r>
              <a:rPr lang="en-US" dirty="0">
                <a:latin typeface="Arial" charset="0"/>
                <a:cs typeface="Arial" charset="0"/>
              </a:rPr>
              <a:t>Common techniques usually extract features from each image, match</a:t>
            </a:r>
            <a:r>
              <a:rPr lang="en-US" baseline="0" dirty="0">
                <a:latin typeface="Arial" charset="0"/>
                <a:cs typeface="Arial" charset="0"/>
              </a:rPr>
              <a:t> features across images to find correspondences (features coming from the same world point)</a:t>
            </a:r>
            <a:endParaRPr lang="en-US" dirty="0">
              <a:latin typeface="Arial" charset="0"/>
              <a:cs typeface="Arial"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C5755429-3159-E846-A1A3-44C39949C21A}" type="slidenum">
              <a:rPr lang="en-US"/>
              <a:pPr/>
              <a:t>18</a:t>
            </a:fld>
            <a:endParaRPr lang="en-US"/>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pPr eaLnBrk="1" hangingPunct="1"/>
            <a:r>
              <a:rPr lang="en-US" dirty="0">
                <a:latin typeface="Arial" charset="0"/>
                <a:cs typeface="Arial" charset="0"/>
              </a:rPr>
              <a:t>and</a:t>
            </a:r>
            <a:r>
              <a:rPr lang="en-US" baseline="0" dirty="0">
                <a:latin typeface="Arial" charset="0"/>
                <a:cs typeface="Arial" charset="0"/>
              </a:rPr>
              <a:t> then use these correspondences to align the images and stich them together</a:t>
            </a:r>
            <a:endParaRPr lang="en-US" dirty="0">
              <a:latin typeface="Arial" charset="0"/>
              <a:cs typeface="Arial"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Generally local features are used for problems where we want to recognize</a:t>
            </a:r>
            <a:r>
              <a:rPr lang="en-US" baseline="0" dirty="0"/>
              <a:t> individual</a:t>
            </a:r>
            <a:r>
              <a:rPr lang="en-US" dirty="0"/>
              <a:t> objects in images (</a:t>
            </a:r>
            <a:r>
              <a:rPr lang="en-US" dirty="0" err="1"/>
              <a:t>esp</a:t>
            </a:r>
            <a:r>
              <a:rPr lang="en-US" dirty="0"/>
              <a:t> for objects that are relatively complex with deformable parts, </a:t>
            </a:r>
            <a:r>
              <a:rPr lang="en-US" dirty="0" err="1"/>
              <a:t>etc</a:t>
            </a:r>
            <a:r>
              <a:rPr lang="en-US" dirty="0"/>
              <a:t>), here we might even use models built from</a:t>
            </a:r>
            <a:r>
              <a:rPr lang="en-US" baseline="0" dirty="0"/>
              <a:t> multiple parts to describe an object – </a:t>
            </a:r>
            <a:r>
              <a:rPr lang="en-US" baseline="0" dirty="0" err="1"/>
              <a:t>ie</a:t>
            </a:r>
            <a:r>
              <a:rPr lang="en-US" baseline="0" dirty="0"/>
              <a:t> a dog == head, body, legs, tail etc.</a:t>
            </a:r>
            <a:endParaRPr lang="en-US" dirty="0"/>
          </a:p>
        </p:txBody>
      </p:sp>
      <p:sp>
        <p:nvSpPr>
          <p:cNvPr id="4" name="Slide Number Placeholder 3"/>
          <p:cNvSpPr>
            <a:spLocks noGrp="1"/>
          </p:cNvSpPr>
          <p:nvPr>
            <p:ph type="sldNum" sz="quarter" idx="10"/>
          </p:nvPr>
        </p:nvSpPr>
        <p:spPr/>
        <p:txBody>
          <a:bodyPr/>
          <a:lstStyle/>
          <a:p>
            <a:pPr>
              <a:defRPr/>
            </a:pPr>
            <a:fld id="{E297EAD1-C33D-48A2-8CAB-582B6385EBDB}" type="slidenum">
              <a:rPr lang="en-US" smtClean="0"/>
              <a:pPr>
                <a:defRPr/>
              </a:pPr>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AD2C3734-E2BF-5449-A867-70A0CA16A6BC}" type="slidenum">
              <a:rPr lang="en-US"/>
              <a:pPr/>
              <a:t>20</a:t>
            </a:fld>
            <a:endParaRPr lang="en-US"/>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pPr eaLnBrk="1" hangingPunct="1"/>
            <a:r>
              <a:rPr lang="en-US" dirty="0">
                <a:latin typeface="Arial" charset="0"/>
                <a:cs typeface="Arial" charset="0"/>
              </a:rPr>
              <a:t>Some characteristics</a:t>
            </a:r>
            <a:r>
              <a:rPr lang="en-US" baseline="0" dirty="0">
                <a:latin typeface="Arial" charset="0"/>
                <a:cs typeface="Arial" charset="0"/>
              </a:rPr>
              <a:t> we want from our features is that they are:</a:t>
            </a:r>
          </a:p>
          <a:p>
            <a:pPr eaLnBrk="1" hangingPunct="1"/>
            <a:endParaRPr lang="en-US" baseline="0" dirty="0">
              <a:latin typeface="Arial" charset="0"/>
              <a:cs typeface="Arial" charset="0"/>
            </a:endParaRPr>
          </a:p>
          <a:p>
            <a:pPr eaLnBrk="1" hangingPunct="1"/>
            <a:r>
              <a:rPr lang="en-US" baseline="0" dirty="0">
                <a:latin typeface="Arial" charset="0"/>
                <a:cs typeface="Arial" charset="0"/>
              </a:rPr>
              <a:t>Repeatable – the same feature can be found in different images despite geometric (changing viewpoint) and photometric (say changing white balance)transformations</a:t>
            </a:r>
          </a:p>
          <a:p>
            <a:pPr eaLnBrk="1" hangingPunct="1"/>
            <a:r>
              <a:rPr lang="en-US" baseline="0" dirty="0">
                <a:latin typeface="Arial" charset="0"/>
                <a:cs typeface="Arial" charset="0"/>
              </a:rPr>
              <a:t>Saliency – want features to have distinctive representations (</a:t>
            </a:r>
            <a:r>
              <a:rPr lang="en-US" baseline="0" dirty="0" err="1">
                <a:latin typeface="Arial" charset="0"/>
                <a:cs typeface="Arial" charset="0"/>
              </a:rPr>
              <a:t>ie</a:t>
            </a:r>
            <a:r>
              <a:rPr lang="en-US" baseline="0" dirty="0">
                <a:latin typeface="Arial" charset="0"/>
                <a:cs typeface="Arial" charset="0"/>
              </a:rPr>
              <a:t> when our algorithm says two features “match” we want those matches to generally be good).</a:t>
            </a:r>
          </a:p>
          <a:p>
            <a:pPr eaLnBrk="1" hangingPunct="1"/>
            <a:r>
              <a:rPr lang="en-US" baseline="0" dirty="0">
                <a:latin typeface="Arial" charset="0"/>
                <a:cs typeface="Arial" charset="0"/>
              </a:rPr>
              <a:t>Compact – we’d like to have fewer features than image pixels otherwise our representation becomes </a:t>
            </a:r>
            <a:r>
              <a:rPr lang="en-US" baseline="0" dirty="0" err="1">
                <a:latin typeface="Arial" charset="0"/>
                <a:cs typeface="Arial" charset="0"/>
              </a:rPr>
              <a:t>unweildy</a:t>
            </a:r>
            <a:endParaRPr lang="en-US" baseline="0" dirty="0">
              <a:latin typeface="Arial" charset="0"/>
              <a:cs typeface="Arial" charset="0"/>
            </a:endParaRPr>
          </a:p>
          <a:p>
            <a:pPr eaLnBrk="1" hangingPunct="1"/>
            <a:r>
              <a:rPr lang="en-US" baseline="0" dirty="0">
                <a:latin typeface="Arial" charset="0"/>
                <a:cs typeface="Arial" charset="0"/>
              </a:rPr>
              <a:t>Local – we’d like our local features to occupy a relatively small area of the image – making them relatively robust to clutter and occlusion.</a:t>
            </a:r>
            <a:endParaRPr lang="en-US" dirty="0">
              <a:latin typeface="Arial" charset="0"/>
              <a:cs typeface="Arial"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92DEF404-AC5F-3548-AEA1-38E12A60B08B}" type="slidenum">
              <a:rPr lang="en-US"/>
              <a:pPr/>
              <a:t>21</a:t>
            </a:fld>
            <a:endParaRPr lang="en-US"/>
          </a:p>
        </p:txBody>
      </p:sp>
      <p:sp>
        <p:nvSpPr>
          <p:cNvPr id="74755" name="Rectangle 2"/>
          <p:cNvSpPr>
            <a:spLocks noGrp="1" noRot="1" noChangeAspect="1" noChangeArrowheads="1" noTextEdit="1"/>
          </p:cNvSpPr>
          <p:nvPr>
            <p:ph type="sldImg"/>
          </p:nvPr>
        </p:nvSpPr>
        <p:spPr>
          <a:xfrm>
            <a:off x="1139825" y="682625"/>
            <a:ext cx="4551363" cy="3414713"/>
          </a:xfrm>
          <a:ln/>
        </p:spPr>
      </p:sp>
      <p:sp>
        <p:nvSpPr>
          <p:cNvPr id="74756" name="Rectangle 3"/>
          <p:cNvSpPr>
            <a:spLocks noGrp="1" noChangeArrowheads="1"/>
          </p:cNvSpPr>
          <p:nvPr>
            <p:ph type="body" idx="1"/>
          </p:nvPr>
        </p:nvSpPr>
        <p:spPr>
          <a:xfrm>
            <a:off x="889992" y="4324048"/>
            <a:ext cx="5048250" cy="4171346"/>
          </a:xfrm>
          <a:noFill/>
          <a:ln/>
        </p:spPr>
        <p:txBody>
          <a:bodyPr/>
          <a:lstStyle/>
          <a:p>
            <a:pPr eaLnBrk="1" hangingPunct="1"/>
            <a:r>
              <a:rPr lang="en-US" dirty="0">
                <a:latin typeface="Arial" charset="0"/>
                <a:cs typeface="Arial" charset="0"/>
              </a:rPr>
              <a:t>Local features </a:t>
            </a:r>
            <a:r>
              <a:rPr lang="en-US" baseline="0" dirty="0">
                <a:latin typeface="Arial" charset="0"/>
                <a:cs typeface="Arial" charset="0"/>
              </a:rPr>
              <a:t>are used all over in computer vision</a:t>
            </a:r>
            <a:endParaRPr lang="en-US" dirty="0">
              <a:latin typeface="Arial" charset="0"/>
              <a:cs typeface="Arial"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What’s the simplest</a:t>
            </a:r>
            <a:r>
              <a:rPr lang="en-US" baseline="0" dirty="0"/>
              <a:t> way to represent an image. Well how about if we just keep all the pixels?</a:t>
            </a:r>
          </a:p>
          <a:p>
            <a:endParaRPr lang="en-US" baseline="0" dirty="0"/>
          </a:p>
          <a:p>
            <a:r>
              <a:rPr lang="en-US" baseline="0" dirty="0"/>
              <a:t>Pros – haven’t lost any information, cons – really big, not invariant to changes in the image.</a:t>
            </a:r>
            <a:endParaRPr lang="en-US" dirty="0"/>
          </a:p>
        </p:txBody>
      </p:sp>
      <p:sp>
        <p:nvSpPr>
          <p:cNvPr id="4" name="Slide Number Placeholder 3"/>
          <p:cNvSpPr>
            <a:spLocks noGrp="1"/>
          </p:cNvSpPr>
          <p:nvPr>
            <p:ph type="sldNum" sz="quarter" idx="10"/>
          </p:nvPr>
        </p:nvSpPr>
        <p:spPr/>
        <p:txBody>
          <a:bodyPr/>
          <a:lstStyle/>
          <a:p>
            <a:fld id="{A050CAEA-C9CB-6741-B67F-5EEEA781FE19}" type="slidenum">
              <a:rPr lang="en-US" smtClean="0"/>
              <a:pPr/>
              <a:t>2</a:t>
            </a:fld>
            <a:endParaRPr lang="en-US"/>
          </a:p>
        </p:txBody>
      </p:sp>
    </p:spTree>
    <p:extLst>
      <p:ext uri="{BB962C8B-B14F-4D97-AF65-F5344CB8AC3E}">
        <p14:creationId xmlns:p14="http://schemas.microsoft.com/office/powerpoint/2010/main" val="6017951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Features can capture different aspects of a picture including things like</a:t>
            </a:r>
            <a:r>
              <a:rPr lang="en-US" baseline="0" dirty="0"/>
              <a:t> shape, color or texture.</a:t>
            </a:r>
            <a:endParaRPr lang="en-US" dirty="0"/>
          </a:p>
        </p:txBody>
      </p:sp>
      <p:sp>
        <p:nvSpPr>
          <p:cNvPr id="4" name="Slide Number Placeholder 3"/>
          <p:cNvSpPr>
            <a:spLocks noGrp="1"/>
          </p:cNvSpPr>
          <p:nvPr>
            <p:ph type="sldNum" sz="quarter" idx="10"/>
          </p:nvPr>
        </p:nvSpPr>
        <p:spPr/>
        <p:txBody>
          <a:bodyPr/>
          <a:lstStyle/>
          <a:p>
            <a:pPr>
              <a:defRPr/>
            </a:pPr>
            <a:fld id="{27BA4DE5-6627-084C-A1A2-B4CD1D69C922}" type="slidenum">
              <a:rPr lang="en-US" smtClean="0"/>
              <a:pPr>
                <a:defRPr/>
              </a:pPr>
              <a:t>22</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common feature representation is color histograms. A color histogram is a 3d histogram representing</a:t>
            </a:r>
            <a:r>
              <a:rPr lang="en-US" baseline="0" dirty="0"/>
              <a:t> what percentage of each color is present in an image. This can be computed in whatever color space you like – </a:t>
            </a:r>
            <a:r>
              <a:rPr lang="en-US" baseline="0" dirty="0" err="1"/>
              <a:t>rgb</a:t>
            </a:r>
            <a:r>
              <a:rPr lang="en-US" baseline="0" dirty="0"/>
              <a:t>, </a:t>
            </a:r>
            <a:r>
              <a:rPr lang="en-US" baseline="0" dirty="0" err="1"/>
              <a:t>hsv</a:t>
            </a:r>
            <a:r>
              <a:rPr lang="en-US" baseline="0" dirty="0"/>
              <a:t>, lab, etc.</a:t>
            </a:r>
            <a:endParaRPr lang="en-US" dirty="0"/>
          </a:p>
          <a:p>
            <a:endParaRPr lang="en-US" dirty="0"/>
          </a:p>
          <a:p>
            <a:r>
              <a:rPr lang="en-US" dirty="0"/>
              <a:t>How could you compute a color histogram?</a:t>
            </a:r>
          </a:p>
          <a:p>
            <a:endParaRPr lang="en-US" dirty="0"/>
          </a:p>
          <a:p>
            <a:r>
              <a:rPr lang="en-US" dirty="0"/>
              <a:t>Write</a:t>
            </a:r>
            <a:r>
              <a:rPr lang="en-US" baseline="0" dirty="0"/>
              <a:t> </a:t>
            </a:r>
            <a:r>
              <a:rPr lang="en-US" baseline="0" dirty="0" err="1"/>
              <a:t>pseudocode</a:t>
            </a:r>
            <a:r>
              <a:rPr lang="en-US" baseline="0" dirty="0"/>
              <a:t> on board</a:t>
            </a:r>
          </a:p>
          <a:p>
            <a:r>
              <a:rPr lang="en-US" baseline="0" dirty="0"/>
              <a:t>Create 3d histogram of zeros (size </a:t>
            </a:r>
            <a:r>
              <a:rPr lang="en-US" baseline="0" dirty="0" err="1"/>
              <a:t>numrbins</a:t>
            </a:r>
            <a:r>
              <a:rPr lang="en-US" baseline="0" dirty="0"/>
              <a:t> x </a:t>
            </a:r>
            <a:r>
              <a:rPr lang="en-US" baseline="0" dirty="0" err="1"/>
              <a:t>numgbins</a:t>
            </a:r>
            <a:r>
              <a:rPr lang="en-US" baseline="0" dirty="0"/>
              <a:t> x </a:t>
            </a:r>
            <a:r>
              <a:rPr lang="en-US" baseline="0" dirty="0" err="1"/>
              <a:t>numbbins</a:t>
            </a:r>
            <a:r>
              <a:rPr lang="en-US" baseline="0" dirty="0"/>
              <a:t>)</a:t>
            </a:r>
          </a:p>
          <a:p>
            <a:r>
              <a:rPr lang="en-US" baseline="0" dirty="0"/>
              <a:t>for </a:t>
            </a:r>
            <a:r>
              <a:rPr lang="en-US" baseline="0" dirty="0" err="1"/>
              <a:t>i</a:t>
            </a:r>
            <a:r>
              <a:rPr lang="en-US" baseline="0" dirty="0"/>
              <a:t>=1:numrows</a:t>
            </a:r>
          </a:p>
          <a:p>
            <a:r>
              <a:rPr lang="en-US" baseline="0" dirty="0"/>
              <a:t> for j=1:numcols</a:t>
            </a:r>
          </a:p>
          <a:p>
            <a:r>
              <a:rPr lang="en-US" baseline="0" dirty="0"/>
              <a:t>     calculate r bin for pixel </a:t>
            </a:r>
            <a:r>
              <a:rPr lang="en-US" baseline="0" dirty="0" err="1"/>
              <a:t>I,j</a:t>
            </a:r>
            <a:r>
              <a:rPr lang="en-US" baseline="0" dirty="0"/>
              <a:t> </a:t>
            </a:r>
          </a:p>
          <a:p>
            <a:r>
              <a:rPr lang="en-US" baseline="0" dirty="0"/>
              <a:t>     calculate g bin for pixel </a:t>
            </a:r>
            <a:r>
              <a:rPr lang="en-US" baseline="0" dirty="0" err="1"/>
              <a:t>I,j</a:t>
            </a:r>
            <a:endParaRPr lang="en-US" baseline="0" dirty="0"/>
          </a:p>
          <a:p>
            <a:r>
              <a:rPr lang="en-US" baseline="0" dirty="0"/>
              <a:t>     calculate b bin for pixel </a:t>
            </a:r>
            <a:r>
              <a:rPr lang="en-US" baseline="0" dirty="0" err="1"/>
              <a:t>I,j</a:t>
            </a:r>
            <a:endParaRPr lang="en-US" baseline="0" dirty="0"/>
          </a:p>
          <a:p>
            <a:r>
              <a:rPr lang="en-US" baseline="0" dirty="0"/>
              <a:t>     increment corresponding </a:t>
            </a:r>
            <a:r>
              <a:rPr lang="en-US" baseline="0" dirty="0" err="1"/>
              <a:t>r,g,b</a:t>
            </a:r>
            <a:r>
              <a:rPr lang="en-US" baseline="0" dirty="0"/>
              <a:t> bin of your 3d histogram</a:t>
            </a:r>
          </a:p>
          <a:p>
            <a:r>
              <a:rPr lang="en-US" baseline="0" dirty="0"/>
              <a:t>  end</a:t>
            </a:r>
          </a:p>
          <a:p>
            <a:r>
              <a:rPr lang="en-US" baseline="0" dirty="0"/>
              <a:t>End</a:t>
            </a:r>
          </a:p>
          <a:p>
            <a:endParaRPr lang="en-US" baseline="0" dirty="0"/>
          </a:p>
          <a:p>
            <a:r>
              <a:rPr lang="en-US" baseline="0" dirty="0"/>
              <a:t>Would this be a global or local representation as I’ve described it?</a:t>
            </a:r>
          </a:p>
          <a:p>
            <a:r>
              <a:rPr lang="en-US" baseline="0" dirty="0"/>
              <a:t>	</a:t>
            </a:r>
            <a:endParaRPr lang="en-US" dirty="0"/>
          </a:p>
        </p:txBody>
      </p:sp>
      <p:sp>
        <p:nvSpPr>
          <p:cNvPr id="4" name="Slide Number Placeholder 3"/>
          <p:cNvSpPr>
            <a:spLocks noGrp="1"/>
          </p:cNvSpPr>
          <p:nvPr>
            <p:ph type="sldNum" sz="quarter" idx="10"/>
          </p:nvPr>
        </p:nvSpPr>
        <p:spPr/>
        <p:txBody>
          <a:bodyPr/>
          <a:lstStyle/>
          <a:p>
            <a:fld id="{A050CAEA-C9CB-6741-B67F-5EEEA781FE19}" type="slidenum">
              <a:rPr lang="en-US" smtClean="0"/>
              <a:pPr/>
              <a:t>24</a:t>
            </a:fld>
            <a:endParaRPr lang="en-US"/>
          </a:p>
        </p:txBody>
      </p:sp>
    </p:spTree>
    <p:extLst>
      <p:ext uri="{BB962C8B-B14F-4D97-AF65-F5344CB8AC3E}">
        <p14:creationId xmlns:p14="http://schemas.microsoft.com/office/powerpoint/2010/main" val="21270888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p:spPr>
        <p:txBody>
          <a:bodyPr/>
          <a:lstStyle/>
          <a:p>
            <a:fld id="{ACB5D439-9E9A-ED43-8CE4-4EAC9D132837}" type="slidenum">
              <a:rPr lang="en-US"/>
              <a:pPr/>
              <a:t>25</a:t>
            </a:fld>
            <a:endParaRPr lang="en-US"/>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noFill/>
          <a:ln/>
        </p:spPr>
        <p:txBody>
          <a:bodyPr/>
          <a:lstStyle/>
          <a:p>
            <a:pPr eaLnBrk="1" hangingPunct="1"/>
            <a:r>
              <a:rPr lang="en-US" dirty="0"/>
              <a:t>How would you use this for retrieval? </a:t>
            </a:r>
          </a:p>
          <a:p>
            <a:pPr eaLnBrk="1" hangingPunct="1"/>
            <a:endParaRPr lang="en-US" dirty="0"/>
          </a:p>
          <a:p>
            <a:pPr eaLnBrk="1" hangingPunct="1"/>
            <a:r>
              <a:rPr lang="en-US" dirty="0"/>
              <a:t>Calculate color </a:t>
            </a:r>
            <a:r>
              <a:rPr lang="en-US" dirty="0" err="1"/>
              <a:t>hists</a:t>
            </a:r>
            <a:r>
              <a:rPr lang="en-US" dirty="0"/>
              <a:t> of all database images. For a query calculate it’s color histogram and find the closest database histograms.</a:t>
            </a:r>
            <a:r>
              <a:rPr lang="en-US" baseline="0" dirty="0"/>
              <a:t> </a:t>
            </a:r>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p:spPr>
        <p:txBody>
          <a:bodyPr/>
          <a:lstStyle/>
          <a:p>
            <a:fld id="{03AA63DE-77BA-A644-B1F7-185319957712}" type="slidenum">
              <a:rPr lang="en-US"/>
              <a:pPr/>
              <a:t>26</a:t>
            </a:fld>
            <a:endParaRPr lang="en-US"/>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p:spPr>
        <p:txBody>
          <a:bodyPr/>
          <a:lstStyle/>
          <a:p>
            <a:pPr eaLnBrk="1" hangingPunct="1"/>
            <a:r>
              <a:rPr lang="en-US" dirty="0"/>
              <a:t>Color has also been used for tasks like image segmentation. In this paper, the authors implement</a:t>
            </a:r>
            <a:r>
              <a:rPr lang="en-US" baseline="0" dirty="0"/>
              <a:t> a color based segmentation method based on EM clustering. Then can r</a:t>
            </a:r>
            <a:r>
              <a:rPr lang="en-US" dirty="0"/>
              <a:t>etrieve images with similar color segments. E.g. retrieve images with segments that look like</a:t>
            </a:r>
            <a:r>
              <a:rPr lang="en-US" baseline="0" dirty="0"/>
              <a:t> this one (query is top image, bottom shows retrieved results).  </a:t>
            </a:r>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p:spPr>
        <p:txBody>
          <a:bodyPr/>
          <a:lstStyle/>
          <a:p>
            <a:fld id="{36FC26E8-7D57-1041-9C26-4E4B07D6E2A0}" type="slidenum">
              <a:rPr lang="en-US"/>
              <a:pPr/>
              <a:t>27</a:t>
            </a:fld>
            <a:endParaRPr lang="en-US"/>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p:spPr>
        <p:txBody>
          <a:bodyPr/>
          <a:lstStyle/>
          <a:p>
            <a:pPr eaLnBrk="1" hangingPunct="1"/>
            <a:r>
              <a:rPr lang="en-US" dirty="0"/>
              <a:t>Color has also been used successfully</a:t>
            </a:r>
            <a:r>
              <a:rPr lang="en-US" baseline="0" dirty="0"/>
              <a:t> in other recognition tasks like skin detection. Though our skin colors look quite different, our s</a:t>
            </a:r>
            <a:r>
              <a:rPr lang="en-US" dirty="0"/>
              <a:t>kin hues</a:t>
            </a:r>
            <a:r>
              <a:rPr lang="en-US" baseline="0" dirty="0"/>
              <a:t> tend to be similar. So you can train a model to recognize skin colored pixels and detect them in images.  </a:t>
            </a: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Distinctive</a:t>
            </a:r>
            <a:r>
              <a:rPr lang="en-US" baseline="0" dirty="0"/>
              <a:t> colors sometimes associated with particular objects – e.g. sky is blue, grass is green. But are they always?</a:t>
            </a:r>
            <a:endParaRPr lang="en-US" dirty="0"/>
          </a:p>
        </p:txBody>
      </p:sp>
      <p:sp>
        <p:nvSpPr>
          <p:cNvPr id="4" name="Slide Number Placeholder 3"/>
          <p:cNvSpPr>
            <a:spLocks noGrp="1"/>
          </p:cNvSpPr>
          <p:nvPr>
            <p:ph type="sldNum" sz="quarter" idx="10"/>
          </p:nvPr>
        </p:nvSpPr>
        <p:spPr/>
        <p:txBody>
          <a:bodyPr/>
          <a:lstStyle/>
          <a:p>
            <a:fld id="{A050CAEA-C9CB-6741-B67F-5EEEA781FE19}" type="slidenum">
              <a:rPr lang="en-US" smtClean="0"/>
              <a:pPr/>
              <a:t>28</a:t>
            </a:fld>
            <a:endParaRPr lang="en-US"/>
          </a:p>
        </p:txBody>
      </p:sp>
    </p:spTree>
    <p:extLst>
      <p:ext uri="{BB962C8B-B14F-4D97-AF65-F5344CB8AC3E}">
        <p14:creationId xmlns:p14="http://schemas.microsoft.com/office/powerpoint/2010/main" val="26565395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69D3D0C5-2E27-3A43-BE5B-802B680E6810}" type="slidenum">
              <a:rPr lang="en-US"/>
              <a:pPr/>
              <a:t>29</a:t>
            </a:fld>
            <a:endParaRPr lang="en-US"/>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pPr eaLnBrk="1" hangingPunct="1"/>
            <a:r>
              <a:rPr lang="en-US" dirty="0"/>
              <a:t>color of an object is not constant. The color of an object is an interaction between</a:t>
            </a:r>
            <a:r>
              <a:rPr lang="en-US" baseline="0" dirty="0"/>
              <a:t> the color of the object (it’s surface reflectance) and the color of the illuminant. </a:t>
            </a:r>
            <a:endParaRPr 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p:spPr>
        <p:txBody>
          <a:bodyPr/>
          <a:lstStyle/>
          <a:p>
            <a:r>
              <a:rPr lang="en-US" dirty="0"/>
              <a:t>This</a:t>
            </a:r>
            <a:r>
              <a:rPr lang="en-US" baseline="0" dirty="0"/>
              <a:t> property has led to some neat art work. For example this exhibit by </a:t>
            </a:r>
            <a:r>
              <a:rPr lang="en-US" baseline="0" dirty="0" err="1"/>
              <a:t>olafur</a:t>
            </a:r>
            <a:r>
              <a:rPr lang="en-US" baseline="0" dirty="0"/>
              <a:t> </a:t>
            </a:r>
            <a:r>
              <a:rPr lang="en-US" baseline="0" dirty="0" err="1"/>
              <a:t>eliasson</a:t>
            </a:r>
            <a:r>
              <a:rPr lang="en-US" baseline="0" dirty="0"/>
              <a:t> called room for one color. </a:t>
            </a:r>
          </a:p>
          <a:p>
            <a:endParaRPr lang="en-US" baseline="0" dirty="0"/>
          </a:p>
        </p:txBody>
      </p:sp>
      <p:sp>
        <p:nvSpPr>
          <p:cNvPr id="70660" name="Slide Number Placeholder 3"/>
          <p:cNvSpPr>
            <a:spLocks noGrp="1"/>
          </p:cNvSpPr>
          <p:nvPr>
            <p:ph type="sldNum" sz="quarter" idx="5"/>
          </p:nvPr>
        </p:nvSpPr>
        <p:spPr>
          <a:noFill/>
        </p:spPr>
        <p:txBody>
          <a:bodyPr/>
          <a:lstStyle/>
          <a:p>
            <a:fld id="{1CB74213-356F-4842-AEFE-49B1ADC7E6B5}" type="slidenum">
              <a:rPr lang="en-US"/>
              <a:pPr/>
              <a:t>30</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kinds of variations can occur</a:t>
            </a:r>
            <a:r>
              <a:rPr lang="en-US" baseline="0" dirty="0"/>
              <a:t> between pictures of a scene or object that you might want to be robust to?</a:t>
            </a:r>
            <a:endParaRPr lang="en-US" dirty="0"/>
          </a:p>
        </p:txBody>
      </p:sp>
      <p:sp>
        <p:nvSpPr>
          <p:cNvPr id="4" name="Slide Number Placeholder 3"/>
          <p:cNvSpPr>
            <a:spLocks noGrp="1"/>
          </p:cNvSpPr>
          <p:nvPr>
            <p:ph type="sldNum" sz="quarter" idx="10"/>
          </p:nvPr>
        </p:nvSpPr>
        <p:spPr/>
        <p:txBody>
          <a:bodyPr/>
          <a:lstStyle/>
          <a:p>
            <a:fld id="{A050CAEA-C9CB-6741-B67F-5EEEA781FE19}" type="slidenum">
              <a:rPr lang="en-US" smtClean="0"/>
              <a:pPr/>
              <a:t>32</a:t>
            </a:fld>
            <a:endParaRPr lang="en-US"/>
          </a:p>
        </p:txBody>
      </p:sp>
    </p:spTree>
    <p:extLst>
      <p:ext uri="{BB962C8B-B14F-4D97-AF65-F5344CB8AC3E}">
        <p14:creationId xmlns:p14="http://schemas.microsoft.com/office/powerpoint/2010/main" val="4223504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Brightness changes with illumination. If colored light then also color changes</a:t>
            </a:r>
          </a:p>
        </p:txBody>
      </p:sp>
      <p:sp>
        <p:nvSpPr>
          <p:cNvPr id="4" name="Slide Number Placeholder 3"/>
          <p:cNvSpPr>
            <a:spLocks noGrp="1"/>
          </p:cNvSpPr>
          <p:nvPr>
            <p:ph type="sldNum" sz="quarter" idx="10"/>
          </p:nvPr>
        </p:nvSpPr>
        <p:spPr/>
        <p:txBody>
          <a:bodyPr/>
          <a:lstStyle/>
          <a:p>
            <a:fld id="{A050CAEA-C9CB-6741-B67F-5EEEA781FE19}" type="slidenum">
              <a:rPr lang="en-US" smtClean="0"/>
              <a:pPr/>
              <a:t>33</a:t>
            </a:fld>
            <a:endParaRPr lang="en-US"/>
          </a:p>
        </p:txBody>
      </p:sp>
    </p:spTree>
    <p:extLst>
      <p:ext uri="{BB962C8B-B14F-4D97-AF65-F5344CB8AC3E}">
        <p14:creationId xmlns:p14="http://schemas.microsoft.com/office/powerpoint/2010/main" val="2545389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p:cNvSpPr>
          <p:nvPr>
            <p:ph type="sldImg"/>
          </p:nvPr>
        </p:nvSpPr>
        <p:spPr bwMode="auto">
          <a:noFill/>
          <a:ln>
            <a:solidFill>
              <a:srgbClr val="000000"/>
            </a:solidFill>
            <a:miter lim="800000"/>
            <a:headEnd/>
            <a:tailEnd/>
          </a:ln>
        </p:spPr>
      </p:sp>
      <p:sp>
        <p:nvSpPr>
          <p:cNvPr id="63491" name="Notes Placeholder 2"/>
          <p:cNvSpPr>
            <a:spLocks noGrp="1"/>
          </p:cNvSpPr>
          <p:nvPr>
            <p:ph type="body" idx="1"/>
          </p:nvPr>
        </p:nvSpPr>
        <p:spPr bwMode="auto">
          <a:noFill/>
        </p:spPr>
        <p:txBody>
          <a:bodyPr/>
          <a:lstStyle/>
          <a:p>
            <a:pPr eaLnBrk="1" hangingPunct="1">
              <a:spcBef>
                <a:spcPct val="0"/>
              </a:spcBef>
            </a:pPr>
            <a:r>
              <a:rPr lang="en-US" dirty="0"/>
              <a:t>Robustness to small changes</a:t>
            </a:r>
            <a:r>
              <a:rPr lang="en-US" baseline="0" dirty="0"/>
              <a:t> is good!</a:t>
            </a:r>
          </a:p>
          <a:p>
            <a:pPr eaLnBrk="1" hangingPunct="1">
              <a:spcBef>
                <a:spcPct val="0"/>
              </a:spcBef>
            </a:pPr>
            <a:endParaRPr lang="en-US" baseline="0" dirty="0"/>
          </a:p>
          <a:p>
            <a:pPr eaLnBrk="1" hangingPunct="1">
              <a:spcBef>
                <a:spcPct val="0"/>
              </a:spcBef>
            </a:pPr>
            <a:r>
              <a:rPr lang="en-US" baseline="0" dirty="0"/>
              <a:t>Loses information about other kinds of features beyond color – </a:t>
            </a:r>
            <a:r>
              <a:rPr lang="en-US" baseline="0" dirty="0" err="1"/>
              <a:t>ie</a:t>
            </a:r>
            <a:r>
              <a:rPr lang="en-US" baseline="0" dirty="0"/>
              <a:t> shapes of object, texture of vertical lines in background</a:t>
            </a:r>
            <a:endParaRPr lang="en-US" dirty="0"/>
          </a:p>
        </p:txBody>
      </p:sp>
      <p:sp>
        <p:nvSpPr>
          <p:cNvPr id="63492" name="Slide Number Placeholder 3"/>
          <p:cNvSpPr>
            <a:spLocks noGrp="1"/>
          </p:cNvSpPr>
          <p:nvPr>
            <p:ph type="sldNum" sz="quarter" idx="5"/>
          </p:nvPr>
        </p:nvSpPr>
        <p:spPr bwMode="auto">
          <a:noFill/>
          <a:ln>
            <a:miter lim="800000"/>
            <a:headEnd/>
            <a:tailEnd/>
          </a:ln>
        </p:spPr>
        <p:txBody>
          <a:bodyPr/>
          <a:lstStyle/>
          <a:p>
            <a:fld id="{BA29D644-1039-B844-B6AD-9CC7399EBE42}" type="slidenum">
              <a:rPr lang="en-US" smtClean="0"/>
              <a:pPr/>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recognize can of soup even if it appears</a:t>
            </a:r>
            <a:r>
              <a:rPr lang="en-US" baseline="0" dirty="0"/>
              <a:t> as 10 pixels high in this image and 5 in this image.</a:t>
            </a:r>
            <a:endParaRPr lang="en-US" dirty="0"/>
          </a:p>
        </p:txBody>
      </p:sp>
      <p:sp>
        <p:nvSpPr>
          <p:cNvPr id="4" name="Slide Number Placeholder 3"/>
          <p:cNvSpPr>
            <a:spLocks noGrp="1"/>
          </p:cNvSpPr>
          <p:nvPr>
            <p:ph type="sldNum" sz="quarter" idx="10"/>
          </p:nvPr>
        </p:nvSpPr>
        <p:spPr/>
        <p:txBody>
          <a:bodyPr/>
          <a:lstStyle/>
          <a:p>
            <a:fld id="{A050CAEA-C9CB-6741-B67F-5EEEA781FE19}" type="slidenum">
              <a:rPr lang="en-US" smtClean="0"/>
              <a:pPr/>
              <a:t>34</a:t>
            </a:fld>
            <a:endParaRPr lang="en-US"/>
          </a:p>
        </p:txBody>
      </p:sp>
    </p:spTree>
    <p:extLst>
      <p:ext uri="{BB962C8B-B14F-4D97-AF65-F5344CB8AC3E}">
        <p14:creationId xmlns:p14="http://schemas.microsoft.com/office/powerpoint/2010/main" val="12258484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Rotation, translation, scale,</a:t>
            </a:r>
            <a:r>
              <a:rPr lang="en-US" baseline="0" dirty="0"/>
              <a:t> skew</a:t>
            </a:r>
            <a:endParaRPr lang="en-US" dirty="0"/>
          </a:p>
        </p:txBody>
      </p:sp>
      <p:sp>
        <p:nvSpPr>
          <p:cNvPr id="4" name="Slide Number Placeholder 3"/>
          <p:cNvSpPr>
            <a:spLocks noGrp="1"/>
          </p:cNvSpPr>
          <p:nvPr>
            <p:ph type="sldNum" sz="quarter" idx="10"/>
          </p:nvPr>
        </p:nvSpPr>
        <p:spPr/>
        <p:txBody>
          <a:bodyPr/>
          <a:lstStyle/>
          <a:p>
            <a:fld id="{A050CAEA-C9CB-6741-B67F-5EEEA781FE19}" type="slidenum">
              <a:rPr lang="en-US" smtClean="0"/>
              <a:pPr/>
              <a:t>36</a:t>
            </a:fld>
            <a:endParaRPr lang="en-US"/>
          </a:p>
        </p:txBody>
      </p:sp>
    </p:spTree>
    <p:extLst>
      <p:ext uri="{BB962C8B-B14F-4D97-AF65-F5344CB8AC3E}">
        <p14:creationId xmlns:p14="http://schemas.microsoft.com/office/powerpoint/2010/main" val="8669832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bwMode="auto">
          <a:noFill/>
          <a:ln>
            <a:miter lim="800000"/>
            <a:headEnd/>
            <a:tailEnd/>
          </a:ln>
        </p:spPr>
        <p:txBody>
          <a:bodyPr/>
          <a:lstStyle/>
          <a:p>
            <a:fld id="{C99A14CF-D4BC-8343-A6AB-A34327607514}" type="slidenum">
              <a:rPr lang="en-US" smtClean="0"/>
              <a:pPr/>
              <a:t>37</a:t>
            </a:fld>
            <a:endParaRPr lang="en-US"/>
          </a:p>
        </p:txBody>
      </p:sp>
      <p:sp>
        <p:nvSpPr>
          <p:cNvPr id="2662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26628" name="Rectangle 3"/>
          <p:cNvSpPr>
            <a:spLocks noGrp="1" noChangeArrowheads="1"/>
          </p:cNvSpPr>
          <p:nvPr>
            <p:ph type="body" idx="1"/>
          </p:nvPr>
        </p:nvSpPr>
        <p:spPr bwMode="auto">
          <a:noFill/>
        </p:spPr>
        <p:txBody>
          <a:bodyPr/>
          <a:lstStyle/>
          <a:p>
            <a:pPr eaLnBrk="1" hangingPunct="1">
              <a:spcBef>
                <a:spcPct val="0"/>
              </a:spcBef>
            </a:pPr>
            <a:endParaRPr lang="en-US" dirty="0">
              <a:ea typeface="ＭＳ Ｐゴシック" charset="-128"/>
              <a:cs typeface="ＭＳ Ｐゴシック"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Generally we can think of an image as a function</a:t>
            </a:r>
          </a:p>
        </p:txBody>
      </p:sp>
      <p:sp>
        <p:nvSpPr>
          <p:cNvPr id="4" name="Slide Number Placeholder 3"/>
          <p:cNvSpPr>
            <a:spLocks noGrp="1"/>
          </p:cNvSpPr>
          <p:nvPr>
            <p:ph type="sldNum" sz="quarter" idx="10"/>
          </p:nvPr>
        </p:nvSpPr>
        <p:spPr/>
        <p:txBody>
          <a:bodyPr/>
          <a:lstStyle/>
          <a:p>
            <a:pPr>
              <a:defRPr/>
            </a:pPr>
            <a:fld id="{27BA4DE5-6627-084C-A1A2-B4CD1D69C922}" type="slidenum">
              <a:rPr lang="en-US" smtClean="0"/>
              <a:pPr>
                <a:defRPr/>
              </a:pPr>
              <a:t>38</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For example a function f(</a:t>
            </a:r>
            <a:r>
              <a:rPr lang="en-US" dirty="0" err="1"/>
              <a:t>x,y</a:t>
            </a:r>
            <a:r>
              <a:rPr lang="en-US" dirty="0"/>
              <a:t>) that is the intensity as</a:t>
            </a:r>
            <a:r>
              <a:rPr lang="en-US" baseline="0" dirty="0"/>
              <a:t> a function of position.</a:t>
            </a:r>
            <a:r>
              <a:rPr lang="en-US" dirty="0"/>
              <a:t> we can show this as height in a 3d image. So taller values</a:t>
            </a:r>
            <a:r>
              <a:rPr lang="en-US" baseline="0" dirty="0"/>
              <a:t> are brighter values, and smaller values are dimmer values.</a:t>
            </a:r>
            <a:endParaRPr lang="en-US" dirty="0"/>
          </a:p>
          <a:p>
            <a:endParaRPr lang="en-US" dirty="0"/>
          </a:p>
          <a:p>
            <a:pPr marL="0" marR="0" indent="0" algn="l" defTabSz="457200" rtl="0" eaLnBrk="0" fontAlgn="base" latinLnBrk="0" hangingPunct="0">
              <a:lnSpc>
                <a:spcPct val="100000"/>
              </a:lnSpc>
              <a:spcBef>
                <a:spcPct val="30000"/>
              </a:spcBef>
              <a:spcAft>
                <a:spcPct val="0"/>
              </a:spcAft>
              <a:buClrTx/>
              <a:buSzTx/>
              <a:buFontTx/>
              <a:buNone/>
              <a:tabLst/>
              <a:defRPr/>
            </a:pPr>
            <a:r>
              <a:rPr lang="en-US" baseline="0" dirty="0"/>
              <a:t>If you think about an image as a function, then you can apply other functions to your image. </a:t>
            </a:r>
          </a:p>
          <a:p>
            <a:pPr marL="0" marR="0" indent="0" algn="l" defTabSz="457200" rtl="0" eaLnBrk="0" fontAlgn="base" latinLnBrk="0" hangingPunct="0">
              <a:lnSpc>
                <a:spcPct val="100000"/>
              </a:lnSpc>
              <a:spcBef>
                <a:spcPct val="30000"/>
              </a:spcBef>
              <a:spcAft>
                <a:spcPct val="0"/>
              </a:spcAft>
              <a:buClrTx/>
              <a:buSzTx/>
              <a:buFontTx/>
              <a:buNone/>
              <a:tabLst/>
              <a:defRPr/>
            </a:pPr>
            <a:endParaRPr lang="en-US" dirty="0"/>
          </a:p>
          <a:p>
            <a:pPr marL="0" marR="0" indent="0" algn="l" defTabSz="457200" rtl="0" eaLnBrk="0" fontAlgn="base" latinLnBrk="0" hangingPunct="0">
              <a:lnSpc>
                <a:spcPct val="100000"/>
              </a:lnSpc>
              <a:spcBef>
                <a:spcPct val="30000"/>
              </a:spcBef>
              <a:spcAft>
                <a:spcPct val="0"/>
              </a:spcAft>
              <a:buClrTx/>
              <a:buSzTx/>
              <a:buFontTx/>
              <a:buNone/>
              <a:tabLst/>
              <a:defRPr/>
            </a:pPr>
            <a:r>
              <a:rPr lang="en-US" dirty="0"/>
              <a:t>Jumping</a:t>
            </a:r>
            <a:r>
              <a:rPr lang="en-US" baseline="0" dirty="0"/>
              <a:t> ahead does anyone know what</a:t>
            </a:r>
            <a:r>
              <a:rPr lang="en-US" dirty="0"/>
              <a:t> an</a:t>
            </a:r>
            <a:r>
              <a:rPr lang="en-US" baseline="0" dirty="0"/>
              <a:t> </a:t>
            </a:r>
            <a:r>
              <a:rPr lang="en-US" dirty="0"/>
              <a:t>edge</a:t>
            </a:r>
            <a:r>
              <a:rPr lang="en-US" baseline="0" dirty="0"/>
              <a:t> would</a:t>
            </a:r>
            <a:r>
              <a:rPr lang="en-US" dirty="0"/>
              <a:t> correspond to here? Changes in height. </a:t>
            </a:r>
          </a:p>
          <a:p>
            <a:endParaRPr lang="en-US" dirty="0"/>
          </a:p>
        </p:txBody>
      </p:sp>
      <p:sp>
        <p:nvSpPr>
          <p:cNvPr id="4" name="Slide Number Placeholder 3"/>
          <p:cNvSpPr>
            <a:spLocks noGrp="1"/>
          </p:cNvSpPr>
          <p:nvPr>
            <p:ph type="sldNum" sz="quarter" idx="10"/>
          </p:nvPr>
        </p:nvSpPr>
        <p:spPr/>
        <p:txBody>
          <a:bodyPr/>
          <a:lstStyle/>
          <a:p>
            <a:pPr>
              <a:defRPr/>
            </a:pPr>
            <a:fld id="{27BA4DE5-6627-084C-A1A2-B4CD1D69C922}" type="slidenum">
              <a:rPr lang="en-US" smtClean="0"/>
              <a:pPr>
                <a:defRPr/>
              </a:pPr>
              <a:t>39</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a:t>
            </a:r>
            <a:r>
              <a:rPr lang="en-US" baseline="0" dirty="0"/>
              <a:t> here we are thinking about an image as a function where </a:t>
            </a:r>
            <a:r>
              <a:rPr lang="en-US" baseline="0" dirty="0" err="1"/>
              <a:t>f(x,y</a:t>
            </a:r>
            <a:r>
              <a:rPr lang="en-US" baseline="0" dirty="0"/>
              <a:t>) gives the intensity of the image at position (</a:t>
            </a:r>
            <a:r>
              <a:rPr lang="en-US" baseline="0" dirty="0" err="1"/>
              <a:t>x,y</a:t>
            </a:r>
            <a:r>
              <a:rPr lang="en-US" baseline="0" dirty="0"/>
              <a:t>)</a:t>
            </a:r>
          </a:p>
          <a:p>
            <a:endParaRPr lang="en-US" baseline="0" dirty="0"/>
          </a:p>
          <a:p>
            <a:r>
              <a:rPr lang="en-US" baseline="0" dirty="0"/>
              <a:t>A color image can then just be three functions </a:t>
            </a:r>
            <a:r>
              <a:rPr lang="en-US" baseline="0" dirty="0" err="1"/>
              <a:t>r,g</a:t>
            </a:r>
            <a:r>
              <a:rPr lang="en-US" baseline="0" dirty="0"/>
              <a:t>, and b at each location in the image. If you decide to use </a:t>
            </a:r>
            <a:r>
              <a:rPr lang="en-US" baseline="0" dirty="0" err="1"/>
              <a:t>matlab</a:t>
            </a:r>
            <a:r>
              <a:rPr lang="en-US" baseline="0" dirty="0"/>
              <a:t> for your project then this is how it will store your image – as a 2d or 3d matrix for </a:t>
            </a:r>
            <a:r>
              <a:rPr lang="en-US" baseline="0" dirty="0" err="1"/>
              <a:t>grayscale</a:t>
            </a:r>
            <a:r>
              <a:rPr lang="en-US" baseline="0" dirty="0"/>
              <a:t> and color images respectively.</a:t>
            </a:r>
            <a:endParaRPr lang="en-US" dirty="0"/>
          </a:p>
        </p:txBody>
      </p:sp>
      <p:sp>
        <p:nvSpPr>
          <p:cNvPr id="4" name="Slide Number Placeholder 3"/>
          <p:cNvSpPr>
            <a:spLocks noGrp="1"/>
          </p:cNvSpPr>
          <p:nvPr>
            <p:ph type="sldNum" sz="quarter" idx="10"/>
          </p:nvPr>
        </p:nvSpPr>
        <p:spPr/>
        <p:txBody>
          <a:bodyPr/>
          <a:lstStyle/>
          <a:p>
            <a:pPr>
              <a:defRPr/>
            </a:pPr>
            <a:fld id="{27BA4DE5-6627-084C-A1A2-B4CD1D69C922}" type="slidenum">
              <a:rPr lang="en-US" smtClean="0"/>
              <a:pPr>
                <a:defRPr/>
              </a:pPr>
              <a:t>40</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 why do we want</a:t>
            </a:r>
            <a:r>
              <a:rPr lang="en-US" baseline="0" dirty="0"/>
              <a:t> to think of an image as a function? Let’s look at the problem of noise reduction. Given a camera and a still scene a picture will contain some amount of noise depending on the sensor and the lighting conditions. </a:t>
            </a:r>
          </a:p>
          <a:p>
            <a:endParaRPr lang="en-US" baseline="0" dirty="0"/>
          </a:p>
          <a:p>
            <a:r>
              <a:rPr lang="en-US" baseline="0" dirty="0"/>
              <a:t>How could you reduce noise in an image – take lots of images and average them. But if we can only take one picture what could we do?</a:t>
            </a:r>
          </a:p>
          <a:p>
            <a:endParaRPr lang="en-US" baseline="0" dirty="0"/>
          </a:p>
        </p:txBody>
      </p:sp>
      <p:sp>
        <p:nvSpPr>
          <p:cNvPr id="4" name="Slide Number Placeholder 3"/>
          <p:cNvSpPr>
            <a:spLocks noGrp="1"/>
          </p:cNvSpPr>
          <p:nvPr>
            <p:ph type="sldNum" sz="quarter" idx="10"/>
          </p:nvPr>
        </p:nvSpPr>
        <p:spPr/>
        <p:txBody>
          <a:bodyPr/>
          <a:lstStyle/>
          <a:p>
            <a:pPr>
              <a:defRPr/>
            </a:pPr>
            <a:fld id="{27BA4DE5-6627-084C-A1A2-B4CD1D69C922}" type="slidenum">
              <a:rPr lang="en-US" smtClean="0"/>
              <a:pPr>
                <a:defRPr/>
              </a:pPr>
              <a:t>41</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Well we could replace each pixel with an average</a:t>
            </a:r>
            <a:r>
              <a:rPr lang="en-US" baseline="0" dirty="0"/>
              <a:t> of it’s neighboring pixels. This might smooth out some of the noise.</a:t>
            </a:r>
          </a:p>
          <a:p>
            <a:endParaRPr lang="en-US" baseline="0" dirty="0"/>
          </a:p>
          <a:p>
            <a:r>
              <a:rPr lang="en-US" baseline="0" dirty="0"/>
              <a:t>We can do this with what’s called a convolution.</a:t>
            </a:r>
            <a:endParaRPr lang="en-US" dirty="0"/>
          </a:p>
        </p:txBody>
      </p:sp>
      <p:sp>
        <p:nvSpPr>
          <p:cNvPr id="4" name="Slide Number Placeholder 3"/>
          <p:cNvSpPr>
            <a:spLocks noGrp="1"/>
          </p:cNvSpPr>
          <p:nvPr>
            <p:ph type="sldNum" sz="quarter" idx="10"/>
          </p:nvPr>
        </p:nvSpPr>
        <p:spPr/>
        <p:txBody>
          <a:bodyPr/>
          <a:lstStyle/>
          <a:p>
            <a:pPr>
              <a:defRPr/>
            </a:pPr>
            <a:fld id="{27BA4DE5-6627-084C-A1A2-B4CD1D69C922}" type="slidenum">
              <a:rPr lang="en-US" smtClean="0"/>
              <a:pPr>
                <a:defRPr/>
              </a:pPr>
              <a:t>42</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bwMode="auto">
          <a:noFill/>
          <a:ln>
            <a:miter lim="800000"/>
            <a:headEnd/>
            <a:tailEnd/>
          </a:ln>
        </p:spPr>
        <p:txBody>
          <a:bodyPr/>
          <a:lstStyle/>
          <a:p>
            <a:fld id="{8866C8AD-1436-A94A-AD6C-427C38746024}" type="slidenum">
              <a:rPr lang="en-US" smtClean="0"/>
              <a:pPr/>
              <a:t>43</a:t>
            </a:fld>
            <a:endParaRPr lang="en-US"/>
          </a:p>
        </p:txBody>
      </p:sp>
      <p:sp>
        <p:nvSpPr>
          <p:cNvPr id="64515" name="Rectangle 2"/>
          <p:cNvSpPr>
            <a:spLocks noGrp="1" noRot="1" noChangeAspect="1" noChangeArrowheads="1" noTextEdit="1"/>
          </p:cNvSpPr>
          <p:nvPr>
            <p:ph type="sldImg"/>
          </p:nvPr>
        </p:nvSpPr>
        <p:spPr bwMode="auto">
          <a:xfrm>
            <a:off x="-200025" y="382588"/>
            <a:ext cx="7264400" cy="5449887"/>
          </a:xfrm>
          <a:noFill/>
          <a:ln>
            <a:solidFill>
              <a:srgbClr val="000000"/>
            </a:solidFill>
            <a:miter lim="800000"/>
            <a:headEnd/>
            <a:tailEnd/>
          </a:ln>
        </p:spPr>
      </p:sp>
      <p:sp>
        <p:nvSpPr>
          <p:cNvPr id="64516" name="Rectangle 3"/>
          <p:cNvSpPr>
            <a:spLocks noGrp="1" noChangeArrowheads="1"/>
          </p:cNvSpPr>
          <p:nvPr>
            <p:ph type="body" idx="1"/>
          </p:nvPr>
        </p:nvSpPr>
        <p:spPr bwMode="auto">
          <a:xfrm>
            <a:off x="828675" y="6062663"/>
            <a:ext cx="5268913" cy="2416175"/>
          </a:xfrm>
          <a:noFill/>
        </p:spPr>
        <p:txBody>
          <a:bodyPr/>
          <a:lstStyle/>
          <a:p>
            <a:pPr eaLnBrk="1" hangingPunct="1"/>
            <a:r>
              <a:rPr lang="en-US" dirty="0">
                <a:ea typeface="ＭＳ Ｐゴシック" charset="-128"/>
                <a:cs typeface="ＭＳ Ｐゴシック" charset="-128"/>
              </a:rPr>
              <a:t>To</a:t>
            </a:r>
            <a:r>
              <a:rPr lang="en-US" baseline="0" dirty="0">
                <a:ea typeface="ＭＳ Ｐゴシック" charset="-128"/>
                <a:cs typeface="ＭＳ Ｐゴシック" charset="-128"/>
              </a:rPr>
              <a:t> replace each pixel by the average of itself and it’s 8 neighbors we can compute a moving average. Here we just walk through the image taking the average of each 3x3 block and writing it on the right.</a:t>
            </a:r>
            <a:endParaRPr lang="en-US" dirty="0">
              <a:ea typeface="ＭＳ Ｐゴシック" charset="-128"/>
              <a:cs typeface="ＭＳ Ｐゴシック"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bwMode="auto">
          <a:noFill/>
          <a:ln>
            <a:miter lim="800000"/>
            <a:headEnd/>
            <a:tailEnd/>
          </a:ln>
        </p:spPr>
        <p:txBody>
          <a:bodyPr/>
          <a:lstStyle/>
          <a:p>
            <a:fld id="{50BDE905-3F98-7542-B234-18E3EFA571E2}" type="slidenum">
              <a:rPr lang="en-US" smtClean="0"/>
              <a:pPr/>
              <a:t>44</a:t>
            </a:fld>
            <a:endParaRPr lang="en-US"/>
          </a:p>
        </p:txBody>
      </p:sp>
      <p:sp>
        <p:nvSpPr>
          <p:cNvPr id="66563" name="Rectangle 2"/>
          <p:cNvSpPr>
            <a:spLocks noGrp="1" noRot="1" noChangeAspect="1" noChangeArrowheads="1" noTextEdit="1"/>
          </p:cNvSpPr>
          <p:nvPr>
            <p:ph type="sldImg"/>
          </p:nvPr>
        </p:nvSpPr>
        <p:spPr bwMode="auto">
          <a:xfrm>
            <a:off x="-200025" y="382588"/>
            <a:ext cx="7264400" cy="5449887"/>
          </a:xfrm>
          <a:noFill/>
          <a:ln>
            <a:solidFill>
              <a:srgbClr val="000000"/>
            </a:solidFill>
            <a:miter lim="800000"/>
            <a:headEnd/>
            <a:tailEnd/>
          </a:ln>
        </p:spPr>
      </p:sp>
      <p:sp>
        <p:nvSpPr>
          <p:cNvPr id="66564" name="Rectangle 3"/>
          <p:cNvSpPr>
            <a:spLocks noGrp="1" noChangeArrowheads="1"/>
          </p:cNvSpPr>
          <p:nvPr>
            <p:ph type="body" idx="1"/>
          </p:nvPr>
        </p:nvSpPr>
        <p:spPr bwMode="auto">
          <a:xfrm>
            <a:off x="828675" y="6062663"/>
            <a:ext cx="5268913" cy="2416175"/>
          </a:xfrm>
          <a:noFill/>
        </p:spPr>
        <p:txBody>
          <a:bodyPr/>
          <a:lstStyle/>
          <a:p>
            <a:pPr eaLnBrk="1" hangingPunct="1"/>
            <a:r>
              <a:rPr lang="en-US" dirty="0">
                <a:ea typeface="ＭＳ Ｐゴシック" charset="-128"/>
                <a:cs typeface="ＭＳ Ｐゴシック" charset="-128"/>
              </a:rPr>
              <a:t>Then</a:t>
            </a:r>
            <a:r>
              <a:rPr lang="en-US" baseline="0" dirty="0">
                <a:ea typeface="ＭＳ Ｐゴシック" charset="-128"/>
                <a:cs typeface="ＭＳ Ｐゴシック" charset="-128"/>
              </a:rPr>
              <a:t> we shift over and do the same thing.</a:t>
            </a:r>
            <a:endParaRPr lang="en-US" dirty="0">
              <a:ea typeface="ＭＳ Ｐゴシック" charset="-128"/>
              <a:cs typeface="ＭＳ Ｐゴシック"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50CAEA-C9CB-6741-B67F-5EEEA781FE19}" type="slidenum">
              <a:rPr lang="en-US" smtClean="0"/>
              <a:pPr/>
              <a:t>5</a:t>
            </a:fld>
            <a:endParaRPr lang="en-US"/>
          </a:p>
        </p:txBody>
      </p:sp>
    </p:spTree>
    <p:extLst>
      <p:ext uri="{BB962C8B-B14F-4D97-AF65-F5344CB8AC3E}">
        <p14:creationId xmlns:p14="http://schemas.microsoft.com/office/powerpoint/2010/main" val="21325133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bwMode="auto">
          <a:noFill/>
          <a:ln>
            <a:miter lim="800000"/>
            <a:headEnd/>
            <a:tailEnd/>
          </a:ln>
        </p:spPr>
        <p:txBody>
          <a:bodyPr/>
          <a:lstStyle/>
          <a:p>
            <a:fld id="{395A2853-F571-7C41-9D02-F4B3C9D1FD52}" type="slidenum">
              <a:rPr lang="en-US" smtClean="0"/>
              <a:pPr/>
              <a:t>45</a:t>
            </a:fld>
            <a:endParaRPr lang="en-US"/>
          </a:p>
        </p:txBody>
      </p:sp>
      <p:sp>
        <p:nvSpPr>
          <p:cNvPr id="68611" name="Rectangle 2"/>
          <p:cNvSpPr>
            <a:spLocks noGrp="1" noRot="1" noChangeAspect="1" noChangeArrowheads="1" noTextEdit="1"/>
          </p:cNvSpPr>
          <p:nvPr>
            <p:ph type="sldImg"/>
          </p:nvPr>
        </p:nvSpPr>
        <p:spPr bwMode="auto">
          <a:xfrm>
            <a:off x="-200025" y="382588"/>
            <a:ext cx="7264400" cy="5449887"/>
          </a:xfrm>
          <a:noFill/>
          <a:ln>
            <a:solidFill>
              <a:srgbClr val="000000"/>
            </a:solidFill>
            <a:miter lim="800000"/>
            <a:headEnd/>
            <a:tailEnd/>
          </a:ln>
        </p:spPr>
      </p:sp>
      <p:sp>
        <p:nvSpPr>
          <p:cNvPr id="68612" name="Rectangle 3"/>
          <p:cNvSpPr>
            <a:spLocks noGrp="1" noChangeArrowheads="1"/>
          </p:cNvSpPr>
          <p:nvPr>
            <p:ph type="body" idx="1"/>
          </p:nvPr>
        </p:nvSpPr>
        <p:spPr bwMode="auto">
          <a:xfrm>
            <a:off x="828675" y="6062663"/>
            <a:ext cx="5268913" cy="2416175"/>
          </a:xfrm>
          <a:noFill/>
        </p:spPr>
        <p:txBody>
          <a:bodyPr/>
          <a:lstStyle/>
          <a:p>
            <a:pPr eaLnBrk="1" hangingPunct="1"/>
            <a:r>
              <a:rPr lang="en-US" dirty="0">
                <a:ea typeface="ＭＳ Ｐゴシック" charset="-128"/>
                <a:cs typeface="ＭＳ Ｐゴシック" charset="-128"/>
              </a:rPr>
              <a:t>And again.</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bwMode="auto">
          <a:noFill/>
          <a:ln>
            <a:miter lim="800000"/>
            <a:headEnd/>
            <a:tailEnd/>
          </a:ln>
        </p:spPr>
        <p:txBody>
          <a:bodyPr/>
          <a:lstStyle/>
          <a:p>
            <a:fld id="{EB36ADD2-8806-BC45-A3CF-E1C75E048C85}" type="slidenum">
              <a:rPr lang="en-US" smtClean="0"/>
              <a:pPr/>
              <a:t>46</a:t>
            </a:fld>
            <a:endParaRPr lang="en-US"/>
          </a:p>
        </p:txBody>
      </p:sp>
      <p:sp>
        <p:nvSpPr>
          <p:cNvPr id="70659" name="Rectangle 2"/>
          <p:cNvSpPr>
            <a:spLocks noGrp="1" noRot="1" noChangeAspect="1" noChangeArrowheads="1" noTextEdit="1"/>
          </p:cNvSpPr>
          <p:nvPr>
            <p:ph type="sldImg"/>
          </p:nvPr>
        </p:nvSpPr>
        <p:spPr bwMode="auto">
          <a:xfrm>
            <a:off x="-200025" y="382588"/>
            <a:ext cx="7264400" cy="5449887"/>
          </a:xfrm>
          <a:noFill/>
          <a:ln>
            <a:solidFill>
              <a:srgbClr val="000000"/>
            </a:solidFill>
            <a:miter lim="800000"/>
            <a:headEnd/>
            <a:tailEnd/>
          </a:ln>
        </p:spPr>
      </p:sp>
      <p:sp>
        <p:nvSpPr>
          <p:cNvPr id="70660" name="Rectangle 3"/>
          <p:cNvSpPr>
            <a:spLocks noGrp="1" noChangeArrowheads="1"/>
          </p:cNvSpPr>
          <p:nvPr>
            <p:ph type="body" idx="1"/>
          </p:nvPr>
        </p:nvSpPr>
        <p:spPr bwMode="auto">
          <a:xfrm>
            <a:off x="828675" y="6062663"/>
            <a:ext cx="5268913" cy="2416175"/>
          </a:xfrm>
          <a:noFill/>
        </p:spPr>
        <p:txBody>
          <a:bodyPr/>
          <a:lstStyle/>
          <a:p>
            <a:pPr eaLnBrk="1" hangingPunct="1"/>
            <a:r>
              <a:rPr lang="en-US" dirty="0">
                <a:ea typeface="ＭＳ Ｐゴシック" charset="-128"/>
                <a:cs typeface="ＭＳ Ｐゴシック" charset="-128"/>
              </a:rPr>
              <a:t>And</a:t>
            </a:r>
            <a:r>
              <a:rPr lang="en-US" baseline="0" dirty="0">
                <a:ea typeface="ＭＳ Ｐゴシック" charset="-128"/>
                <a:cs typeface="ＭＳ Ｐゴシック" charset="-128"/>
              </a:rPr>
              <a:t> again.</a:t>
            </a:r>
            <a:endParaRPr lang="en-US" dirty="0">
              <a:ea typeface="ＭＳ Ｐゴシック" charset="-128"/>
              <a:cs typeface="ＭＳ Ｐゴシック"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bwMode="auto">
          <a:noFill/>
          <a:ln>
            <a:miter lim="800000"/>
            <a:headEnd/>
            <a:tailEnd/>
          </a:ln>
        </p:spPr>
        <p:txBody>
          <a:bodyPr/>
          <a:lstStyle/>
          <a:p>
            <a:fld id="{36819C9A-E771-8340-9160-BB05D32705FA}" type="slidenum">
              <a:rPr lang="en-US" smtClean="0"/>
              <a:pPr/>
              <a:t>47</a:t>
            </a:fld>
            <a:endParaRPr lang="en-US"/>
          </a:p>
        </p:txBody>
      </p:sp>
      <p:sp>
        <p:nvSpPr>
          <p:cNvPr id="72707" name="Rectangle 2"/>
          <p:cNvSpPr>
            <a:spLocks noGrp="1" noRot="1" noChangeAspect="1" noChangeArrowheads="1" noTextEdit="1"/>
          </p:cNvSpPr>
          <p:nvPr>
            <p:ph type="sldImg"/>
          </p:nvPr>
        </p:nvSpPr>
        <p:spPr bwMode="auto">
          <a:xfrm>
            <a:off x="-200025" y="382588"/>
            <a:ext cx="7264400" cy="5449887"/>
          </a:xfrm>
          <a:noFill/>
          <a:ln>
            <a:solidFill>
              <a:srgbClr val="000000"/>
            </a:solidFill>
            <a:miter lim="800000"/>
            <a:headEnd/>
            <a:tailEnd/>
          </a:ln>
        </p:spPr>
      </p:sp>
      <p:sp>
        <p:nvSpPr>
          <p:cNvPr id="72708" name="Rectangle 3"/>
          <p:cNvSpPr>
            <a:spLocks noGrp="1" noChangeArrowheads="1"/>
          </p:cNvSpPr>
          <p:nvPr>
            <p:ph type="body" idx="1"/>
          </p:nvPr>
        </p:nvSpPr>
        <p:spPr bwMode="auto">
          <a:xfrm>
            <a:off x="828675" y="6062663"/>
            <a:ext cx="5268913" cy="2416175"/>
          </a:xfrm>
          <a:noFill/>
        </p:spPr>
        <p:txBody>
          <a:bodyPr/>
          <a:lstStyle/>
          <a:p>
            <a:pPr eaLnBrk="1" hangingPunct="1"/>
            <a:r>
              <a:rPr lang="en-US" dirty="0">
                <a:ea typeface="ＭＳ Ｐゴシック" charset="-128"/>
                <a:cs typeface="ＭＳ Ｐゴシック" charset="-128"/>
              </a:rPr>
              <a:t>And</a:t>
            </a:r>
            <a:r>
              <a:rPr lang="en-US" baseline="0" dirty="0">
                <a:ea typeface="ＭＳ Ｐゴシック" charset="-128"/>
                <a:cs typeface="ＭＳ Ｐゴシック" charset="-128"/>
              </a:rPr>
              <a:t> again.</a:t>
            </a:r>
            <a:endParaRPr lang="en-US" dirty="0">
              <a:ea typeface="ＭＳ Ｐゴシック" charset="-128"/>
              <a:cs typeface="ＭＳ Ｐゴシック"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bwMode="auto">
          <a:noFill/>
          <a:ln>
            <a:miter lim="800000"/>
            <a:headEnd/>
            <a:tailEnd/>
          </a:ln>
        </p:spPr>
        <p:txBody>
          <a:bodyPr/>
          <a:lstStyle/>
          <a:p>
            <a:fld id="{EBFA25CE-2F66-CF43-8A33-D8C927654E76}" type="slidenum">
              <a:rPr lang="en-US" smtClean="0"/>
              <a:pPr/>
              <a:t>48</a:t>
            </a:fld>
            <a:endParaRPr lang="en-US"/>
          </a:p>
        </p:txBody>
      </p:sp>
      <p:sp>
        <p:nvSpPr>
          <p:cNvPr id="74755" name="Rectangle 2"/>
          <p:cNvSpPr>
            <a:spLocks noGrp="1" noRot="1" noChangeAspect="1" noChangeArrowheads="1" noTextEdit="1"/>
          </p:cNvSpPr>
          <p:nvPr>
            <p:ph type="sldImg"/>
          </p:nvPr>
        </p:nvSpPr>
        <p:spPr bwMode="auto">
          <a:xfrm>
            <a:off x="-200025" y="382588"/>
            <a:ext cx="7264400" cy="5449887"/>
          </a:xfrm>
          <a:noFill/>
          <a:ln>
            <a:solidFill>
              <a:srgbClr val="000000"/>
            </a:solidFill>
            <a:miter lim="800000"/>
            <a:headEnd/>
            <a:tailEnd/>
          </a:ln>
        </p:spPr>
      </p:sp>
      <p:sp>
        <p:nvSpPr>
          <p:cNvPr id="74756" name="Rectangle 3"/>
          <p:cNvSpPr>
            <a:spLocks noGrp="1" noChangeArrowheads="1"/>
          </p:cNvSpPr>
          <p:nvPr>
            <p:ph type="body" idx="1"/>
          </p:nvPr>
        </p:nvSpPr>
        <p:spPr bwMode="auto">
          <a:xfrm>
            <a:off x="828675" y="6062663"/>
            <a:ext cx="5268913" cy="2416175"/>
          </a:xfrm>
          <a:noFill/>
        </p:spPr>
        <p:txBody>
          <a:bodyPr/>
          <a:lstStyle/>
          <a:p>
            <a:pPr eaLnBrk="1" hangingPunct="1"/>
            <a:r>
              <a:rPr lang="en-US" dirty="0">
                <a:ea typeface="ＭＳ Ｐゴシック" charset="-128"/>
                <a:cs typeface="ＭＳ Ｐゴシック" charset="-128"/>
              </a:rPr>
              <a:t>Till eventually this is what you get. </a:t>
            </a:r>
          </a:p>
          <a:p>
            <a:pPr eaLnBrk="1" hangingPunct="1"/>
            <a:endParaRPr lang="en-US" dirty="0">
              <a:ea typeface="ＭＳ Ｐゴシック" charset="-128"/>
              <a:cs typeface="ＭＳ Ｐゴシック" charset="-128"/>
            </a:endParaRPr>
          </a:p>
          <a:p>
            <a:pPr eaLnBrk="1" hangingPunct="1"/>
            <a:r>
              <a:rPr lang="en-US" dirty="0">
                <a:ea typeface="ＭＳ Ｐゴシック" charset="-128"/>
                <a:cs typeface="ＭＳ Ｐゴシック" charset="-128"/>
              </a:rPr>
              <a:t>What has happened in this image on the right? It has</a:t>
            </a:r>
            <a:r>
              <a:rPr lang="en-US" baseline="0" dirty="0">
                <a:ea typeface="ＭＳ Ｐゴシック" charset="-128"/>
                <a:cs typeface="ＭＳ Ｐゴシック" charset="-128"/>
              </a:rPr>
              <a:t> smoothed out the noise of the 0 pixel in the midst of the 90s --- or smoothed out the noise in the image.</a:t>
            </a:r>
            <a:endParaRPr lang="en-US" dirty="0">
              <a:ea typeface="ＭＳ Ｐゴシック" charset="-128"/>
              <a:cs typeface="ＭＳ Ｐゴシック"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Basically a convolution</a:t>
            </a:r>
            <a:r>
              <a:rPr lang="en-US" baseline="0" dirty="0"/>
              <a:t> is doing this moving average but instead of weighting all neighbors equally as we just did we’re going to use a weighted average of the neighborhood </a:t>
            </a:r>
            <a:r>
              <a:rPr lang="en-US" baseline="0" dirty="0" err="1"/>
              <a:t>aroudn</a:t>
            </a:r>
            <a:r>
              <a:rPr lang="en-US" baseline="0" dirty="0"/>
              <a:t> a pixel. </a:t>
            </a:r>
          </a:p>
          <a:p>
            <a:endParaRPr lang="en-US" baseline="0" dirty="0"/>
          </a:p>
          <a:p>
            <a:r>
              <a:rPr lang="en-US" baseline="0" dirty="0"/>
              <a:t>These weights are called the filter kernel. </a:t>
            </a:r>
          </a:p>
          <a:p>
            <a:endParaRPr lang="en-US" baseline="0" dirty="0"/>
          </a:p>
          <a:p>
            <a:r>
              <a:rPr lang="en-US" baseline="0" dirty="0"/>
              <a:t>What would the weights for a 3x3 moving average look like (the one we just did)? </a:t>
            </a:r>
            <a:endParaRPr lang="en-US" dirty="0"/>
          </a:p>
        </p:txBody>
      </p:sp>
      <p:sp>
        <p:nvSpPr>
          <p:cNvPr id="4" name="Slide Number Placeholder 3"/>
          <p:cNvSpPr>
            <a:spLocks noGrp="1"/>
          </p:cNvSpPr>
          <p:nvPr>
            <p:ph type="sldNum" sz="quarter" idx="10"/>
          </p:nvPr>
        </p:nvSpPr>
        <p:spPr/>
        <p:txBody>
          <a:bodyPr/>
          <a:lstStyle/>
          <a:p>
            <a:pPr>
              <a:defRPr/>
            </a:pPr>
            <a:fld id="{27BA4DE5-6627-084C-A1A2-B4CD1D69C922}" type="slidenum">
              <a:rPr lang="en-US" smtClean="0"/>
              <a:pPr>
                <a:defRPr/>
              </a:pPr>
              <a:t>49</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a:t>What might be better than just taking the average? What kinds of weights might you want to use? </a:t>
            </a:r>
          </a:p>
        </p:txBody>
      </p:sp>
      <p:sp>
        <p:nvSpPr>
          <p:cNvPr id="4" name="Slide Number Placeholder 3"/>
          <p:cNvSpPr>
            <a:spLocks noGrp="1"/>
          </p:cNvSpPr>
          <p:nvPr>
            <p:ph type="sldNum" sz="quarter" idx="10"/>
          </p:nvPr>
        </p:nvSpPr>
        <p:spPr/>
        <p:txBody>
          <a:bodyPr/>
          <a:lstStyle/>
          <a:p>
            <a:pPr>
              <a:defRPr/>
            </a:pPr>
            <a:fld id="{27BA4DE5-6627-084C-A1A2-B4CD1D69C922}" type="slidenum">
              <a:rPr lang="en-US" smtClean="0"/>
              <a:pPr>
                <a:defRPr/>
              </a:pPr>
              <a:t>50</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bwMode="auto">
          <a:noFill/>
          <a:ln>
            <a:miter lim="800000"/>
            <a:headEnd/>
            <a:tailEnd/>
          </a:ln>
        </p:spPr>
        <p:txBody>
          <a:bodyPr/>
          <a:lstStyle/>
          <a:p>
            <a:fld id="{89025872-44FF-3945-91AB-3E6DEBB55791}" type="slidenum">
              <a:rPr lang="en-US" smtClean="0"/>
              <a:pPr/>
              <a:t>51</a:t>
            </a:fld>
            <a:endParaRPr lang="en-US"/>
          </a:p>
        </p:txBody>
      </p:sp>
      <p:sp>
        <p:nvSpPr>
          <p:cNvPr id="10342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3428" name="Rectangle 3"/>
          <p:cNvSpPr>
            <a:spLocks noGrp="1" noChangeArrowheads="1"/>
          </p:cNvSpPr>
          <p:nvPr>
            <p:ph type="body" idx="1"/>
          </p:nvPr>
        </p:nvSpPr>
        <p:spPr bwMode="auto">
          <a:xfrm>
            <a:off x="914400" y="4343400"/>
            <a:ext cx="5029200" cy="4114800"/>
          </a:xfrm>
          <a:noFill/>
        </p:spPr>
        <p:txBody>
          <a:bodyPr/>
          <a:lstStyle/>
          <a:p>
            <a:pPr eaLnBrk="1" hangingPunct="1">
              <a:spcBef>
                <a:spcPct val="0"/>
              </a:spcBef>
            </a:pPr>
            <a:r>
              <a:rPr lang="en-US">
                <a:latin typeface="Arial" charset="0"/>
                <a:ea typeface="Arial" charset="0"/>
                <a:cs typeface="Arial" charset="0"/>
              </a:rPr>
              <a:t>What does this filter do?</a:t>
            </a:r>
          </a:p>
          <a:p>
            <a:pPr eaLnBrk="1" hangingPunct="1">
              <a:spcBef>
                <a:spcPct val="0"/>
              </a:spcBef>
            </a:pPr>
            <a:endParaRPr lang="en-US">
              <a:latin typeface="Arial" charset="0"/>
              <a:ea typeface="Arial" charset="0"/>
              <a:cs typeface="Arial"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bwMode="auto">
          <a:noFill/>
          <a:ln>
            <a:miter lim="800000"/>
            <a:headEnd/>
            <a:tailEnd/>
          </a:ln>
        </p:spPr>
        <p:txBody>
          <a:bodyPr/>
          <a:lstStyle/>
          <a:p>
            <a:fld id="{A9C632A6-8D55-DB46-86A9-E0088C74B247}" type="slidenum">
              <a:rPr lang="en-US" smtClean="0"/>
              <a:pPr/>
              <a:t>52</a:t>
            </a:fld>
            <a:endParaRPr lang="en-US"/>
          </a:p>
        </p:txBody>
      </p:sp>
      <p:sp>
        <p:nvSpPr>
          <p:cNvPr id="105475"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5476" name="Rectangle 3"/>
          <p:cNvSpPr>
            <a:spLocks noGrp="1" noChangeArrowheads="1"/>
          </p:cNvSpPr>
          <p:nvPr>
            <p:ph type="body" idx="1"/>
          </p:nvPr>
        </p:nvSpPr>
        <p:spPr bwMode="auto">
          <a:xfrm>
            <a:off x="914400" y="4343400"/>
            <a:ext cx="5029200" cy="4114800"/>
          </a:xfrm>
          <a:noFill/>
        </p:spPr>
        <p:txBody>
          <a:bodyPr/>
          <a:lstStyle/>
          <a:p>
            <a:pPr eaLnBrk="1" hangingPunct="1">
              <a:spcBef>
                <a:spcPct val="0"/>
              </a:spcBef>
            </a:pPr>
            <a:r>
              <a:rPr lang="en-US">
                <a:latin typeface="Arial" charset="0"/>
                <a:ea typeface="Arial" charset="0"/>
                <a:cs typeface="Arial" charset="0"/>
              </a:rPr>
              <a:t>Nothing – each output pixel Is just 1times the center pixel plus zero times everyone else. So output same as input.</a:t>
            </a:r>
          </a:p>
          <a:p>
            <a:pPr eaLnBrk="1" hangingPunct="1">
              <a:spcBef>
                <a:spcPct val="0"/>
              </a:spcBef>
            </a:pPr>
            <a:endParaRPr lang="en-US">
              <a:latin typeface="Arial" charset="0"/>
              <a:ea typeface="Arial" charset="0"/>
              <a:cs typeface="Arial"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bwMode="auto">
          <a:noFill/>
          <a:ln>
            <a:miter lim="800000"/>
            <a:headEnd/>
            <a:tailEnd/>
          </a:ln>
        </p:spPr>
        <p:txBody>
          <a:bodyPr/>
          <a:lstStyle/>
          <a:p>
            <a:fld id="{5EBB7B0E-F447-634D-B522-D1A6CA7F6BFB}" type="slidenum">
              <a:rPr lang="en-US" smtClean="0"/>
              <a:pPr/>
              <a:t>53</a:t>
            </a:fld>
            <a:endParaRPr lang="en-US"/>
          </a:p>
        </p:txBody>
      </p:sp>
      <p:sp>
        <p:nvSpPr>
          <p:cNvPr id="10752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7524" name="Rectangle 3"/>
          <p:cNvSpPr>
            <a:spLocks noGrp="1" noChangeArrowheads="1"/>
          </p:cNvSpPr>
          <p:nvPr>
            <p:ph type="body" idx="1"/>
          </p:nvPr>
        </p:nvSpPr>
        <p:spPr bwMode="auto">
          <a:xfrm>
            <a:off x="914400" y="4343400"/>
            <a:ext cx="5029200" cy="4114800"/>
          </a:xfrm>
          <a:noFill/>
        </p:spPr>
        <p:txBody>
          <a:bodyPr/>
          <a:lstStyle/>
          <a:p>
            <a:pPr eaLnBrk="1" hangingPunct="1">
              <a:spcBef>
                <a:spcPct val="0"/>
              </a:spcBef>
            </a:pPr>
            <a:r>
              <a:rPr lang="en-US">
                <a:latin typeface="Arial" charset="0"/>
                <a:ea typeface="Arial" charset="0"/>
                <a:cs typeface="Arial" charset="0"/>
              </a:rPr>
              <a:t>What about this one?</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bwMode="auto">
          <a:noFill/>
          <a:ln>
            <a:miter lim="800000"/>
            <a:headEnd/>
            <a:tailEnd/>
          </a:ln>
        </p:spPr>
        <p:txBody>
          <a:bodyPr/>
          <a:lstStyle/>
          <a:p>
            <a:fld id="{B2220104-82B1-644A-A01C-6BB2EBB41657}" type="slidenum">
              <a:rPr lang="en-US" smtClean="0"/>
              <a:pPr/>
              <a:t>54</a:t>
            </a:fld>
            <a:endParaRPr lang="en-US"/>
          </a:p>
        </p:txBody>
      </p:sp>
      <p:sp>
        <p:nvSpPr>
          <p:cNvPr id="10957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09572" name="Rectangle 3"/>
          <p:cNvSpPr>
            <a:spLocks noGrp="1" noChangeArrowheads="1"/>
          </p:cNvSpPr>
          <p:nvPr>
            <p:ph type="body" idx="1"/>
          </p:nvPr>
        </p:nvSpPr>
        <p:spPr bwMode="auto">
          <a:xfrm>
            <a:off x="914400" y="4343400"/>
            <a:ext cx="5029200" cy="4114800"/>
          </a:xfrm>
          <a:noFill/>
        </p:spPr>
        <p:txBody>
          <a:bodyPr/>
          <a:lstStyle/>
          <a:p>
            <a:pPr eaLnBrk="1" hangingPunct="1">
              <a:spcBef>
                <a:spcPct val="0"/>
              </a:spcBef>
            </a:pPr>
            <a:r>
              <a:rPr lang="en-US">
                <a:latin typeface="Arial" charset="0"/>
                <a:ea typeface="Arial" charset="0"/>
                <a:cs typeface="Arial" charset="0"/>
              </a:rPr>
              <a:t>Right just shifts all pixels 1 to left.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choice you have to make when deciding how to represent</a:t>
            </a:r>
            <a:r>
              <a:rPr lang="en-US" baseline="0" dirty="0"/>
              <a:t> an image is whether you want to compute global or local features – global are computed on the whole image and local on some region within the image. </a:t>
            </a:r>
          </a:p>
          <a:p>
            <a:endParaRPr lang="en-US" baseline="0" dirty="0"/>
          </a:p>
          <a:p>
            <a:r>
              <a:rPr lang="en-US" baseline="0" dirty="0"/>
              <a:t>Q: When might you want to use global? For what types of recognition problems that we’ve talked about?</a:t>
            </a:r>
          </a:p>
          <a:p>
            <a:r>
              <a:rPr lang="en-US" baseline="0" dirty="0"/>
              <a:t>Q: when might you want to use local?   </a:t>
            </a:r>
            <a:endParaRPr lang="en-US" dirty="0"/>
          </a:p>
        </p:txBody>
      </p:sp>
      <p:sp>
        <p:nvSpPr>
          <p:cNvPr id="4" name="Slide Number Placeholder 3"/>
          <p:cNvSpPr>
            <a:spLocks noGrp="1"/>
          </p:cNvSpPr>
          <p:nvPr>
            <p:ph type="sldNum" sz="quarter" idx="10"/>
          </p:nvPr>
        </p:nvSpPr>
        <p:spPr/>
        <p:txBody>
          <a:bodyPr/>
          <a:lstStyle/>
          <a:p>
            <a:fld id="{A050CAEA-C9CB-6741-B67F-5EEEA781FE19}" type="slidenum">
              <a:rPr lang="en-US" smtClean="0"/>
              <a:pPr/>
              <a:t>7</a:t>
            </a:fld>
            <a:endParaRPr lang="en-US"/>
          </a:p>
        </p:txBody>
      </p:sp>
    </p:spTree>
    <p:extLst>
      <p:ext uri="{BB962C8B-B14F-4D97-AF65-F5344CB8AC3E}">
        <p14:creationId xmlns:p14="http://schemas.microsoft.com/office/powerpoint/2010/main" val="4650977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bwMode="auto">
          <a:noFill/>
          <a:ln>
            <a:miter lim="800000"/>
            <a:headEnd/>
            <a:tailEnd/>
          </a:ln>
        </p:spPr>
        <p:txBody>
          <a:bodyPr/>
          <a:lstStyle/>
          <a:p>
            <a:fld id="{4FCE4E20-4C33-B247-B0D7-9DEA55F1C915}" type="slidenum">
              <a:rPr lang="en-US" smtClean="0"/>
              <a:pPr/>
              <a:t>55</a:t>
            </a:fld>
            <a:endParaRPr lang="en-US"/>
          </a:p>
        </p:txBody>
      </p:sp>
      <p:sp>
        <p:nvSpPr>
          <p:cNvPr id="111619"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1620" name="Rectangle 3"/>
          <p:cNvSpPr>
            <a:spLocks noGrp="1" noChangeArrowheads="1"/>
          </p:cNvSpPr>
          <p:nvPr>
            <p:ph type="body" idx="1"/>
          </p:nvPr>
        </p:nvSpPr>
        <p:spPr bwMode="auto">
          <a:xfrm>
            <a:off x="914400" y="4343400"/>
            <a:ext cx="5029200" cy="4114800"/>
          </a:xfrm>
          <a:noFill/>
        </p:spPr>
        <p:txBody>
          <a:bodyPr/>
          <a:lstStyle/>
          <a:p>
            <a:pPr eaLnBrk="1" hangingPunct="1">
              <a:spcBef>
                <a:spcPct val="0"/>
              </a:spcBef>
            </a:pPr>
            <a:r>
              <a:rPr lang="en-US">
                <a:latin typeface="Arial" charset="0"/>
                <a:ea typeface="Arial" charset="0"/>
                <a:cs typeface="Arial" charset="0"/>
              </a:rPr>
              <a:t>And this one?</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bwMode="auto">
          <a:noFill/>
          <a:ln>
            <a:miter lim="800000"/>
            <a:headEnd/>
            <a:tailEnd/>
          </a:ln>
        </p:spPr>
        <p:txBody>
          <a:bodyPr/>
          <a:lstStyle/>
          <a:p>
            <a:fld id="{8B2D8CB6-3E6A-BA49-85DB-6E9D05C1E8C8}" type="slidenum">
              <a:rPr lang="en-US" smtClean="0"/>
              <a:pPr/>
              <a:t>56</a:t>
            </a:fld>
            <a:endParaRPr lang="en-US"/>
          </a:p>
        </p:txBody>
      </p:sp>
      <p:sp>
        <p:nvSpPr>
          <p:cNvPr id="113667"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13668" name="Rectangle 3"/>
          <p:cNvSpPr>
            <a:spLocks noGrp="1" noChangeArrowheads="1"/>
          </p:cNvSpPr>
          <p:nvPr>
            <p:ph type="body" idx="1"/>
          </p:nvPr>
        </p:nvSpPr>
        <p:spPr bwMode="auto">
          <a:xfrm>
            <a:off x="914400" y="4343400"/>
            <a:ext cx="5029200" cy="4114800"/>
          </a:xfrm>
          <a:noFill/>
        </p:spPr>
        <p:txBody>
          <a:bodyPr/>
          <a:lstStyle/>
          <a:p>
            <a:pPr eaLnBrk="1" hangingPunct="1">
              <a:spcBef>
                <a:spcPct val="0"/>
              </a:spcBef>
            </a:pPr>
            <a:r>
              <a:rPr lang="en-US">
                <a:latin typeface="Arial" charset="0"/>
                <a:ea typeface="Arial" charset="0"/>
                <a:cs typeface="Arial" charset="0"/>
              </a:rPr>
              <a:t>Takes average of pixels neighborhood – this basically averages the pixel’s value with it’s neighbors values producing a blurred image.</a:t>
            </a: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But instead of just uniform weights we might care about nearby pixels more than</a:t>
            </a:r>
            <a:r>
              <a:rPr lang="en-US" baseline="0" dirty="0"/>
              <a:t> pixels further away when smoothing a pixel. What’s commonly used to smooth images is a </a:t>
            </a:r>
            <a:r>
              <a:rPr lang="en-US" baseline="0" dirty="0" err="1"/>
              <a:t>gaussian</a:t>
            </a:r>
            <a:r>
              <a:rPr lang="en-US" baseline="0" dirty="0"/>
              <a:t> kernel. </a:t>
            </a:r>
            <a:endParaRPr lang="en-US" dirty="0"/>
          </a:p>
        </p:txBody>
      </p:sp>
      <p:sp>
        <p:nvSpPr>
          <p:cNvPr id="4" name="Slide Number Placeholder 3"/>
          <p:cNvSpPr>
            <a:spLocks noGrp="1"/>
          </p:cNvSpPr>
          <p:nvPr>
            <p:ph type="sldNum" sz="quarter" idx="10"/>
          </p:nvPr>
        </p:nvSpPr>
        <p:spPr/>
        <p:txBody>
          <a:bodyPr/>
          <a:lstStyle/>
          <a:p>
            <a:pPr>
              <a:defRPr/>
            </a:pPr>
            <a:fld id="{27BA4DE5-6627-084C-A1A2-B4CD1D69C922}" type="slidenum">
              <a:rPr lang="en-US" smtClean="0"/>
              <a:pPr>
                <a:defRPr/>
              </a:pPr>
              <a:t>57</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Edges are something you’ll hear about a lot in cv. Because they give us a way to go from millions of pixels in an image down to a more sparse representation.</a:t>
            </a:r>
          </a:p>
        </p:txBody>
      </p:sp>
      <p:sp>
        <p:nvSpPr>
          <p:cNvPr id="4" name="Slide Number Placeholder 3"/>
          <p:cNvSpPr>
            <a:spLocks noGrp="1"/>
          </p:cNvSpPr>
          <p:nvPr>
            <p:ph type="sldNum" sz="quarter" idx="10"/>
          </p:nvPr>
        </p:nvSpPr>
        <p:spPr/>
        <p:txBody>
          <a:bodyPr/>
          <a:lstStyle/>
          <a:p>
            <a:pPr>
              <a:defRPr/>
            </a:pPr>
            <a:fld id="{27BA4DE5-6627-084C-A1A2-B4CD1D69C922}" type="slidenum">
              <a:rPr lang="en-US" smtClean="0"/>
              <a:pPr>
                <a:defRPr/>
              </a:pPr>
              <a:t>59</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 what is an edge? An edge is a place where there are sudden changes in the image. </a:t>
            </a:r>
          </a:p>
          <a:p>
            <a:endParaRPr lang="en-US" dirty="0"/>
          </a:p>
          <a:p>
            <a:r>
              <a:rPr lang="en-US" dirty="0"/>
              <a:t>Ideally what</a:t>
            </a:r>
            <a:r>
              <a:rPr lang="en-US" baseline="0" dirty="0"/>
              <a:t> we would get when running an edge detector would be an </a:t>
            </a:r>
            <a:r>
              <a:rPr lang="en-US" baseline="0" dirty="0" err="1"/>
              <a:t>artists’s</a:t>
            </a:r>
            <a:r>
              <a:rPr lang="en-US" baseline="0" dirty="0"/>
              <a:t> line drawing, but the artist is actually using object level knowledge to decide what lines to draw for an object and which are not needed. </a:t>
            </a:r>
          </a:p>
          <a:p>
            <a:endParaRPr lang="en-US" dirty="0"/>
          </a:p>
          <a:p>
            <a:r>
              <a:rPr lang="en-US" dirty="0"/>
              <a:t>A</a:t>
            </a:r>
            <a:r>
              <a:rPr lang="en-US" baseline="0" dirty="0"/>
              <a:t> line drawing of a house or a person can look very convincing but there are no “lines” in the real world corresponding to the lines used in a drawing. What they really stand for is depth discontinuities, folds, occlusions etc. </a:t>
            </a:r>
          </a:p>
          <a:p>
            <a:endParaRPr lang="en-US" baseline="0" dirty="0"/>
          </a:p>
          <a:p>
            <a:r>
              <a:rPr lang="en-US" baseline="0" dirty="0"/>
              <a:t>we haven’t learned that this is what edges represent but we inherently know what they indicate – and there has been evidence that everyone from infants, to monkeys interpret line drawings as we do.</a:t>
            </a:r>
          </a:p>
          <a:p>
            <a:endParaRPr lang="en-US" baseline="0" dirty="0"/>
          </a:p>
          <a:p>
            <a:r>
              <a:rPr lang="en-US" baseline="0" dirty="0"/>
              <a:t>Edges encode most shape information. Edges are more robust to changes in illumination than pixels. Edges are more compact – millions of pixels only some are on edges.</a:t>
            </a:r>
            <a:endParaRPr lang="en-US" dirty="0"/>
          </a:p>
        </p:txBody>
      </p:sp>
      <p:sp>
        <p:nvSpPr>
          <p:cNvPr id="4" name="Slide Number Placeholder 3"/>
          <p:cNvSpPr>
            <a:spLocks noGrp="1"/>
          </p:cNvSpPr>
          <p:nvPr>
            <p:ph type="sldNum" sz="quarter" idx="10"/>
          </p:nvPr>
        </p:nvSpPr>
        <p:spPr/>
        <p:txBody>
          <a:bodyPr/>
          <a:lstStyle/>
          <a:p>
            <a:pPr>
              <a:defRPr/>
            </a:pPr>
            <a:fld id="{27BA4DE5-6627-084C-A1A2-B4CD1D69C922}" type="slidenum">
              <a:rPr lang="en-US" smtClean="0"/>
              <a:pPr>
                <a:defRPr/>
              </a:pPr>
              <a:t>60</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How do edges come about?</a:t>
            </a:r>
            <a:r>
              <a:rPr lang="en-US" baseline="0" dirty="0"/>
              <a:t> They are really caused by a variety of factors. </a:t>
            </a:r>
          </a:p>
          <a:p>
            <a:endParaRPr lang="en-US" baseline="0" dirty="0"/>
          </a:p>
          <a:p>
            <a:r>
              <a:rPr lang="en-US" baseline="0" dirty="0"/>
              <a:t>Surface normal discontinuities – caused by an object bending away from the camera</a:t>
            </a:r>
          </a:p>
          <a:p>
            <a:r>
              <a:rPr lang="en-US" baseline="0" dirty="0"/>
              <a:t>depth discontinuity – the bottle is in front of the background.</a:t>
            </a:r>
          </a:p>
          <a:p>
            <a:r>
              <a:rPr lang="en-US" baseline="0" dirty="0"/>
              <a:t>Surface color discontinuity – where different colors on an object cause an edge</a:t>
            </a:r>
          </a:p>
          <a:p>
            <a:r>
              <a:rPr lang="en-US" baseline="0" dirty="0"/>
              <a:t>Illumination discontinuity – for example caused by edges between an object shadow and the background.</a:t>
            </a:r>
          </a:p>
        </p:txBody>
      </p:sp>
      <p:sp>
        <p:nvSpPr>
          <p:cNvPr id="4" name="Slide Number Placeholder 3"/>
          <p:cNvSpPr>
            <a:spLocks noGrp="1"/>
          </p:cNvSpPr>
          <p:nvPr>
            <p:ph type="sldNum" sz="quarter" idx="10"/>
          </p:nvPr>
        </p:nvSpPr>
        <p:spPr/>
        <p:txBody>
          <a:bodyPr/>
          <a:lstStyle/>
          <a:p>
            <a:pPr>
              <a:defRPr/>
            </a:pPr>
            <a:fld id="{27BA4DE5-6627-084C-A1A2-B4CD1D69C922}" type="slidenum">
              <a:rPr lang="en-US" smtClean="0"/>
              <a:pPr>
                <a:defRPr/>
              </a:pPr>
              <a:t>61</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An edge is a place of rapid change in the intensity in an image. </a:t>
            </a:r>
          </a:p>
          <a:p>
            <a:endParaRPr lang="en-US" dirty="0"/>
          </a:p>
          <a:p>
            <a:r>
              <a:rPr lang="en-US" dirty="0"/>
              <a:t>If you look at the intensity as</a:t>
            </a:r>
            <a:r>
              <a:rPr lang="en-US" baseline="0" dirty="0"/>
              <a:t> you scan across this red line it goes from bright to dark to bright again. If you look at the first derivative of the intensity function then you see these positive and negative spikes in the derivative. Edges correspond to </a:t>
            </a:r>
            <a:r>
              <a:rPr lang="en-US" baseline="0" dirty="0" err="1"/>
              <a:t>extrema</a:t>
            </a:r>
            <a:r>
              <a:rPr lang="en-US" baseline="0" dirty="0"/>
              <a:t> of the derivative.</a:t>
            </a:r>
            <a:endParaRPr lang="en-US" dirty="0"/>
          </a:p>
        </p:txBody>
      </p:sp>
      <p:sp>
        <p:nvSpPr>
          <p:cNvPr id="4" name="Slide Number Placeholder 3"/>
          <p:cNvSpPr>
            <a:spLocks noGrp="1"/>
          </p:cNvSpPr>
          <p:nvPr>
            <p:ph type="sldNum" sz="quarter" idx="10"/>
          </p:nvPr>
        </p:nvSpPr>
        <p:spPr/>
        <p:txBody>
          <a:bodyPr/>
          <a:lstStyle/>
          <a:p>
            <a:pPr>
              <a:defRPr/>
            </a:pPr>
            <a:fld id="{27BA4DE5-6627-084C-A1A2-B4CD1D69C922}" type="slidenum">
              <a:rPr lang="en-US" smtClean="0"/>
              <a:pPr>
                <a:defRPr/>
              </a:pPr>
              <a:t>62</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 this leads us to how edges are found in an image. We use filters (similar</a:t>
            </a:r>
            <a:r>
              <a:rPr lang="en-US" baseline="0" dirty="0"/>
              <a:t> to the </a:t>
            </a:r>
            <a:r>
              <a:rPr lang="en-US" baseline="0" dirty="0" err="1"/>
              <a:t>gaussian</a:t>
            </a:r>
            <a:r>
              <a:rPr lang="en-US" baseline="0" dirty="0"/>
              <a:t> filter we talked about earlier but here the filters are supposed to approximate a derivative). We can convolve these with an image to get an edge map.</a:t>
            </a:r>
          </a:p>
          <a:p>
            <a:endParaRPr lang="en-US" baseline="0" dirty="0"/>
          </a:p>
          <a:p>
            <a:r>
              <a:rPr lang="en-US" baseline="0" dirty="0"/>
              <a:t>Looking at the </a:t>
            </a:r>
            <a:r>
              <a:rPr lang="en-US" baseline="0" dirty="0" err="1"/>
              <a:t>prewitt</a:t>
            </a:r>
            <a:r>
              <a:rPr lang="en-US" baseline="0" dirty="0"/>
              <a:t> filter we will get a maximal response when the image is dark on one side and bright on the other.</a:t>
            </a:r>
          </a:p>
        </p:txBody>
      </p:sp>
      <p:sp>
        <p:nvSpPr>
          <p:cNvPr id="4" name="Slide Number Placeholder 3"/>
          <p:cNvSpPr>
            <a:spLocks noGrp="1"/>
          </p:cNvSpPr>
          <p:nvPr>
            <p:ph type="sldNum" sz="quarter" idx="10"/>
          </p:nvPr>
        </p:nvSpPr>
        <p:spPr/>
        <p:txBody>
          <a:bodyPr/>
          <a:lstStyle/>
          <a:p>
            <a:pPr>
              <a:defRPr/>
            </a:pPr>
            <a:fld id="{27BA4DE5-6627-084C-A1A2-B4CD1D69C922}" type="slidenum">
              <a:rPr lang="en-US" smtClean="0"/>
              <a:pPr>
                <a:defRPr/>
              </a:pPr>
              <a:t>63</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What kinds of edges would produce</a:t>
            </a:r>
            <a:r>
              <a:rPr lang="en-US" baseline="0" dirty="0"/>
              <a:t> a large response by these filters?</a:t>
            </a:r>
            <a:endParaRPr lang="en-US" dirty="0"/>
          </a:p>
        </p:txBody>
      </p:sp>
      <p:sp>
        <p:nvSpPr>
          <p:cNvPr id="4" name="Slide Number Placeholder 3"/>
          <p:cNvSpPr>
            <a:spLocks noGrp="1"/>
          </p:cNvSpPr>
          <p:nvPr>
            <p:ph type="sldNum" sz="quarter" idx="10"/>
          </p:nvPr>
        </p:nvSpPr>
        <p:spPr/>
        <p:txBody>
          <a:bodyPr/>
          <a:lstStyle/>
          <a:p>
            <a:pPr>
              <a:defRPr/>
            </a:pPr>
            <a:fld id="{27BA4DE5-6627-084C-A1A2-B4CD1D69C922}" type="slidenum">
              <a:rPr lang="en-US" smtClean="0"/>
              <a:pPr>
                <a:defRPr/>
              </a:pPr>
              <a:t>64</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t>So </a:t>
            </a:r>
          </a:p>
        </p:txBody>
      </p:sp>
      <p:sp>
        <p:nvSpPr>
          <p:cNvPr id="4" name="Slide Number Placeholder 3"/>
          <p:cNvSpPr>
            <a:spLocks noGrp="1"/>
          </p:cNvSpPr>
          <p:nvPr>
            <p:ph type="sldNum" sz="quarter" idx="10"/>
          </p:nvPr>
        </p:nvSpPr>
        <p:spPr/>
        <p:txBody>
          <a:bodyPr/>
          <a:lstStyle/>
          <a:p>
            <a:pPr>
              <a:defRPr/>
            </a:pPr>
            <a:fld id="{27BA4DE5-6627-084C-A1A2-B4CD1D69C922}" type="slidenum">
              <a:rPr lang="en-US" smtClean="0"/>
              <a:pPr>
                <a:defRPr/>
              </a:pPr>
              <a:t>65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another choice you have to make is what kinds of image information you want to represent. For example, the representation we talked about for the balloon images is an example of a color based</a:t>
            </a:r>
            <a:r>
              <a:rPr lang="en-US" baseline="0" dirty="0"/>
              <a:t> representation. That might work well for some tasks – but it wont’ work for others. For example what if we want to recognize umbrellas in images. Then under a color based representation they are going to look completely different! </a:t>
            </a:r>
          </a:p>
          <a:p>
            <a:r>
              <a:rPr lang="en-US" baseline="0" dirty="0"/>
              <a:t>Q: So what kind of feature that we touched on last class might be useful here? </a:t>
            </a:r>
            <a:endParaRPr lang="en-US" dirty="0"/>
          </a:p>
        </p:txBody>
      </p:sp>
      <p:sp>
        <p:nvSpPr>
          <p:cNvPr id="4" name="Slide Number Placeholder 3"/>
          <p:cNvSpPr>
            <a:spLocks noGrp="1"/>
          </p:cNvSpPr>
          <p:nvPr>
            <p:ph type="sldNum" sz="quarter" idx="10"/>
          </p:nvPr>
        </p:nvSpPr>
        <p:spPr/>
        <p:txBody>
          <a:bodyPr/>
          <a:lstStyle/>
          <a:p>
            <a:fld id="{A050CAEA-C9CB-6741-B67F-5EEEA781FE19}" type="slidenum">
              <a:rPr lang="en-US" smtClean="0"/>
              <a:pPr/>
              <a:t>8</a:t>
            </a:fld>
            <a:endParaRPr lang="en-US"/>
          </a:p>
        </p:txBody>
      </p:sp>
    </p:spTree>
    <p:extLst>
      <p:ext uri="{BB962C8B-B14F-4D97-AF65-F5344CB8AC3E}">
        <p14:creationId xmlns:p14="http://schemas.microsoft.com/office/powerpoint/2010/main" val="387311699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What about</a:t>
            </a:r>
            <a:r>
              <a:rPr lang="en-US" baseline="0" dirty="0"/>
              <a:t> these filters?</a:t>
            </a:r>
            <a:endParaRPr lang="en-US" dirty="0"/>
          </a:p>
        </p:txBody>
      </p:sp>
      <p:sp>
        <p:nvSpPr>
          <p:cNvPr id="4" name="Slide Number Placeholder 3"/>
          <p:cNvSpPr>
            <a:spLocks noGrp="1"/>
          </p:cNvSpPr>
          <p:nvPr>
            <p:ph type="sldNum" sz="quarter" idx="10"/>
          </p:nvPr>
        </p:nvSpPr>
        <p:spPr/>
        <p:txBody>
          <a:bodyPr/>
          <a:lstStyle/>
          <a:p>
            <a:pPr>
              <a:defRPr/>
            </a:pPr>
            <a:fld id="{27BA4DE5-6627-084C-A1A2-B4CD1D69C922}" type="slidenum">
              <a:rPr lang="en-US" smtClean="0"/>
              <a:pPr>
                <a:defRPr/>
              </a:pPr>
              <a:t>66</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a:t>
            </a:r>
            <a:r>
              <a:rPr lang="en-US" baseline="0" dirty="0"/>
              <a:t> bottom row shows the result of</a:t>
            </a:r>
            <a:r>
              <a:rPr lang="en-US" dirty="0"/>
              <a:t> running two different kinds</a:t>
            </a:r>
            <a:r>
              <a:rPr lang="en-US" baseline="0" dirty="0"/>
              <a:t> of filter on the original image.</a:t>
            </a:r>
          </a:p>
          <a:p>
            <a:endParaRPr lang="en-US" baseline="0" dirty="0"/>
          </a:p>
          <a:p>
            <a:r>
              <a:rPr lang="en-US" baseline="0" dirty="0"/>
              <a:t>What does the one on the left seem to be responding to? Vertical edges</a:t>
            </a:r>
          </a:p>
          <a:p>
            <a:r>
              <a:rPr lang="en-US" baseline="0" dirty="0"/>
              <a:t>Right? Horizontal edges.</a:t>
            </a:r>
          </a:p>
          <a:p>
            <a:endParaRPr lang="en-US" baseline="0" dirty="0"/>
          </a:p>
          <a:p>
            <a:r>
              <a:rPr lang="en-US" baseline="0" dirty="0"/>
              <a:t>Top right shows absolute value of combined vertical and horizontal edge response. Magnitude: </a:t>
            </a:r>
            <a:r>
              <a:rPr lang="en-US" baseline="0" dirty="0" err="1"/>
              <a:t>Sqrt</a:t>
            </a:r>
            <a:r>
              <a:rPr lang="en-US" baseline="0" dirty="0"/>
              <a:t>(dx^2+dy^2). Direction = </a:t>
            </a:r>
            <a:r>
              <a:rPr lang="en-US" baseline="0" dirty="0" err="1"/>
              <a:t>arctan</a:t>
            </a:r>
            <a:r>
              <a:rPr lang="en-US" baseline="0" dirty="0"/>
              <a:t>(</a:t>
            </a:r>
            <a:r>
              <a:rPr lang="en-US" baseline="0" dirty="0" err="1"/>
              <a:t>dy</a:t>
            </a:r>
            <a:r>
              <a:rPr lang="en-US" baseline="0" dirty="0"/>
              <a:t>/dx)</a:t>
            </a:r>
            <a:endParaRPr lang="en-US" dirty="0"/>
          </a:p>
        </p:txBody>
      </p:sp>
      <p:sp>
        <p:nvSpPr>
          <p:cNvPr id="4" name="Slide Number Placeholder 3"/>
          <p:cNvSpPr>
            <a:spLocks noGrp="1"/>
          </p:cNvSpPr>
          <p:nvPr>
            <p:ph type="sldNum" sz="quarter" idx="10"/>
          </p:nvPr>
        </p:nvSpPr>
        <p:spPr/>
        <p:txBody>
          <a:bodyPr/>
          <a:lstStyle/>
          <a:p>
            <a:pPr>
              <a:defRPr/>
            </a:pPr>
            <a:fld id="{27BA4DE5-6627-084C-A1A2-B4CD1D69C922}" type="slidenum">
              <a:rPr lang="en-US" smtClean="0"/>
              <a:pPr>
                <a:defRPr/>
              </a:pPr>
              <a:t>68</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Using edges makes a feature more or less</a:t>
            </a:r>
            <a:r>
              <a:rPr lang="en-US" baseline="0" dirty="0"/>
              <a:t> invariant to changes in intensity.</a:t>
            </a:r>
            <a:endParaRPr lang="en-US" dirty="0"/>
          </a:p>
        </p:txBody>
      </p:sp>
      <p:sp>
        <p:nvSpPr>
          <p:cNvPr id="4" name="Slide Number Placeholder 3"/>
          <p:cNvSpPr>
            <a:spLocks noGrp="1"/>
          </p:cNvSpPr>
          <p:nvPr>
            <p:ph type="sldNum" sz="quarter" idx="10"/>
          </p:nvPr>
        </p:nvSpPr>
        <p:spPr/>
        <p:txBody>
          <a:bodyPr/>
          <a:lstStyle/>
          <a:p>
            <a:fld id="{A050CAEA-C9CB-6741-B67F-5EEEA781FE19}" type="slidenum">
              <a:rPr lang="en-US" smtClean="0"/>
              <a:pPr/>
              <a:t>69</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another choice you have to make is what kinds of image information you want to represent. For example, the representation we talked about for the balloon images is an example of a color based</a:t>
            </a:r>
            <a:r>
              <a:rPr lang="en-US" baseline="0" dirty="0"/>
              <a:t> representation. That might work well for some tasks – but it wont’ work for others. For example what if we want to recognize umbrellas in images. Then under a color based representation they are going to look completely different! </a:t>
            </a:r>
          </a:p>
          <a:p>
            <a:r>
              <a:rPr lang="en-US" baseline="0" dirty="0"/>
              <a:t>Q: So what kind of feature that we touched on last class might be useful here? </a:t>
            </a:r>
            <a:endParaRPr lang="en-US" dirty="0"/>
          </a:p>
        </p:txBody>
      </p:sp>
      <p:sp>
        <p:nvSpPr>
          <p:cNvPr id="4" name="Slide Number Placeholder 3"/>
          <p:cNvSpPr>
            <a:spLocks noGrp="1"/>
          </p:cNvSpPr>
          <p:nvPr>
            <p:ph type="sldNum" sz="quarter" idx="10"/>
          </p:nvPr>
        </p:nvSpPr>
        <p:spPr/>
        <p:txBody>
          <a:bodyPr/>
          <a:lstStyle/>
          <a:p>
            <a:fld id="{A050CAEA-C9CB-6741-B67F-5EEEA781FE19}" type="slidenum">
              <a:rPr lang="en-US" smtClean="0"/>
              <a:pPr/>
              <a:t>70</a:t>
            </a:fld>
            <a:endParaRPr lang="en-US"/>
          </a:p>
        </p:txBody>
      </p:sp>
    </p:spTree>
    <p:extLst>
      <p:ext uri="{BB962C8B-B14F-4D97-AF65-F5344CB8AC3E}">
        <p14:creationId xmlns:p14="http://schemas.microsoft.com/office/powerpoint/2010/main" val="387311699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p:cNvSpPr>
          <p:nvPr>
            <p:ph type="sldImg"/>
          </p:nvPr>
        </p:nvSpPr>
        <p:spPr bwMode="auto">
          <a:noFill/>
          <a:ln>
            <a:solidFill>
              <a:srgbClr val="000000"/>
            </a:solidFill>
            <a:miter lim="800000"/>
            <a:headEnd/>
            <a:tailEnd/>
          </a:ln>
        </p:spPr>
      </p:sp>
      <p:sp>
        <p:nvSpPr>
          <p:cNvPr id="137219" name="Notes Placeholder 2"/>
          <p:cNvSpPr>
            <a:spLocks noGrp="1"/>
          </p:cNvSpPr>
          <p:nvPr>
            <p:ph type="body" idx="1"/>
          </p:nvPr>
        </p:nvSpPr>
        <p:spPr bwMode="auto">
          <a:noFill/>
        </p:spPr>
        <p:txBody>
          <a:bodyPr/>
          <a:lstStyle/>
          <a:p>
            <a:r>
              <a:rPr lang="en-US"/>
              <a:t>Abs value of edge responses.</a:t>
            </a:r>
          </a:p>
        </p:txBody>
      </p:sp>
      <p:sp>
        <p:nvSpPr>
          <p:cNvPr id="137220" name="Slide Number Placeholder 3"/>
          <p:cNvSpPr>
            <a:spLocks noGrp="1"/>
          </p:cNvSpPr>
          <p:nvPr>
            <p:ph type="sldNum" sz="quarter" idx="5"/>
          </p:nvPr>
        </p:nvSpPr>
        <p:spPr bwMode="auto">
          <a:noFill/>
          <a:ln>
            <a:miter lim="800000"/>
            <a:headEnd/>
            <a:tailEnd/>
          </a:ln>
        </p:spPr>
        <p:txBody>
          <a:bodyPr/>
          <a:lstStyle/>
          <a:p>
            <a:fld id="{5B67E8EC-1FDA-814C-A170-7D625D7E9E16}" type="slidenum">
              <a:rPr lang="en-US" smtClean="0"/>
              <a:pPr/>
              <a:t>71</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p:cNvSpPr>
          <p:nvPr>
            <p:ph type="sldImg"/>
          </p:nvPr>
        </p:nvSpPr>
        <p:spPr bwMode="auto">
          <a:noFill/>
          <a:ln>
            <a:solidFill>
              <a:srgbClr val="000000"/>
            </a:solidFill>
            <a:miter lim="800000"/>
            <a:headEnd/>
            <a:tailEnd/>
          </a:ln>
        </p:spPr>
      </p:sp>
      <p:sp>
        <p:nvSpPr>
          <p:cNvPr id="139267" name="Notes Placeholder 2"/>
          <p:cNvSpPr>
            <a:spLocks noGrp="1"/>
          </p:cNvSpPr>
          <p:nvPr>
            <p:ph type="body" idx="1"/>
          </p:nvPr>
        </p:nvSpPr>
        <p:spPr bwMode="auto">
          <a:noFill/>
        </p:spPr>
        <p:txBody>
          <a:bodyPr/>
          <a:lstStyle/>
          <a:p>
            <a:pPr eaLnBrk="1" hangingPunct="1">
              <a:spcBef>
                <a:spcPct val="0"/>
              </a:spcBef>
            </a:pPr>
            <a:r>
              <a:rPr lang="en-US"/>
              <a:t>Looks pretty good, but still will never be an exact fit. </a:t>
            </a:r>
          </a:p>
        </p:txBody>
      </p:sp>
      <p:sp>
        <p:nvSpPr>
          <p:cNvPr id="139268" name="Slide Number Placeholder 3"/>
          <p:cNvSpPr>
            <a:spLocks noGrp="1"/>
          </p:cNvSpPr>
          <p:nvPr>
            <p:ph type="sldNum" sz="quarter" idx="5"/>
          </p:nvPr>
        </p:nvSpPr>
        <p:spPr bwMode="auto">
          <a:noFill/>
          <a:ln>
            <a:miter lim="800000"/>
            <a:headEnd/>
            <a:tailEnd/>
          </a:ln>
        </p:spPr>
        <p:txBody>
          <a:bodyPr/>
          <a:lstStyle/>
          <a:p>
            <a:fld id="{742D62B8-577E-BA49-9B0D-9953D81B58E3}" type="slidenum">
              <a:rPr lang="en-US" smtClean="0"/>
              <a:pPr/>
              <a:t>72</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You have two choices to make</a:t>
            </a:r>
            <a:r>
              <a:rPr lang="en-US" baseline="0" dirty="0"/>
              <a:t> when extracting local features. </a:t>
            </a:r>
            <a:r>
              <a:rPr lang="en-US" dirty="0"/>
              <a:t>The first is where in the image should we</a:t>
            </a:r>
            <a:r>
              <a:rPr lang="en-US" baseline="0" dirty="0"/>
              <a:t> </a:t>
            </a:r>
            <a:r>
              <a:rPr lang="en-US" dirty="0"/>
              <a:t>features?</a:t>
            </a:r>
          </a:p>
          <a:p>
            <a:endParaRPr lang="en-US" dirty="0"/>
          </a:p>
          <a:p>
            <a:pPr marL="0" marR="0" indent="0" algn="l" defTabSz="457200" rtl="0" eaLnBrk="1" fontAlgn="auto" latinLnBrk="0" hangingPunct="1">
              <a:lnSpc>
                <a:spcPct val="100000"/>
              </a:lnSpc>
              <a:spcBef>
                <a:spcPts val="0"/>
              </a:spcBef>
              <a:spcAft>
                <a:spcPts val="0"/>
              </a:spcAft>
              <a:buClrTx/>
              <a:buSzTx/>
              <a:buFontTx/>
              <a:buNone/>
              <a:tabLst/>
              <a:defRPr/>
            </a:pPr>
            <a:r>
              <a:rPr lang="en-US" dirty="0"/>
              <a:t>The first is where should we put the local features</a:t>
            </a:r>
            <a:r>
              <a:rPr lang="en-US" baseline="0" dirty="0"/>
              <a:t> – which regions in the image should we describe. </a:t>
            </a:r>
            <a:r>
              <a:rPr lang="en-US" dirty="0"/>
              <a:t>The second is how should we describe the local features – </a:t>
            </a:r>
            <a:r>
              <a:rPr lang="en-US" dirty="0" err="1"/>
              <a:t>ie</a:t>
            </a:r>
            <a:r>
              <a:rPr lang="en-US" dirty="0"/>
              <a:t> how do we go from pixel values to a vector of numbers representing that local region in the image.</a:t>
            </a:r>
          </a:p>
          <a:p>
            <a:endParaRPr lang="en-US" baseline="0" dirty="0"/>
          </a:p>
          <a:p>
            <a:endParaRPr lang="en-US" dirty="0"/>
          </a:p>
        </p:txBody>
      </p:sp>
      <p:sp>
        <p:nvSpPr>
          <p:cNvPr id="4" name="Slide Number Placeholder 3"/>
          <p:cNvSpPr>
            <a:spLocks noGrp="1"/>
          </p:cNvSpPr>
          <p:nvPr>
            <p:ph type="sldNum" sz="quarter" idx="10"/>
          </p:nvPr>
        </p:nvSpPr>
        <p:spPr/>
        <p:txBody>
          <a:bodyPr/>
          <a:lstStyle/>
          <a:p>
            <a:pPr>
              <a:defRPr/>
            </a:pPr>
            <a:fld id="{27BA4DE5-6627-084C-A1A2-B4CD1D69C922}" type="slidenum">
              <a:rPr lang="en-US" smtClean="0"/>
              <a:pPr>
                <a:defRPr/>
              </a:pPr>
              <a:t>73</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7BE680A4-B3BF-2840-A0E6-00E2DD2471EA}" type="slidenum">
              <a:rPr lang="en-US"/>
              <a:pPr/>
              <a:t>75</a:t>
            </a:fld>
            <a:endParaRPr lang="en-US"/>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pPr eaLnBrk="1" hangingPunct="1"/>
            <a:r>
              <a:rPr lang="en-US" dirty="0"/>
              <a:t>Let’s look at one possible choice for where to put features. </a:t>
            </a:r>
          </a:p>
          <a:p>
            <a:pPr eaLnBrk="1" hangingPunct="1"/>
            <a:endParaRPr lang="en-US" dirty="0"/>
          </a:p>
          <a:p>
            <a:pPr eaLnBrk="1" hangingPunct="1"/>
            <a:r>
              <a:rPr lang="en-US" dirty="0"/>
              <a:t>Imagine you are going to use local features based on edges. Now</a:t>
            </a:r>
            <a:r>
              <a:rPr lang="en-US" baseline="0" dirty="0"/>
              <a:t> where should we put a feature point? Where there is no edge? Somewhere along an edge? How about at a corner – intersection of two edges.</a:t>
            </a:r>
            <a:endParaRPr lang="en-US"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01C38B07-7B87-3646-9680-64AB2E969D53}" type="slidenum">
              <a:rPr lang="en-US"/>
              <a:pPr/>
              <a:t>76</a:t>
            </a:fld>
            <a:endParaRPr lang="en-US"/>
          </a:p>
        </p:txBody>
      </p:sp>
      <p:sp>
        <p:nvSpPr>
          <p:cNvPr id="76803" name="Rectangle 2"/>
          <p:cNvSpPr>
            <a:spLocks noGrp="1" noRot="1" noChangeAspect="1" noChangeArrowheads="1" noTextEdit="1"/>
          </p:cNvSpPr>
          <p:nvPr>
            <p:ph type="sldImg"/>
          </p:nvPr>
        </p:nvSpPr>
        <p:spPr>
          <a:xfrm>
            <a:off x="1139825" y="682625"/>
            <a:ext cx="4551363" cy="3414713"/>
          </a:xfrm>
          <a:ln/>
        </p:spPr>
      </p:sp>
      <p:sp>
        <p:nvSpPr>
          <p:cNvPr id="76804" name="Rectangle 3"/>
          <p:cNvSpPr>
            <a:spLocks noGrp="1" noChangeArrowheads="1"/>
          </p:cNvSpPr>
          <p:nvPr>
            <p:ph type="body" idx="1"/>
          </p:nvPr>
        </p:nvSpPr>
        <p:spPr>
          <a:xfrm>
            <a:off x="889992" y="4324048"/>
            <a:ext cx="5048250" cy="4171346"/>
          </a:xfrm>
          <a:noFill/>
          <a:ln/>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image gradient has two or more dominant directions</a:t>
            </a:r>
          </a:p>
          <a:p>
            <a:pPr eaLnBrk="1" hangingPunct="1"/>
            <a:endParaRPr lang="en-US" dirty="0">
              <a:latin typeface="Arial" charset="0"/>
              <a:cs typeface="Arial"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p:spPr>
        <p:txBody>
          <a:bodyPr/>
          <a:lstStyle/>
          <a:p>
            <a:fld id="{56BA4652-055F-FF47-A711-2173154C8246}" type="slidenum">
              <a:rPr lang="en-US"/>
              <a:pPr/>
              <a:t>77</a:t>
            </a:fld>
            <a:endParaRPr lang="en-US"/>
          </a:p>
        </p:txBody>
      </p:sp>
      <p:sp>
        <p:nvSpPr>
          <p:cNvPr id="98307" name="Rectangle 2"/>
          <p:cNvSpPr>
            <a:spLocks noGrp="1" noRot="1" noChangeAspect="1" noChangeArrowheads="1" noTextEdit="1"/>
          </p:cNvSpPr>
          <p:nvPr>
            <p:ph type="sldImg"/>
          </p:nvPr>
        </p:nvSpPr>
        <p:spPr>
          <a:xfrm>
            <a:off x="1139825" y="682625"/>
            <a:ext cx="4551363" cy="3414713"/>
          </a:xfrm>
          <a:ln/>
        </p:spPr>
      </p:sp>
      <p:sp>
        <p:nvSpPr>
          <p:cNvPr id="98308" name="Rectangle 3"/>
          <p:cNvSpPr>
            <a:spLocks noGrp="1" noChangeArrowheads="1"/>
          </p:cNvSpPr>
          <p:nvPr>
            <p:ph type="body" idx="1"/>
          </p:nvPr>
        </p:nvSpPr>
        <p:spPr>
          <a:xfrm>
            <a:off x="889992" y="4324048"/>
            <a:ext cx="5048250" cy="4171346"/>
          </a:xfrm>
          <a:noFill/>
          <a:ln/>
        </p:spPr>
        <p:txBody>
          <a:bodyPr/>
          <a:lstStyle/>
          <a:p>
            <a:pPr eaLnBrk="1" hangingPunct="1"/>
            <a:endParaRPr lang="en-US">
              <a:latin typeface="Arial" charset="0"/>
              <a:cs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today we are going to talk a little bit about different kinds of features, global </a:t>
            </a:r>
            <a:r>
              <a:rPr lang="en-US" dirty="0" err="1"/>
              <a:t>vs</a:t>
            </a:r>
            <a:r>
              <a:rPr lang="en-US" baseline="0" dirty="0"/>
              <a:t> local features as well as different kinds of feature types representing some of the main kinds of features used in computer vision </a:t>
            </a:r>
            <a:endParaRPr lang="en-US" dirty="0"/>
          </a:p>
        </p:txBody>
      </p:sp>
      <p:sp>
        <p:nvSpPr>
          <p:cNvPr id="4" name="Slide Number Placeholder 3"/>
          <p:cNvSpPr>
            <a:spLocks noGrp="1"/>
          </p:cNvSpPr>
          <p:nvPr>
            <p:ph type="sldNum" sz="quarter" idx="10"/>
          </p:nvPr>
        </p:nvSpPr>
        <p:spPr/>
        <p:txBody>
          <a:bodyPr/>
          <a:lstStyle/>
          <a:p>
            <a:fld id="{A050CAEA-C9CB-6741-B67F-5EEEA781FE19}" type="slidenum">
              <a:rPr lang="en-US" smtClean="0"/>
              <a:pPr/>
              <a:t>9</a:t>
            </a:fld>
            <a:endParaRPr lang="en-US"/>
          </a:p>
        </p:txBody>
      </p:sp>
    </p:spTree>
    <p:extLst>
      <p:ext uri="{BB962C8B-B14F-4D97-AF65-F5344CB8AC3E}">
        <p14:creationId xmlns:p14="http://schemas.microsoft.com/office/powerpoint/2010/main" val="14133829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050CAEA-C9CB-6741-B67F-5EEEA781FE19}" type="slidenum">
              <a:rPr lang="en-US" smtClean="0"/>
              <a:pPr/>
              <a:t>78</a:t>
            </a:fld>
            <a:endParaRPr lang="en-US"/>
          </a:p>
        </p:txBody>
      </p:sp>
    </p:spTree>
    <p:extLst>
      <p:ext uri="{BB962C8B-B14F-4D97-AF65-F5344CB8AC3E}">
        <p14:creationId xmlns:p14="http://schemas.microsoft.com/office/powerpoint/2010/main" val="158092354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Recent methods</a:t>
            </a:r>
            <a:r>
              <a:rPr lang="en-US" baseline="0" dirty="0"/>
              <a:t> have seemed to move toward fully dense sampling – where we just compute a feature point every k pixels in the image</a:t>
            </a:r>
          </a:p>
          <a:p>
            <a:endParaRPr lang="en-US" baseline="0" dirty="0"/>
          </a:p>
          <a:p>
            <a:r>
              <a:rPr lang="en-US" baseline="0" dirty="0"/>
              <a:t>What have we lost here? Not invariant to scale changes! Maybe have to sample features at multiple scales.</a:t>
            </a:r>
          </a:p>
          <a:p>
            <a:endParaRPr lang="en-US" baseline="0" dirty="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a:t>Of course this is a lot of features! so then often later other things are done to make the representation smaller – like compute a bag of words histogram which we will talk about later, but often it seems to be better to sample densely for recognition problems. </a:t>
            </a:r>
          </a:p>
          <a:p>
            <a:endParaRPr lang="en-US" dirty="0"/>
          </a:p>
        </p:txBody>
      </p:sp>
      <p:sp>
        <p:nvSpPr>
          <p:cNvPr id="4" name="Slide Number Placeholder 3"/>
          <p:cNvSpPr>
            <a:spLocks noGrp="1"/>
          </p:cNvSpPr>
          <p:nvPr>
            <p:ph type="sldNum" sz="quarter" idx="10"/>
          </p:nvPr>
        </p:nvSpPr>
        <p:spPr/>
        <p:txBody>
          <a:bodyPr/>
          <a:lstStyle/>
          <a:p>
            <a:fld id="{A050CAEA-C9CB-6741-B67F-5EEEA781FE19}" type="slidenum">
              <a:rPr lang="en-US" smtClean="0"/>
              <a:pPr/>
              <a:t>79</a:t>
            </a:fld>
            <a:endParaRPr lang="en-US"/>
          </a:p>
        </p:txBody>
      </p:sp>
    </p:spTree>
    <p:extLst>
      <p:ext uri="{BB962C8B-B14F-4D97-AF65-F5344CB8AC3E}">
        <p14:creationId xmlns:p14="http://schemas.microsoft.com/office/powerpoint/2010/main" val="423784290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Describes the orientation of edges around the feature point.</a:t>
            </a:r>
          </a:p>
          <a:p>
            <a:endParaRPr lang="en-US" dirty="0"/>
          </a:p>
          <a:p>
            <a:r>
              <a:rPr lang="en-US" dirty="0"/>
              <a:t>How do we calculate direction and magnitude of edges</a:t>
            </a:r>
            <a:r>
              <a:rPr lang="en-US" baseline="0" dirty="0"/>
              <a:t> in an image? Let’s say we’ve calculated dx and </a:t>
            </a:r>
            <a:r>
              <a:rPr lang="en-US" baseline="0" dirty="0" err="1"/>
              <a:t>dy</a:t>
            </a:r>
            <a:r>
              <a:rPr lang="en-US" baseline="0" dirty="0"/>
              <a:t> (by convolution), then tan(theta) = </a:t>
            </a:r>
            <a:r>
              <a:rPr lang="en-US" baseline="0" dirty="0" err="1"/>
              <a:t>dy</a:t>
            </a:r>
            <a:r>
              <a:rPr lang="en-US" baseline="0" dirty="0"/>
              <a:t>/dx gives angle of edge and m = </a:t>
            </a:r>
            <a:r>
              <a:rPr lang="en-US" baseline="0" dirty="0" err="1"/>
              <a:t>sqrt</a:t>
            </a:r>
            <a:r>
              <a:rPr lang="en-US" baseline="0" dirty="0"/>
              <a:t>(dx^2+dy^2) gives magnitude of edge. We can bin the directions (theta) into a set of orientations, e.g. 8 different orientations, m gives magnitude of edge. </a:t>
            </a:r>
            <a:endParaRPr lang="en-US" dirty="0"/>
          </a:p>
        </p:txBody>
      </p:sp>
      <p:sp>
        <p:nvSpPr>
          <p:cNvPr id="4" name="Slide Number Placeholder 3"/>
          <p:cNvSpPr>
            <a:spLocks noGrp="1"/>
          </p:cNvSpPr>
          <p:nvPr>
            <p:ph type="sldNum" sz="quarter" idx="10"/>
          </p:nvPr>
        </p:nvSpPr>
        <p:spPr/>
        <p:txBody>
          <a:bodyPr/>
          <a:lstStyle/>
          <a:p>
            <a:fld id="{A050CAEA-C9CB-6741-B67F-5EEEA781FE19}" type="slidenum">
              <a:rPr lang="en-US" smtClean="0"/>
              <a:pPr/>
              <a:t>82</a:t>
            </a:fld>
            <a:endParaRPr lang="en-US"/>
          </a:p>
        </p:txBody>
      </p:sp>
    </p:spTree>
    <p:extLst>
      <p:ext uri="{BB962C8B-B14F-4D97-AF65-F5344CB8AC3E}">
        <p14:creationId xmlns:p14="http://schemas.microsoft.com/office/powerpoint/2010/main" val="211249323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used with </a:t>
            </a:r>
            <a:r>
              <a:rPr lang="en-US" dirty="0" err="1"/>
              <a:t>DoG</a:t>
            </a:r>
            <a:r>
              <a:rPr lang="en-US" dirty="0"/>
              <a:t> method then scale (size</a:t>
            </a:r>
            <a:r>
              <a:rPr lang="en-US" baseline="0" dirty="0"/>
              <a:t> of image patch to be described) </a:t>
            </a:r>
            <a:r>
              <a:rPr lang="en-US" dirty="0"/>
              <a:t>is selected, if dense then scale is user selected.</a:t>
            </a:r>
          </a:p>
        </p:txBody>
      </p:sp>
      <p:sp>
        <p:nvSpPr>
          <p:cNvPr id="4" name="Slide Number Placeholder 3"/>
          <p:cNvSpPr>
            <a:spLocks noGrp="1"/>
          </p:cNvSpPr>
          <p:nvPr>
            <p:ph type="sldNum" sz="quarter" idx="10"/>
          </p:nvPr>
        </p:nvSpPr>
        <p:spPr/>
        <p:txBody>
          <a:bodyPr/>
          <a:lstStyle/>
          <a:p>
            <a:fld id="{A050CAEA-C9CB-6741-B67F-5EEEA781FE19}" type="slidenum">
              <a:rPr lang="en-US" smtClean="0"/>
              <a:pPr/>
              <a:t>83</a:t>
            </a:fld>
            <a:endParaRPr lang="en-US"/>
          </a:p>
        </p:txBody>
      </p:sp>
    </p:spTree>
    <p:extLst>
      <p:ext uri="{BB962C8B-B14F-4D97-AF65-F5344CB8AC3E}">
        <p14:creationId xmlns:p14="http://schemas.microsoft.com/office/powerpoint/2010/main" val="35156783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Times New Roman" charset="0"/>
              </a:rPr>
              <a:t>SIFT can also incorporate rotation invariance. Here we rotate all features to go the same way in a determined manner.</a:t>
            </a:r>
            <a:r>
              <a:rPr lang="en-US" baseline="0" dirty="0">
                <a:latin typeface="Times New Roman" charset="0"/>
              </a:rPr>
              <a:t> </a:t>
            </a:r>
            <a:r>
              <a:rPr lang="en-US" dirty="0">
                <a:latin typeface="Times New Roman" charset="0"/>
              </a:rPr>
              <a:t> </a:t>
            </a:r>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a:latin typeface="Times New Roman" charset="0"/>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a:latin typeface="Times New Roman" charset="0"/>
              </a:rPr>
              <a:t>Assign an orientation to each </a:t>
            </a:r>
            <a:r>
              <a:rPr lang="en-US" dirty="0" err="1">
                <a:latin typeface="Times New Roman" charset="0"/>
              </a:rPr>
              <a:t>keypoint</a:t>
            </a:r>
            <a:r>
              <a:rPr lang="en-US" dirty="0">
                <a:latin typeface="Times New Roman" charset="0"/>
              </a:rPr>
              <a:t>, the </a:t>
            </a:r>
            <a:r>
              <a:rPr lang="en-US" dirty="0" err="1">
                <a:latin typeface="Times New Roman" charset="0"/>
              </a:rPr>
              <a:t>keypoint</a:t>
            </a:r>
            <a:r>
              <a:rPr lang="en-US" dirty="0">
                <a:latin typeface="Times New Roman" charset="0"/>
              </a:rPr>
              <a:t> descriptor can be represented relative to this orientation and therefore achieve invariance to image rotation</a:t>
            </a:r>
          </a:p>
          <a:p>
            <a:endParaRPr lang="en-US" dirty="0"/>
          </a:p>
        </p:txBody>
      </p:sp>
      <p:sp>
        <p:nvSpPr>
          <p:cNvPr id="4" name="Slide Number Placeholder 3"/>
          <p:cNvSpPr>
            <a:spLocks noGrp="1"/>
          </p:cNvSpPr>
          <p:nvPr>
            <p:ph type="sldNum" sz="quarter" idx="10"/>
          </p:nvPr>
        </p:nvSpPr>
        <p:spPr/>
        <p:txBody>
          <a:bodyPr/>
          <a:lstStyle/>
          <a:p>
            <a:fld id="{A050CAEA-C9CB-6741-B67F-5EEEA781FE19}" type="slidenum">
              <a:rPr lang="en-US" smtClean="0"/>
              <a:pPr/>
              <a:t>84</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p:spPr>
        <p:txBody>
          <a:bodyPr/>
          <a:lstStyle/>
          <a:p>
            <a:fld id="{A3C7DD26-3027-0A4A-88B2-AAC185D767BC}" type="slidenum">
              <a:rPr lang="en-US"/>
              <a:pPr/>
              <a:t>85</a:t>
            </a:fld>
            <a:endParaRPr lang="en-US"/>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noFill/>
          <a:ln/>
        </p:spPr>
        <p:txBody>
          <a:bodyPr/>
          <a:lstStyle/>
          <a:p>
            <a:pPr eaLnBrk="1" hangingPunct="1"/>
            <a:endParaRPr lang="en-US">
              <a:latin typeface="Arial" charset="0"/>
              <a:cs typeface="Arial" charset="0"/>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top image</a:t>
            </a:r>
            <a:r>
              <a:rPr lang="en-US" baseline="0" dirty="0"/>
              <a:t> the peak of the orientation bin would be in the downwards direction while the bottom image would be in the rightward direction. We basically take the patch and rotate it to a canonical direction (</a:t>
            </a:r>
            <a:r>
              <a:rPr lang="en-US" baseline="0" dirty="0" err="1"/>
              <a:t>ie</a:t>
            </a:r>
            <a:r>
              <a:rPr lang="en-US" baseline="0" dirty="0"/>
              <a:t> rightward) before computing the feature descriptor. In this way you can encode rotation invariance. </a:t>
            </a:r>
            <a:endParaRPr lang="en-US" dirty="0"/>
          </a:p>
        </p:txBody>
      </p:sp>
      <p:sp>
        <p:nvSpPr>
          <p:cNvPr id="4" name="Slide Number Placeholder 3"/>
          <p:cNvSpPr>
            <a:spLocks noGrp="1"/>
          </p:cNvSpPr>
          <p:nvPr>
            <p:ph type="sldNum" sz="quarter" idx="10"/>
          </p:nvPr>
        </p:nvSpPr>
        <p:spPr/>
        <p:txBody>
          <a:bodyPr/>
          <a:lstStyle/>
          <a:p>
            <a:fld id="{A050CAEA-C9CB-6741-B67F-5EEEA781FE19}" type="slidenum">
              <a:rPr lang="en-US" smtClean="0"/>
              <a:pPr/>
              <a:t>86</a:t>
            </a:fld>
            <a:endParaRPr lang="en-US"/>
          </a:p>
        </p:txBody>
      </p:sp>
    </p:spTree>
    <p:extLst>
      <p:ext uri="{BB962C8B-B14F-4D97-AF65-F5344CB8AC3E}">
        <p14:creationId xmlns:p14="http://schemas.microsoft.com/office/powerpoint/2010/main" val="187916454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an example sift output using </a:t>
            </a:r>
            <a:r>
              <a:rPr lang="en-US" dirty="0" err="1"/>
              <a:t>keypoint</a:t>
            </a:r>
            <a:r>
              <a:rPr lang="en-US" dirty="0"/>
              <a:t> detection. Arrow size and direction indicate the estimated scale and orientation. But as I</a:t>
            </a:r>
            <a:r>
              <a:rPr lang="en-US" baseline="0" dirty="0"/>
              <a:t> mentioned earlier a lot of recent methods have moved toward simply sample sift points densely with fixed scale and orientation</a:t>
            </a:r>
            <a:endParaRPr lang="en-US" dirty="0"/>
          </a:p>
        </p:txBody>
      </p:sp>
      <p:sp>
        <p:nvSpPr>
          <p:cNvPr id="4" name="Slide Number Placeholder 3"/>
          <p:cNvSpPr>
            <a:spLocks noGrp="1"/>
          </p:cNvSpPr>
          <p:nvPr>
            <p:ph type="sldNum" sz="quarter" idx="10"/>
          </p:nvPr>
        </p:nvSpPr>
        <p:spPr/>
        <p:txBody>
          <a:bodyPr/>
          <a:lstStyle/>
          <a:p>
            <a:fld id="{A050CAEA-C9CB-6741-B67F-5EEEA781FE19}" type="slidenum">
              <a:rPr lang="en-US" smtClean="0"/>
              <a:pPr/>
              <a:t>87</a:t>
            </a:fld>
            <a:endParaRPr lang="en-US"/>
          </a:p>
        </p:txBody>
      </p:sp>
    </p:spTree>
    <p:extLst>
      <p:ext uri="{BB962C8B-B14F-4D97-AF65-F5344CB8AC3E}">
        <p14:creationId xmlns:p14="http://schemas.microsoft.com/office/powerpoint/2010/main" val="192830791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a:t>
            </a:r>
            <a:r>
              <a:rPr lang="en-US" baseline="0" dirty="0"/>
              <a:t> a number of other kinds of shape/edge based features that you might see in papers we read.</a:t>
            </a:r>
            <a:endParaRPr lang="en-US" dirty="0"/>
          </a:p>
        </p:txBody>
      </p:sp>
      <p:sp>
        <p:nvSpPr>
          <p:cNvPr id="4" name="Slide Number Placeholder 3"/>
          <p:cNvSpPr>
            <a:spLocks noGrp="1"/>
          </p:cNvSpPr>
          <p:nvPr>
            <p:ph type="sldNum" sz="quarter" idx="10"/>
          </p:nvPr>
        </p:nvSpPr>
        <p:spPr/>
        <p:txBody>
          <a:bodyPr/>
          <a:lstStyle/>
          <a:p>
            <a:fld id="{A050CAEA-C9CB-6741-B67F-5EEEA781FE19}" type="slidenum">
              <a:rPr lang="en-US" smtClean="0"/>
              <a:pPr/>
              <a:t>88</a:t>
            </a:fld>
            <a:endParaRPr lang="en-US"/>
          </a:p>
        </p:txBody>
      </p:sp>
    </p:spTree>
    <p:extLst>
      <p:ext uri="{BB962C8B-B14F-4D97-AF65-F5344CB8AC3E}">
        <p14:creationId xmlns:p14="http://schemas.microsoft.com/office/powerpoint/2010/main" val="113529147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some features like shape context have explored different ways</a:t>
            </a:r>
            <a:r>
              <a:rPr lang="en-US" baseline="0" dirty="0"/>
              <a:t> of collecting information about edges around a point. Here you simply compute a histogram of where other edge points occur relative to your feature point. In particular a log polar binning strategy is used so that bins nearby the feature point are smaller than bins further away. The figures below show the actual shape context histograms for these 3 points. You can see that the two left plots (corresponding to similar locations on two “A” images) look more similar than the third plot. </a:t>
            </a:r>
            <a:endParaRPr lang="en-US" dirty="0"/>
          </a:p>
        </p:txBody>
      </p:sp>
      <p:sp>
        <p:nvSpPr>
          <p:cNvPr id="4" name="Slide Number Placeholder 3"/>
          <p:cNvSpPr>
            <a:spLocks noGrp="1"/>
          </p:cNvSpPr>
          <p:nvPr>
            <p:ph type="sldNum" sz="quarter" idx="10"/>
          </p:nvPr>
        </p:nvSpPr>
        <p:spPr/>
        <p:txBody>
          <a:bodyPr/>
          <a:lstStyle/>
          <a:p>
            <a:fld id="{A050CAEA-C9CB-6741-B67F-5EEEA781FE19}" type="slidenum">
              <a:rPr lang="en-US" smtClean="0"/>
              <a:pPr/>
              <a:t>89</a:t>
            </a:fld>
            <a:endParaRPr lang="en-US"/>
          </a:p>
        </p:txBody>
      </p:sp>
    </p:spTree>
    <p:extLst>
      <p:ext uri="{BB962C8B-B14F-4D97-AF65-F5344CB8AC3E}">
        <p14:creationId xmlns:p14="http://schemas.microsoft.com/office/powerpoint/2010/main" val="2162880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Global features provide an image representation</a:t>
            </a:r>
            <a:r>
              <a:rPr lang="en-US" baseline="0" dirty="0"/>
              <a:t> of the entire image. </a:t>
            </a:r>
          </a:p>
          <a:p>
            <a:endParaRPr lang="en-US" baseline="0" dirty="0"/>
          </a:p>
        </p:txBody>
      </p:sp>
      <p:sp>
        <p:nvSpPr>
          <p:cNvPr id="4" name="Slide Number Placeholder 3"/>
          <p:cNvSpPr>
            <a:spLocks noGrp="1"/>
          </p:cNvSpPr>
          <p:nvPr>
            <p:ph type="sldNum" sz="quarter" idx="10"/>
          </p:nvPr>
        </p:nvSpPr>
        <p:spPr/>
        <p:txBody>
          <a:bodyPr/>
          <a:lstStyle/>
          <a:p>
            <a:pPr>
              <a:defRPr/>
            </a:pPr>
            <a:fld id="{27BA4DE5-6627-084C-A1A2-B4CD1D69C922}" type="slidenum">
              <a:rPr lang="en-US" smtClean="0"/>
              <a:pPr>
                <a:defRPr/>
              </a:pPr>
              <a:t>10</a:t>
            </a:fld>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similar idea is the geometric</a:t>
            </a:r>
            <a:r>
              <a:rPr lang="en-US" baseline="0" dirty="0"/>
              <a:t> blur feature. Here spatially varying blur is applied around a feature point so that edges further from the point are blurred more and then subsampled to form the descriptor. </a:t>
            </a:r>
          </a:p>
          <a:p>
            <a:endParaRPr lang="en-US" baseline="0" dirty="0"/>
          </a:p>
          <a:p>
            <a:r>
              <a:rPr lang="en-US" baseline="0" dirty="0"/>
              <a:t>Q: What do you think motivates using this kind of spatially varying blur?</a:t>
            </a:r>
          </a:p>
        </p:txBody>
      </p:sp>
      <p:sp>
        <p:nvSpPr>
          <p:cNvPr id="4" name="Slide Number Placeholder 3"/>
          <p:cNvSpPr>
            <a:spLocks noGrp="1"/>
          </p:cNvSpPr>
          <p:nvPr>
            <p:ph type="sldNum" sz="quarter" idx="10"/>
          </p:nvPr>
        </p:nvSpPr>
        <p:spPr/>
        <p:txBody>
          <a:bodyPr/>
          <a:lstStyle/>
          <a:p>
            <a:fld id="{A050CAEA-C9CB-6741-B67F-5EEEA781FE19}" type="slidenum">
              <a:rPr lang="en-US" smtClean="0"/>
              <a:pPr/>
              <a:t>90</a:t>
            </a:fld>
            <a:endParaRPr lang="en-US"/>
          </a:p>
        </p:txBody>
      </p:sp>
    </p:spTree>
    <p:extLst>
      <p:ext uri="{BB962C8B-B14F-4D97-AF65-F5344CB8AC3E}">
        <p14:creationId xmlns:p14="http://schemas.microsoft.com/office/powerpoint/2010/main" val="176502205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fact what this feature does it it computes several channels (edge</a:t>
            </a:r>
            <a:r>
              <a:rPr lang="en-US" baseline="0" dirty="0"/>
              <a:t> energy in different orientations), applies the spatially varying blur for each channel separately and then subsamples points for the final descriptor. </a:t>
            </a:r>
            <a:endParaRPr lang="en-US" dirty="0"/>
          </a:p>
        </p:txBody>
      </p:sp>
      <p:sp>
        <p:nvSpPr>
          <p:cNvPr id="4" name="Slide Number Placeholder 3"/>
          <p:cNvSpPr>
            <a:spLocks noGrp="1"/>
          </p:cNvSpPr>
          <p:nvPr>
            <p:ph type="sldNum" sz="quarter" idx="10"/>
          </p:nvPr>
        </p:nvSpPr>
        <p:spPr/>
        <p:txBody>
          <a:bodyPr/>
          <a:lstStyle/>
          <a:p>
            <a:fld id="{A050CAEA-C9CB-6741-B67F-5EEEA781FE19}" type="slidenum">
              <a:rPr lang="en-US" smtClean="0"/>
              <a:pPr/>
              <a:t>91</a:t>
            </a:fld>
            <a:endParaRPr lang="en-US"/>
          </a:p>
        </p:txBody>
      </p:sp>
    </p:spTree>
    <p:extLst>
      <p:ext uri="{BB962C8B-B14F-4D97-AF65-F5344CB8AC3E}">
        <p14:creationId xmlns:p14="http://schemas.microsoft.com/office/powerpoint/2010/main" val="314735764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I should mention that most recent methods have moved toward dense sampling of features,</a:t>
            </a:r>
            <a:r>
              <a:rPr lang="en-US" sz="1200" baseline="0" dirty="0"/>
              <a:t> </a:t>
            </a:r>
            <a:r>
              <a:rPr lang="en-US" sz="1200" baseline="0" dirty="0" err="1"/>
              <a:t>ie</a:t>
            </a:r>
            <a:r>
              <a:rPr lang="en-US" sz="1200" baseline="0" dirty="0"/>
              <a:t> </a:t>
            </a:r>
            <a:r>
              <a:rPr lang="en-US" sz="1200" dirty="0"/>
              <a:t>features sampled every k pixels in an image (e.g. k=4) even for SIFT</a:t>
            </a:r>
            <a:r>
              <a:rPr lang="en-US" sz="1200" baseline="0" dirty="0"/>
              <a:t> features</a:t>
            </a:r>
            <a:endParaRPr lang="en-US" sz="1200" dirty="0"/>
          </a:p>
          <a:p>
            <a:endParaRPr lang="en-US" dirty="0"/>
          </a:p>
        </p:txBody>
      </p:sp>
      <p:sp>
        <p:nvSpPr>
          <p:cNvPr id="4" name="Slide Number Placeholder 3"/>
          <p:cNvSpPr>
            <a:spLocks noGrp="1"/>
          </p:cNvSpPr>
          <p:nvPr>
            <p:ph type="sldNum" sz="quarter" idx="10"/>
          </p:nvPr>
        </p:nvSpPr>
        <p:spPr/>
        <p:txBody>
          <a:bodyPr/>
          <a:lstStyle/>
          <a:p>
            <a:fld id="{A050CAEA-C9CB-6741-B67F-5EEEA781FE19}" type="slidenum">
              <a:rPr lang="en-US" smtClean="0"/>
              <a:pPr/>
              <a:t>92</a:t>
            </a:fld>
            <a:endParaRPr lang="en-US"/>
          </a:p>
        </p:txBody>
      </p:sp>
    </p:spTree>
    <p:extLst>
      <p:ext uri="{BB962C8B-B14F-4D97-AF65-F5344CB8AC3E}">
        <p14:creationId xmlns:p14="http://schemas.microsoft.com/office/powerpoint/2010/main" val="97536196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p:spPr>
        <p:txBody>
          <a:bodyPr/>
          <a:lstStyle/>
          <a:p>
            <a:fld id="{14D69E6C-E822-F54D-9C2B-02C09453A152}" type="slidenum">
              <a:rPr lang="en-US"/>
              <a:pPr/>
              <a:t>94</a:t>
            </a:fld>
            <a:endParaRPr lang="en-US"/>
          </a:p>
        </p:txBody>
      </p:sp>
      <p:sp>
        <p:nvSpPr>
          <p:cNvPr id="34819" name="Rectangle 2"/>
          <p:cNvSpPr>
            <a:spLocks noGrp="1" noRot="1" noChangeAspect="1" noChangeArrowheads="1" noTextEdit="1"/>
          </p:cNvSpPr>
          <p:nvPr>
            <p:ph type="sldImg"/>
          </p:nvPr>
        </p:nvSpPr>
        <p:spPr>
          <a:ln/>
        </p:spPr>
      </p:sp>
      <p:sp>
        <p:nvSpPr>
          <p:cNvPr id="34820"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7F2E22C5-5635-3640-8B0C-57BBA4DB9A8F}" type="slidenum">
              <a:rPr lang="en-US"/>
              <a:pPr/>
              <a:t>95</a:t>
            </a:fld>
            <a:endParaRPr lang="en-US"/>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pPr eaLnBrk="1" hangingPunct="1"/>
            <a:r>
              <a:rPr lang="en-US" dirty="0"/>
              <a:t>How could</a:t>
            </a:r>
            <a:r>
              <a:rPr lang="en-US" baseline="0" dirty="0"/>
              <a:t> we compute these</a:t>
            </a:r>
            <a:r>
              <a:rPr lang="en-US" dirty="0"/>
              <a:t>?</a:t>
            </a:r>
            <a:r>
              <a:rPr lang="en-US" baseline="0" dirty="0"/>
              <a:t> Convolve the image with a bunch of filters and measure the total response to each filter type. Then if you wanted to retrieve images that looked like this one (</a:t>
            </a:r>
            <a:r>
              <a:rPr lang="en-US" baseline="0" dirty="0" err="1"/>
              <a:t>ie</a:t>
            </a:r>
            <a:r>
              <a:rPr lang="en-US" baseline="0" dirty="0"/>
              <a:t> polka dotted) you could compare their texture histograms using </a:t>
            </a:r>
            <a:r>
              <a:rPr lang="en-US" baseline="0" dirty="0" err="1"/>
              <a:t>ssd</a:t>
            </a:r>
            <a:r>
              <a:rPr lang="en-US" baseline="0" dirty="0"/>
              <a:t> and find those with small distances. (rule of thumb - generally you get highest response for a filter </a:t>
            </a:r>
            <a:r>
              <a:rPr lang="en-US" baseline="0" dirty="0" err="1"/>
              <a:t>kernal</a:t>
            </a:r>
            <a:r>
              <a:rPr lang="en-US" baseline="0" dirty="0"/>
              <a:t> when the image looks like that filter kernel)</a:t>
            </a:r>
            <a:endParaRPr lang="en-US" dirty="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Norm</a:t>
            </a:r>
            <a:r>
              <a:rPr lang="en-US" baseline="0" dirty="0"/>
              <a:t> </a:t>
            </a:r>
            <a:r>
              <a:rPr lang="en-US" baseline="0" dirty="0" err="1"/>
              <a:t>corr</a:t>
            </a:r>
            <a:r>
              <a:rPr lang="en-US" baseline="0" dirty="0"/>
              <a:t> – dot product of the two vectors divided by their lengths (normalized)</a:t>
            </a:r>
            <a:endParaRPr lang="en-US" dirty="0"/>
          </a:p>
        </p:txBody>
      </p:sp>
      <p:sp>
        <p:nvSpPr>
          <p:cNvPr id="4" name="Slide Number Placeholder 3"/>
          <p:cNvSpPr>
            <a:spLocks noGrp="1"/>
          </p:cNvSpPr>
          <p:nvPr>
            <p:ph type="sldNum" sz="quarter" idx="10"/>
          </p:nvPr>
        </p:nvSpPr>
        <p:spPr/>
        <p:txBody>
          <a:bodyPr/>
          <a:lstStyle/>
          <a:p>
            <a:pPr>
              <a:defRPr/>
            </a:pPr>
            <a:fld id="{27BA4DE5-6627-084C-A1A2-B4CD1D69C922}" type="slidenum">
              <a:rPr lang="en-US" smtClean="0"/>
              <a:pPr>
                <a:defRPr/>
              </a:pPr>
              <a:t>99</a:t>
            </a:fld>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27BA4DE5-6627-084C-A1A2-B4CD1D69C922}" type="slidenum">
              <a:rPr lang="en-US" smtClean="0"/>
              <a:pPr>
                <a:defRPr/>
              </a:pPr>
              <a:t>103</a:t>
            </a:fld>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p:cNvSpPr>
          <p:nvPr>
            <p:ph type="sldImg"/>
          </p:nvPr>
        </p:nvSpPr>
        <p:spPr bwMode="auto">
          <a:noFill/>
          <a:ln>
            <a:solidFill>
              <a:srgbClr val="000000"/>
            </a:solidFill>
            <a:miter lim="800000"/>
            <a:headEnd/>
            <a:tailEnd/>
          </a:ln>
        </p:spPr>
      </p:sp>
      <p:sp>
        <p:nvSpPr>
          <p:cNvPr id="48131" name="Notes Placeholder 2"/>
          <p:cNvSpPr>
            <a:spLocks noGrp="1"/>
          </p:cNvSpPr>
          <p:nvPr>
            <p:ph type="body" idx="1"/>
          </p:nvPr>
        </p:nvSpPr>
        <p:spPr bwMode="auto">
          <a:noFill/>
        </p:spPr>
        <p:txBody>
          <a:bodyPr/>
          <a:lstStyle/>
          <a:p>
            <a:pPr eaLnBrk="1" hangingPunct="1">
              <a:spcBef>
                <a:spcPct val="0"/>
              </a:spcBef>
            </a:pPr>
            <a:r>
              <a:rPr lang="en-US">
                <a:ea typeface="ＭＳ Ｐゴシック" charset="-128"/>
                <a:cs typeface="ＭＳ Ｐゴシック" charset="-128"/>
              </a:rPr>
              <a:t>In order to talk about nearest neighbor classifiers we will first have to come up with a representation for documents. If you think about a document you can see it as just a collection of words. </a:t>
            </a:r>
          </a:p>
        </p:txBody>
      </p:sp>
      <p:sp>
        <p:nvSpPr>
          <p:cNvPr id="48132" name="Slide Number Placeholder 3"/>
          <p:cNvSpPr>
            <a:spLocks noGrp="1"/>
          </p:cNvSpPr>
          <p:nvPr>
            <p:ph type="sldNum" sz="quarter" idx="5"/>
          </p:nvPr>
        </p:nvSpPr>
        <p:spPr bwMode="auto">
          <a:noFill/>
          <a:ln>
            <a:miter lim="800000"/>
            <a:headEnd/>
            <a:tailEnd/>
          </a:ln>
        </p:spPr>
        <p:txBody>
          <a:bodyPr/>
          <a:lstStyle/>
          <a:p>
            <a:fld id="{45AA5C2E-23AB-F44C-B609-FD371B030403}" type="slidenum">
              <a:rPr lang="en-US" smtClean="0"/>
              <a:pPr/>
              <a:t>107</a:t>
            </a:fld>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p:cNvSpPr>
          <p:nvPr>
            <p:ph type="sldImg"/>
          </p:nvPr>
        </p:nvSpPr>
        <p:spPr bwMode="auto">
          <a:noFill/>
          <a:ln>
            <a:solidFill>
              <a:srgbClr val="000000"/>
            </a:solidFill>
            <a:miter lim="800000"/>
            <a:headEnd/>
            <a:tailEnd/>
          </a:ln>
        </p:spPr>
      </p:sp>
      <p:sp>
        <p:nvSpPr>
          <p:cNvPr id="50179" name="Notes Placeholder 2"/>
          <p:cNvSpPr>
            <a:spLocks noGrp="1"/>
          </p:cNvSpPr>
          <p:nvPr>
            <p:ph type="body" idx="1"/>
          </p:nvPr>
        </p:nvSpPr>
        <p:spPr bwMode="auto">
          <a:noFill/>
        </p:spPr>
        <p:txBody>
          <a:bodyPr/>
          <a:lstStyle/>
          <a:p>
            <a:pPr eaLnBrk="1" hangingPunct="1">
              <a:spcBef>
                <a:spcPct val="0"/>
              </a:spcBef>
            </a:pPr>
            <a:r>
              <a:rPr lang="en-US">
                <a:ea typeface="ＭＳ Ｐゴシック" charset="-128"/>
                <a:cs typeface="ＭＳ Ｐゴシック" charset="-128"/>
              </a:rPr>
              <a:t>So we can very simply represent documents as a bag of words. Basically you are going to take all of the words from a document and throw them into a bag and shake them around. This kind of representation has no idea about the order of words or that this word comes at the beginning of the document or anything about the structure of the documents. You just know what words are contained in the document and perhaps something about the frequency of each word.. </a:t>
            </a:r>
          </a:p>
        </p:txBody>
      </p:sp>
      <p:sp>
        <p:nvSpPr>
          <p:cNvPr id="50180" name="Slide Number Placeholder 3"/>
          <p:cNvSpPr>
            <a:spLocks noGrp="1"/>
          </p:cNvSpPr>
          <p:nvPr>
            <p:ph type="sldNum" sz="quarter" idx="5"/>
          </p:nvPr>
        </p:nvSpPr>
        <p:spPr bwMode="auto">
          <a:noFill/>
          <a:ln>
            <a:miter lim="800000"/>
            <a:headEnd/>
            <a:tailEnd/>
          </a:ln>
        </p:spPr>
        <p:txBody>
          <a:bodyPr/>
          <a:lstStyle/>
          <a:p>
            <a:fld id="{D868F6A4-7EA8-2C43-990E-7F0085D0C40D}" type="slidenum">
              <a:rPr lang="en-US" smtClean="0"/>
              <a:pPr/>
              <a:t>108</a:t>
            </a:fld>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p:cNvSpPr>
          <p:nvPr>
            <p:ph type="sldImg"/>
          </p:nvPr>
        </p:nvSpPr>
        <p:spPr bwMode="auto">
          <a:noFill/>
          <a:ln>
            <a:solidFill>
              <a:srgbClr val="000000"/>
            </a:solidFill>
            <a:miter lim="800000"/>
            <a:headEnd/>
            <a:tailEnd/>
          </a:ln>
        </p:spPr>
      </p:sp>
      <p:sp>
        <p:nvSpPr>
          <p:cNvPr id="52227" name="Notes Placeholder 2"/>
          <p:cNvSpPr>
            <a:spLocks noGrp="1"/>
          </p:cNvSpPr>
          <p:nvPr>
            <p:ph type="body" idx="1"/>
          </p:nvPr>
        </p:nvSpPr>
        <p:spPr bwMode="auto">
          <a:noFill/>
        </p:spPr>
        <p:txBody>
          <a:bodyPr/>
          <a:lstStyle/>
          <a:p>
            <a:pPr eaLnBrk="1" hangingPunct="1">
              <a:spcBef>
                <a:spcPct val="0"/>
              </a:spcBef>
            </a:pPr>
            <a:r>
              <a:rPr lang="en-US">
                <a:ea typeface="ＭＳ Ｐゴシック" charset="-128"/>
                <a:cs typeface="ＭＳ Ｐゴシック" charset="-128"/>
              </a:rPr>
              <a:t>Here are two example documents. Doc1 says …, doc2 says…</a:t>
            </a:r>
          </a:p>
        </p:txBody>
      </p:sp>
      <p:sp>
        <p:nvSpPr>
          <p:cNvPr id="52228" name="Slide Number Placeholder 3"/>
          <p:cNvSpPr>
            <a:spLocks noGrp="1"/>
          </p:cNvSpPr>
          <p:nvPr>
            <p:ph type="sldNum" sz="quarter" idx="5"/>
          </p:nvPr>
        </p:nvSpPr>
        <p:spPr bwMode="auto">
          <a:noFill/>
          <a:ln>
            <a:miter lim="800000"/>
            <a:headEnd/>
            <a:tailEnd/>
          </a:ln>
        </p:spPr>
        <p:txBody>
          <a:bodyPr/>
          <a:lstStyle/>
          <a:p>
            <a:fld id="{BA9EABE2-7612-A049-966A-7E8415D7A44E}" type="slidenum">
              <a:rPr lang="en-US" smtClean="0"/>
              <a:pPr/>
              <a:t>109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commonly used global image descriptor is the Gist descriptors</a:t>
            </a:r>
            <a:r>
              <a:rPr lang="en-US" baseline="0" dirty="0"/>
              <a:t> which</a:t>
            </a:r>
            <a:r>
              <a:rPr lang="en-US" dirty="0"/>
              <a:t> compute</a:t>
            </a:r>
            <a:r>
              <a:rPr lang="en-US" baseline="0" dirty="0"/>
              <a:t> a representation that looks like this. </a:t>
            </a:r>
          </a:p>
          <a:p>
            <a:endParaRPr lang="en-US" baseline="0" dirty="0"/>
          </a:p>
          <a:p>
            <a:r>
              <a:rPr lang="en-US" baseline="0" dirty="0"/>
              <a:t>Reminder, how could you calculate these using something we saw last class? By convolving with a filter (in this case a </a:t>
            </a:r>
            <a:r>
              <a:rPr lang="en-US" baseline="0" dirty="0" err="1"/>
              <a:t>gabor</a:t>
            </a:r>
            <a:r>
              <a:rPr lang="en-US" baseline="0" dirty="0"/>
              <a:t> filter) similar to the ones we saw last time. Those were vertical and horizontal edge response filters, but you can also create filters at different orientations to get edges at a variety of orientations. Along the y axis you vary frequency of your edge response – from very high frequency to low frequency edges (filter basically computes differences over small to large spatial extent – so responds to image differences at smaller to larger image spatial extents).</a:t>
            </a:r>
            <a:endParaRPr lang="en-US" dirty="0"/>
          </a:p>
        </p:txBody>
      </p:sp>
      <p:sp>
        <p:nvSpPr>
          <p:cNvPr id="4" name="Slide Number Placeholder 3"/>
          <p:cNvSpPr>
            <a:spLocks noGrp="1"/>
          </p:cNvSpPr>
          <p:nvPr>
            <p:ph type="sldNum" sz="quarter" idx="10"/>
          </p:nvPr>
        </p:nvSpPr>
        <p:spPr/>
        <p:txBody>
          <a:bodyPr/>
          <a:lstStyle/>
          <a:p>
            <a:fld id="{A050CAEA-C9CB-6741-B67F-5EEEA781FE19}" type="slidenum">
              <a:rPr lang="en-US" smtClean="0"/>
              <a:pPr/>
              <a:t>11</a:t>
            </a:fld>
            <a:endParaRPr lang="en-US"/>
          </a:p>
        </p:txBody>
      </p:sp>
    </p:spTree>
    <p:extLst>
      <p:ext uri="{BB962C8B-B14F-4D97-AF65-F5344CB8AC3E}">
        <p14:creationId xmlns:p14="http://schemas.microsoft.com/office/powerpoint/2010/main" val="277893389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p:cNvSpPr>
          <p:nvPr>
            <p:ph type="sldImg"/>
          </p:nvPr>
        </p:nvSpPr>
        <p:spPr bwMode="auto">
          <a:noFill/>
          <a:ln>
            <a:solidFill>
              <a:srgbClr val="000000"/>
            </a:solidFill>
            <a:miter lim="800000"/>
            <a:headEnd/>
            <a:tailEnd/>
          </a:ln>
        </p:spPr>
      </p:sp>
      <p:sp>
        <p:nvSpPr>
          <p:cNvPr id="54275" name="Notes Placeholder 2"/>
          <p:cNvSpPr>
            <a:spLocks noGrp="1"/>
          </p:cNvSpPr>
          <p:nvPr>
            <p:ph type="body" idx="1"/>
          </p:nvPr>
        </p:nvSpPr>
        <p:spPr bwMode="auto">
          <a:noFill/>
        </p:spPr>
        <p:txBody>
          <a:bodyPr/>
          <a:lstStyle/>
          <a:p>
            <a:pPr eaLnBrk="1" hangingPunct="1">
              <a:spcBef>
                <a:spcPct val="0"/>
              </a:spcBef>
            </a:pPr>
            <a:r>
              <a:rPr lang="en-US">
                <a:ea typeface="ＭＳ Ｐゴシック" charset="-128"/>
                <a:cs typeface="ＭＳ Ｐゴシック" charset="-128"/>
              </a:rPr>
              <a:t>From what I just told you about bag of words representations, do you think that a model like this would represent these two documents differently? Right bag of words representations for these  would be the same, each word is treated independently from every other word.</a:t>
            </a:r>
          </a:p>
        </p:txBody>
      </p:sp>
      <p:sp>
        <p:nvSpPr>
          <p:cNvPr id="54276" name="Slide Number Placeholder 3"/>
          <p:cNvSpPr>
            <a:spLocks noGrp="1"/>
          </p:cNvSpPr>
          <p:nvPr>
            <p:ph type="sldNum" sz="quarter" idx="5"/>
          </p:nvPr>
        </p:nvSpPr>
        <p:spPr bwMode="auto">
          <a:noFill/>
          <a:ln>
            <a:miter lim="800000"/>
            <a:headEnd/>
            <a:tailEnd/>
          </a:ln>
        </p:spPr>
        <p:txBody>
          <a:bodyPr/>
          <a:lstStyle/>
          <a:p>
            <a:fld id="{F4B72FBA-3C6A-E445-8D8A-D527A7F23D7B}" type="slidenum">
              <a:rPr lang="en-US" smtClean="0"/>
              <a:pPr/>
              <a:t>110</a:t>
            </a:fld>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p:cNvSpPr>
          <p:nvPr>
            <p:ph type="sldImg"/>
          </p:nvPr>
        </p:nvSpPr>
        <p:spPr bwMode="auto">
          <a:noFill/>
          <a:ln>
            <a:solidFill>
              <a:srgbClr val="000000"/>
            </a:solidFill>
            <a:miter lim="800000"/>
            <a:headEnd/>
            <a:tailEnd/>
          </a:ln>
        </p:spPr>
      </p:sp>
      <p:sp>
        <p:nvSpPr>
          <p:cNvPr id="56323" name="Notes Placeholder 2"/>
          <p:cNvSpPr>
            <a:spLocks noGrp="1"/>
          </p:cNvSpPr>
          <p:nvPr>
            <p:ph type="body" idx="1"/>
          </p:nvPr>
        </p:nvSpPr>
        <p:spPr bwMode="auto">
          <a:noFill/>
        </p:spPr>
        <p:txBody>
          <a:bodyPr/>
          <a:lstStyle/>
          <a:p>
            <a:pPr eaLnBrk="1" hangingPunct="1">
              <a:spcBef>
                <a:spcPct val="0"/>
              </a:spcBef>
            </a:pPr>
            <a:r>
              <a:rPr lang="en-US">
                <a:ea typeface="ＭＳ Ｐゴシック" charset="-128"/>
                <a:cs typeface="ＭＳ Ｐゴシック" charset="-128"/>
              </a:rPr>
              <a:t>We can think of this bag of words as a vector, where each index in the vector corresponds to a term in the collection. Why would most vectors be sparse? Because each document will only contain a small subset of all the possible words in the english language.</a:t>
            </a:r>
          </a:p>
        </p:txBody>
      </p:sp>
      <p:sp>
        <p:nvSpPr>
          <p:cNvPr id="56324" name="Slide Number Placeholder 3"/>
          <p:cNvSpPr>
            <a:spLocks noGrp="1"/>
          </p:cNvSpPr>
          <p:nvPr>
            <p:ph type="sldNum" sz="quarter" idx="5"/>
          </p:nvPr>
        </p:nvSpPr>
        <p:spPr bwMode="auto">
          <a:noFill/>
          <a:ln>
            <a:miter lim="800000"/>
            <a:headEnd/>
            <a:tailEnd/>
          </a:ln>
        </p:spPr>
        <p:txBody>
          <a:bodyPr/>
          <a:lstStyle/>
          <a:p>
            <a:fld id="{B94B3E10-4C3B-FC43-9C86-AB49CC1CF22D}" type="slidenum">
              <a:rPr lang="en-US" smtClean="0"/>
              <a:pPr/>
              <a:t>111</a:t>
            </a:fld>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p:cNvSpPr>
          <p:nvPr>
            <p:ph type="sldImg"/>
          </p:nvPr>
        </p:nvSpPr>
        <p:spPr bwMode="auto">
          <a:noFill/>
          <a:ln>
            <a:solidFill>
              <a:srgbClr val="000000"/>
            </a:solidFill>
            <a:miter lim="800000"/>
            <a:headEnd/>
            <a:tailEnd/>
          </a:ln>
        </p:spPr>
      </p:sp>
      <p:sp>
        <p:nvSpPr>
          <p:cNvPr id="58371" name="Notes Placeholder 2"/>
          <p:cNvSpPr>
            <a:spLocks noGrp="1"/>
          </p:cNvSpPr>
          <p:nvPr>
            <p:ph type="body" idx="1"/>
          </p:nvPr>
        </p:nvSpPr>
        <p:spPr bwMode="auto">
          <a:noFill/>
        </p:spPr>
        <p:txBody>
          <a:bodyPr/>
          <a:lstStyle/>
          <a:p>
            <a:pPr eaLnBrk="1" hangingPunct="1">
              <a:spcBef>
                <a:spcPct val="0"/>
              </a:spcBef>
            </a:pPr>
            <a:r>
              <a:rPr lang="en-US">
                <a:ea typeface="ＭＳ Ｐゴシック" charset="-128"/>
                <a:cs typeface="ＭＳ Ｐゴシック" charset="-128"/>
              </a:rPr>
              <a:t>A lexicon is the vocabulary set that you consider to be valid words in documents. You can play some tricks by stemming for example turning the word running into run so that these map to the same word in your lexicon. That way if you see a document containing the word running you know it is similar to a document containing the word run.</a:t>
            </a:r>
          </a:p>
        </p:txBody>
      </p:sp>
      <p:sp>
        <p:nvSpPr>
          <p:cNvPr id="58372" name="Slide Number Placeholder 3"/>
          <p:cNvSpPr>
            <a:spLocks noGrp="1"/>
          </p:cNvSpPr>
          <p:nvPr>
            <p:ph type="sldNum" sz="quarter" idx="5"/>
          </p:nvPr>
        </p:nvSpPr>
        <p:spPr bwMode="auto">
          <a:noFill/>
          <a:ln>
            <a:miter lim="800000"/>
            <a:headEnd/>
            <a:tailEnd/>
          </a:ln>
        </p:spPr>
        <p:txBody>
          <a:bodyPr/>
          <a:lstStyle/>
          <a:p>
            <a:fld id="{5ECBDA6D-48B7-D346-AE5B-EA6E74B4C889}" type="slidenum">
              <a:rPr lang="en-US" smtClean="0"/>
              <a:pPr/>
              <a:t>112</a:t>
            </a:fld>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p:cNvSpPr>
          <p:nvPr>
            <p:ph type="sldImg"/>
          </p:nvPr>
        </p:nvSpPr>
        <p:spPr bwMode="auto">
          <a:noFill/>
          <a:ln>
            <a:solidFill>
              <a:srgbClr val="000000"/>
            </a:solidFill>
            <a:miter lim="800000"/>
            <a:headEnd/>
            <a:tailEnd/>
          </a:ln>
        </p:spPr>
      </p:sp>
      <p:sp>
        <p:nvSpPr>
          <p:cNvPr id="60419" name="Notes Placeholder 2"/>
          <p:cNvSpPr>
            <a:spLocks noGrp="1"/>
          </p:cNvSpPr>
          <p:nvPr>
            <p:ph type="body" idx="1"/>
          </p:nvPr>
        </p:nvSpPr>
        <p:spPr bwMode="auto">
          <a:noFill/>
        </p:spPr>
        <p:txBody>
          <a:bodyPr/>
          <a:lstStyle/>
          <a:p>
            <a:pPr eaLnBrk="1" hangingPunct="1">
              <a:spcBef>
                <a:spcPct val="0"/>
              </a:spcBef>
            </a:pPr>
            <a:r>
              <a:rPr lang="en-US" dirty="0">
                <a:ea typeface="ＭＳ Ｐゴシック" charset="-128"/>
                <a:cs typeface="ＭＳ Ｐゴシック" charset="-128"/>
              </a:rPr>
              <a:t>So here is the document vector for document A,</a:t>
            </a:r>
            <a:r>
              <a:rPr lang="en-US" baseline="0" dirty="0">
                <a:ea typeface="ＭＳ Ｐゴシック" charset="-128"/>
                <a:cs typeface="ＭＳ Ｐゴシック" charset="-128"/>
              </a:rPr>
              <a:t> </a:t>
            </a:r>
            <a:r>
              <a:rPr lang="en-US" dirty="0">
                <a:ea typeface="ＭＳ Ｐゴシック" charset="-128"/>
                <a:cs typeface="ＭＳ Ｐゴシック" charset="-128"/>
              </a:rPr>
              <a:t>the lexicon is shown along the top row. what does this tell us? </a:t>
            </a:r>
          </a:p>
        </p:txBody>
      </p:sp>
      <p:sp>
        <p:nvSpPr>
          <p:cNvPr id="60420" name="Slide Number Placeholder 3"/>
          <p:cNvSpPr>
            <a:spLocks noGrp="1"/>
          </p:cNvSpPr>
          <p:nvPr>
            <p:ph type="sldNum" sz="quarter" idx="5"/>
          </p:nvPr>
        </p:nvSpPr>
        <p:spPr bwMode="auto">
          <a:noFill/>
          <a:ln>
            <a:miter lim="800000"/>
            <a:headEnd/>
            <a:tailEnd/>
          </a:ln>
        </p:spPr>
        <p:txBody>
          <a:bodyPr/>
          <a:lstStyle/>
          <a:p>
            <a:fld id="{24BA4538-395C-CA47-9FE0-56E7DFEB93CA}" type="slidenum">
              <a:rPr lang="en-US" smtClean="0"/>
              <a:pPr/>
              <a:t>113</a:t>
            </a:fld>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p:cNvSpPr>
          <p:nvPr>
            <p:ph type="sldImg"/>
          </p:nvPr>
        </p:nvSpPr>
        <p:spPr bwMode="auto">
          <a:noFill/>
          <a:ln>
            <a:solidFill>
              <a:srgbClr val="000000"/>
            </a:solidFill>
            <a:miter lim="800000"/>
            <a:headEnd/>
            <a:tailEnd/>
          </a:ln>
        </p:spPr>
      </p:sp>
      <p:sp>
        <p:nvSpPr>
          <p:cNvPr id="62467" name="Notes Placeholder 2"/>
          <p:cNvSpPr>
            <a:spLocks noGrp="1"/>
          </p:cNvSpPr>
          <p:nvPr>
            <p:ph type="body" idx="1"/>
          </p:nvPr>
        </p:nvSpPr>
        <p:spPr bwMode="auto">
          <a:noFill/>
        </p:spPr>
        <p:txBody>
          <a:bodyPr/>
          <a:lstStyle/>
          <a:p>
            <a:pPr eaLnBrk="1" hangingPunct="1">
              <a:spcBef>
                <a:spcPct val="0"/>
              </a:spcBef>
            </a:pPr>
            <a:r>
              <a:rPr lang="en-US">
                <a:ea typeface="ＭＳ Ｐゴシック" charset="-128"/>
                <a:cs typeface="ＭＳ Ｐゴシック" charset="-128"/>
              </a:rPr>
              <a:t>So here is the document vector for document A. </a:t>
            </a:r>
          </a:p>
        </p:txBody>
      </p:sp>
      <p:sp>
        <p:nvSpPr>
          <p:cNvPr id="62468" name="Slide Number Placeholder 3"/>
          <p:cNvSpPr>
            <a:spLocks noGrp="1"/>
          </p:cNvSpPr>
          <p:nvPr>
            <p:ph type="sldNum" sz="quarter" idx="5"/>
          </p:nvPr>
        </p:nvSpPr>
        <p:spPr bwMode="auto">
          <a:noFill/>
          <a:ln>
            <a:miter lim="800000"/>
            <a:headEnd/>
            <a:tailEnd/>
          </a:ln>
        </p:spPr>
        <p:txBody>
          <a:bodyPr/>
          <a:lstStyle/>
          <a:p>
            <a:fld id="{3E9F8953-C0E7-6F4B-A420-0740AA8D8B8C}" type="slidenum">
              <a:rPr lang="en-US" smtClean="0"/>
              <a:pPr/>
              <a:t>114</a:t>
            </a:fld>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As we said</a:t>
            </a:r>
            <a:r>
              <a:rPr lang="en-US" baseline="0" dirty="0"/>
              <a:t> words in our lexicon can be more or less informative. </a:t>
            </a:r>
            <a:endParaRPr lang="en-US" dirty="0"/>
          </a:p>
        </p:txBody>
      </p:sp>
      <p:sp>
        <p:nvSpPr>
          <p:cNvPr id="4" name="Slide Number Placeholder 3"/>
          <p:cNvSpPr>
            <a:spLocks noGrp="1"/>
          </p:cNvSpPr>
          <p:nvPr>
            <p:ph type="sldNum" sz="quarter" idx="10"/>
          </p:nvPr>
        </p:nvSpPr>
        <p:spPr/>
        <p:txBody>
          <a:bodyPr/>
          <a:lstStyle/>
          <a:p>
            <a:pPr>
              <a:defRPr/>
            </a:pPr>
            <a:fld id="{35171BCD-9D7D-274A-86ED-E2689E210686}" type="slidenum">
              <a:rPr lang="en-US" smtClean="0"/>
              <a:pPr>
                <a:defRPr/>
              </a:pPr>
              <a:t>123</a:t>
            </a:fld>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There are different ways to assign weights to terms.</a:t>
            </a:r>
            <a:r>
              <a:rPr lang="en-US" baseline="0" dirty="0"/>
              <a:t> We’ve seen two ways already. </a:t>
            </a:r>
            <a:endParaRPr lang="en-US" dirty="0"/>
          </a:p>
          <a:p>
            <a:endParaRPr lang="en-US" dirty="0"/>
          </a:p>
          <a:p>
            <a:r>
              <a:rPr lang="en-US" dirty="0"/>
              <a:t>We might use binary weights – whether or</a:t>
            </a:r>
            <a:r>
              <a:rPr lang="en-US" baseline="0" dirty="0"/>
              <a:t> not the word occurs without taking into account frequency of appearance.</a:t>
            </a:r>
          </a:p>
          <a:p>
            <a:r>
              <a:rPr lang="en-US" baseline="0" dirty="0"/>
              <a:t>We might use weights based on term frequency – how often a word occurs. So words that occur more often get higher weight when calculating similarity.</a:t>
            </a:r>
          </a:p>
          <a:p>
            <a:endParaRPr lang="en-US" baseline="0" dirty="0"/>
          </a:p>
          <a:p>
            <a:r>
              <a:rPr lang="en-US" baseline="0" dirty="0"/>
              <a:t>One last common way of assigning weights is called </a:t>
            </a:r>
            <a:r>
              <a:rPr lang="en-US" baseline="0" dirty="0" err="1"/>
              <a:t>tf</a:t>
            </a:r>
            <a:r>
              <a:rPr lang="en-US" baseline="0" dirty="0"/>
              <a:t> </a:t>
            </a:r>
            <a:r>
              <a:rPr lang="en-US" baseline="0" dirty="0" err="1"/>
              <a:t>x</a:t>
            </a:r>
            <a:r>
              <a:rPr lang="en-US" baseline="0" dirty="0"/>
              <a:t> </a:t>
            </a:r>
            <a:r>
              <a:rPr lang="en-US" baseline="0" dirty="0" err="1"/>
              <a:t>idf</a:t>
            </a:r>
            <a:r>
              <a:rPr lang="en-US" baseline="0" dirty="0"/>
              <a:t> – here we say that we want to weight terms highly if they are frequent in the relevant documents, but infrequent in the collection as a whole. Why might this be good? Because if a term is frequent in relevant document, but infrequent in general then it is a good indicator that when you see it you are seeing a relevant document. For example say your goal is to find documents about “horses”, now a term like “rider” might be quite frequent in documents about horses, but very infrequent in general documents. So if you see the word “rider” in a document it’s likely to be about “horses”. </a:t>
            </a:r>
            <a:endParaRPr lang="en-US" dirty="0"/>
          </a:p>
        </p:txBody>
      </p:sp>
      <p:sp>
        <p:nvSpPr>
          <p:cNvPr id="4" name="Slide Number Placeholder 3"/>
          <p:cNvSpPr>
            <a:spLocks noGrp="1"/>
          </p:cNvSpPr>
          <p:nvPr>
            <p:ph type="sldNum" sz="quarter" idx="10"/>
          </p:nvPr>
        </p:nvSpPr>
        <p:spPr/>
        <p:txBody>
          <a:bodyPr/>
          <a:lstStyle/>
          <a:p>
            <a:pPr>
              <a:defRPr/>
            </a:pPr>
            <a:fld id="{35171BCD-9D7D-274A-86ED-E2689E210686}" type="slidenum">
              <a:rPr lang="en-US" smtClean="0"/>
              <a:pPr>
                <a:defRPr/>
              </a:pPr>
              <a:t>125</a:t>
            </a:fld>
            <a:endParaRPr 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Want the term</a:t>
            </a:r>
            <a:r>
              <a:rPr lang="en-US" baseline="0" dirty="0"/>
              <a:t> to be frequent in the document</a:t>
            </a:r>
            <a:endParaRPr lang="en-US" dirty="0"/>
          </a:p>
        </p:txBody>
      </p:sp>
      <p:sp>
        <p:nvSpPr>
          <p:cNvPr id="4" name="Slide Number Placeholder 3"/>
          <p:cNvSpPr>
            <a:spLocks noGrp="1"/>
          </p:cNvSpPr>
          <p:nvPr>
            <p:ph type="sldNum" sz="quarter" idx="10"/>
          </p:nvPr>
        </p:nvSpPr>
        <p:spPr/>
        <p:txBody>
          <a:bodyPr/>
          <a:lstStyle/>
          <a:p>
            <a:fld id="{A050CAEA-C9CB-6741-B67F-5EEEA781FE19}" type="slidenum">
              <a:rPr lang="en-US" smtClean="0"/>
              <a:pPr/>
              <a:t>128</a:t>
            </a:fld>
            <a:endParaRPr lang="en-US"/>
          </a:p>
        </p:txBody>
      </p:sp>
    </p:spTree>
    <p:extLst>
      <p:ext uri="{BB962C8B-B14F-4D97-AF65-F5344CB8AC3E}">
        <p14:creationId xmlns:p14="http://schemas.microsoft.com/office/powerpoint/2010/main" val="32330892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but</a:t>
            </a:r>
            <a:r>
              <a:rPr lang="en-US" dirty="0"/>
              <a:t> infrequent in the</a:t>
            </a:r>
            <a:r>
              <a:rPr lang="en-US" baseline="0" dirty="0"/>
              <a:t> whole collection. A word like that will be weighted higher. </a:t>
            </a:r>
          </a:p>
          <a:p>
            <a:endParaRPr lang="en-US" baseline="0" dirty="0"/>
          </a:p>
          <a:p>
            <a:r>
              <a:rPr lang="en-US" baseline="0" dirty="0"/>
              <a:t>Than a term that is frequent in the document, but also frequent in the whole collection – why? Because that means that seeing that term doesn’t provide much information about which document you are seeing. For example you expect the word “the” to be frequent in your document, but also frequent in the whole collection of documents. Therefore the word “the” isn’t very information and should get lower weight. </a:t>
            </a:r>
          </a:p>
        </p:txBody>
      </p:sp>
      <p:sp>
        <p:nvSpPr>
          <p:cNvPr id="4" name="Slide Number Placeholder 3"/>
          <p:cNvSpPr>
            <a:spLocks noGrp="1"/>
          </p:cNvSpPr>
          <p:nvPr>
            <p:ph type="sldNum" sz="quarter" idx="10"/>
          </p:nvPr>
        </p:nvSpPr>
        <p:spPr/>
        <p:txBody>
          <a:bodyPr/>
          <a:lstStyle/>
          <a:p>
            <a:fld id="{A050CAEA-C9CB-6741-B67F-5EEEA781FE19}" type="slidenum">
              <a:rPr lang="en-US" smtClean="0"/>
              <a:pPr/>
              <a:t>129</a:t>
            </a:fld>
            <a:endParaRPr lang="en-US"/>
          </a:p>
        </p:txBody>
      </p:sp>
    </p:spTree>
    <p:extLst>
      <p:ext uri="{BB962C8B-B14F-4D97-AF65-F5344CB8AC3E}">
        <p14:creationId xmlns:p14="http://schemas.microsoft.com/office/powerpoint/2010/main" val="5440910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singular value decomposition</a:t>
            </a:r>
            <a:r>
              <a:rPr lang="en-US" dirty="0"/>
              <a:t> (</a:t>
            </a:r>
            <a:r>
              <a:rPr lang="en-US" b="1" dirty="0"/>
              <a:t>SVD</a:t>
            </a:r>
            <a:r>
              <a:rPr lang="en-US" dirty="0"/>
              <a:t>) is a </a:t>
            </a:r>
            <a:r>
              <a:rPr lang="en-US" dirty="0">
                <a:hlinkClick r:id="rId3" tooltip="Matrix decomposition"/>
              </a:rPr>
              <a:t>factorization</a:t>
            </a:r>
            <a:r>
              <a:rPr lang="en-US" dirty="0"/>
              <a:t> of a matrix into 3 matrices.</a:t>
            </a:r>
          </a:p>
        </p:txBody>
      </p:sp>
      <p:sp>
        <p:nvSpPr>
          <p:cNvPr id="4" name="Slide Number Placeholder 3"/>
          <p:cNvSpPr>
            <a:spLocks noGrp="1"/>
          </p:cNvSpPr>
          <p:nvPr>
            <p:ph type="sldNum" sz="quarter" idx="10"/>
          </p:nvPr>
        </p:nvSpPr>
        <p:spPr/>
        <p:txBody>
          <a:bodyPr/>
          <a:lstStyle/>
          <a:p>
            <a:fld id="{A050CAEA-C9CB-6741-B67F-5EEEA781FE19}" type="slidenum">
              <a:rPr lang="en-US" smtClean="0"/>
              <a:pPr/>
              <a:t>138</a:t>
            </a:fld>
            <a:endParaRPr lang="en-US"/>
          </a:p>
        </p:txBody>
      </p:sp>
    </p:spTree>
    <p:extLst>
      <p:ext uri="{BB962C8B-B14F-4D97-AF65-F5344CB8AC3E}">
        <p14:creationId xmlns:p14="http://schemas.microsoft.com/office/powerpoint/2010/main" val="360578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F710DA15-6FE0-144A-8CC7-A3BD1F03E671}" type="datetimeFigureOut">
              <a:rPr lang="en-US" smtClean="0"/>
              <a:pPr/>
              <a:t>9/12/20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872D15-CE41-D741-AF4C-0E582A754DCF}"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10DA15-6FE0-144A-8CC7-A3BD1F03E671}" type="datetimeFigureOut">
              <a:rPr lang="en-US" smtClean="0"/>
              <a:pPr/>
              <a:t>9/12/20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872D15-CE41-D741-AF4C-0E582A754DCF}"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10DA15-6FE0-144A-8CC7-A3BD1F03E671}" type="datetimeFigureOut">
              <a:rPr lang="en-US" smtClean="0"/>
              <a:pPr/>
              <a:t>9/12/20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872D15-CE41-D741-AF4C-0E582A754DCF}"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762000"/>
            <a:ext cx="7924800" cy="1143000"/>
          </a:xfrm>
        </p:spPr>
        <p:txBody>
          <a:bodyPr/>
          <a:lstStyle/>
          <a:p>
            <a:r>
              <a:rPr lang="en-US"/>
              <a:t>Click to edit Master title style</a:t>
            </a:r>
          </a:p>
        </p:txBody>
      </p:sp>
      <p:sp>
        <p:nvSpPr>
          <p:cNvPr id="3" name="Text Placeholder 2"/>
          <p:cNvSpPr>
            <a:spLocks noGrp="1"/>
          </p:cNvSpPr>
          <p:nvPr>
            <p:ph type="body" sz="half" idx="1"/>
          </p:nvPr>
        </p:nvSpPr>
        <p:spPr>
          <a:xfrm>
            <a:off x="838200" y="2362200"/>
            <a:ext cx="3770313" cy="3724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760913" y="2362200"/>
            <a:ext cx="3770312" cy="1785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760913" y="4300538"/>
            <a:ext cx="3770312" cy="1785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p:cNvSpPr>
            <a:spLocks noGrp="1"/>
          </p:cNvSpPr>
          <p:nvPr>
            <p:ph type="dt" sz="half" idx="10"/>
          </p:nvPr>
        </p:nvSpPr>
        <p:spPr>
          <a:xfrm>
            <a:off x="2438400" y="6248400"/>
            <a:ext cx="2130425" cy="474663"/>
          </a:xfrm>
        </p:spPr>
        <p:txBody>
          <a:bodyPr/>
          <a:lstStyle>
            <a:lvl1pPr>
              <a:defRPr/>
            </a:lvl1pPr>
          </a:lstStyle>
          <a:p>
            <a:endParaRPr lang="en-US"/>
          </a:p>
        </p:txBody>
      </p:sp>
      <p:sp>
        <p:nvSpPr>
          <p:cNvPr id="7" name="Footer Placeholder 6"/>
          <p:cNvSpPr>
            <a:spLocks noGrp="1"/>
          </p:cNvSpPr>
          <p:nvPr>
            <p:ph type="ftr" sz="quarter" idx="11"/>
          </p:nvPr>
        </p:nvSpPr>
        <p:spPr>
          <a:xfrm>
            <a:off x="5791200" y="6248400"/>
            <a:ext cx="2897188" cy="474663"/>
          </a:xfrm>
        </p:spPr>
        <p:txBody>
          <a:bodyPr/>
          <a:lstStyle>
            <a:lvl1pPr>
              <a:defRPr/>
            </a:lvl1pPr>
          </a:lstStyle>
          <a:p>
            <a:endParaRPr lang="en-US"/>
          </a:p>
        </p:txBody>
      </p:sp>
      <p:sp>
        <p:nvSpPr>
          <p:cNvPr id="8" name="Slide Number Placeholder 7"/>
          <p:cNvSpPr>
            <a:spLocks noGrp="1"/>
          </p:cNvSpPr>
          <p:nvPr>
            <p:ph type="sldNum" sz="quarter" idx="12"/>
          </p:nvPr>
        </p:nvSpPr>
        <p:spPr>
          <a:xfrm>
            <a:off x="84138" y="6242050"/>
            <a:ext cx="587375" cy="488950"/>
          </a:xfrm>
        </p:spPr>
        <p:txBody>
          <a:bodyPr/>
          <a:lstStyle>
            <a:lvl1pPr>
              <a:defRPr smtClean="0"/>
            </a:lvl1pPr>
          </a:lstStyle>
          <a:p>
            <a:fld id="{42AC753E-210E-B242-8521-8816D9CA56D7}" type="slidenum">
              <a:rPr lang="en-US"/>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a:xfrm>
            <a:off x="457200" y="6245225"/>
            <a:ext cx="2133600" cy="476250"/>
          </a:xfrm>
        </p:spPr>
        <p:txBody>
          <a:bodyPr/>
          <a:lstStyle>
            <a:lvl1pPr>
              <a:defRPr/>
            </a:lvl1pPr>
          </a:lstStyle>
          <a:p>
            <a:endParaRPr lang="en-US"/>
          </a:p>
        </p:txBody>
      </p:sp>
      <p:sp>
        <p:nvSpPr>
          <p:cNvPr id="4" name="Footer Placeholder 3"/>
          <p:cNvSpPr>
            <a:spLocks noGrp="1"/>
          </p:cNvSpPr>
          <p:nvPr>
            <p:ph type="ftr" sz="quarter" idx="11"/>
          </p:nvPr>
        </p:nvSpPr>
        <p:spPr>
          <a:xfrm>
            <a:off x="3124200" y="6245225"/>
            <a:ext cx="2895600" cy="476250"/>
          </a:xfrm>
        </p:spPr>
        <p:txBody>
          <a:bodyPr/>
          <a:lstStyle>
            <a:lvl1pPr>
              <a:defRPr/>
            </a:lvl1pPr>
          </a:lstStyle>
          <a:p>
            <a:endParaRPr lang="en-US"/>
          </a:p>
        </p:txBody>
      </p:sp>
      <p:sp>
        <p:nvSpPr>
          <p:cNvPr id="5" name="Slide Number Placeholder 4"/>
          <p:cNvSpPr>
            <a:spLocks noGrp="1"/>
          </p:cNvSpPr>
          <p:nvPr>
            <p:ph type="sldNum" sz="quarter" idx="12"/>
          </p:nvPr>
        </p:nvSpPr>
        <p:spPr>
          <a:xfrm>
            <a:off x="6553200" y="6245225"/>
            <a:ext cx="2133600" cy="476250"/>
          </a:xfrm>
        </p:spPr>
        <p:txBody>
          <a:bodyPr/>
          <a:lstStyle>
            <a:lvl1pPr>
              <a:defRPr smtClean="0"/>
            </a:lvl1pPr>
          </a:lstStyle>
          <a:p>
            <a:fld id="{141E33F2-EB1B-B74F-A215-C059BBD6C224}" type="slidenum">
              <a:rPr lang="en-US"/>
              <a:pPr/>
              <a:t>‹#›</a:t>
            </a:fld>
            <a:endParaRPr lang="en-US"/>
          </a:p>
        </p:txBody>
      </p:sp>
    </p:spTree>
    <p:extLst>
      <p:ext uri="{BB962C8B-B14F-4D97-AF65-F5344CB8AC3E}">
        <p14:creationId xmlns:p14="http://schemas.microsoft.com/office/powerpoint/2010/main" val="26718556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85800" y="76200"/>
            <a:ext cx="7772400" cy="838200"/>
          </a:xfrm>
        </p:spPr>
        <p:txBody>
          <a:bodyPr/>
          <a:lstStyle/>
          <a:p>
            <a:r>
              <a:rPr lang="en-US"/>
              <a:t>Click to edit Master title style</a:t>
            </a:r>
          </a:p>
        </p:txBody>
      </p:sp>
      <p:sp>
        <p:nvSpPr>
          <p:cNvPr id="3" name="Table Placeholder 2"/>
          <p:cNvSpPr>
            <a:spLocks noGrp="1"/>
          </p:cNvSpPr>
          <p:nvPr>
            <p:ph type="tbl" idx="1"/>
          </p:nvPr>
        </p:nvSpPr>
        <p:spPr>
          <a:xfrm>
            <a:off x="685800" y="914400"/>
            <a:ext cx="7772400" cy="5257800"/>
          </a:xfrm>
        </p:spPr>
        <p:txBody>
          <a:bodyPr/>
          <a:lstStyle/>
          <a:p>
            <a:pPr lvl="0"/>
            <a:endParaRPr lang="en-US" noProof="0"/>
          </a:p>
        </p:txBody>
      </p:sp>
      <p:sp>
        <p:nvSpPr>
          <p:cNvPr id="4" name="Date Placeholder 3"/>
          <p:cNvSpPr>
            <a:spLocks noGrp="1"/>
          </p:cNvSpPr>
          <p:nvPr>
            <p:ph type="dt" sz="half" idx="10"/>
          </p:nvPr>
        </p:nvSpPr>
        <p:spPr>
          <a:xfrm>
            <a:off x="685800" y="6248400"/>
            <a:ext cx="1905000" cy="457200"/>
          </a:xfrm>
        </p:spPr>
        <p:txBody>
          <a:bodyPr/>
          <a:lstStyle>
            <a:lvl1pPr>
              <a:defRPr/>
            </a:lvl1pPr>
          </a:lstStyle>
          <a:p>
            <a:pPr>
              <a:defRPr/>
            </a:pPr>
            <a:endParaRPr lang="en-US"/>
          </a:p>
        </p:txBody>
      </p:sp>
      <p:sp>
        <p:nvSpPr>
          <p:cNvPr id="5" name="Footer Placeholder 4"/>
          <p:cNvSpPr>
            <a:spLocks noGrp="1"/>
          </p:cNvSpPr>
          <p:nvPr>
            <p:ph type="ftr" sz="quarter" idx="11"/>
          </p:nvPr>
        </p:nvSpPr>
        <p:spPr>
          <a:xfrm>
            <a:off x="3124200" y="6248400"/>
            <a:ext cx="2895600" cy="457200"/>
          </a:xfr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6248400"/>
            <a:ext cx="1905000" cy="457200"/>
          </a:xfrm>
        </p:spPr>
        <p:txBody>
          <a:bodyPr/>
          <a:lstStyle>
            <a:lvl1pPr>
              <a:defRPr/>
            </a:lvl1pPr>
          </a:lstStyle>
          <a:p>
            <a:pPr>
              <a:defRPr/>
            </a:pPr>
            <a:fld id="{9A6528DB-676A-3B47-B5BF-5D4DEBDB7443}" type="slidenum">
              <a:rPr lang="en-US"/>
              <a:pPr>
                <a:defRPr/>
              </a:pPr>
              <a:t>‹#›</a:t>
            </a:fld>
            <a:endParaRPr lang="en-US"/>
          </a:p>
        </p:txBody>
      </p:sp>
    </p:spTree>
    <p:extLst>
      <p:ext uri="{BB962C8B-B14F-4D97-AF65-F5344CB8AC3E}">
        <p14:creationId xmlns:p14="http://schemas.microsoft.com/office/powerpoint/2010/main" val="1238133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710DA15-6FE0-144A-8CC7-A3BD1F03E671}" type="datetimeFigureOut">
              <a:rPr lang="en-US" smtClean="0"/>
              <a:pPr/>
              <a:t>9/12/20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872D15-CE41-D741-AF4C-0E582A754DCF}"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710DA15-6FE0-144A-8CC7-A3BD1F03E671}" type="datetimeFigureOut">
              <a:rPr lang="en-US" smtClean="0"/>
              <a:pPr/>
              <a:t>9/12/20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5872D15-CE41-D741-AF4C-0E582A754DCF}"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710DA15-6FE0-144A-8CC7-A3BD1F03E671}" type="datetimeFigureOut">
              <a:rPr lang="en-US" smtClean="0"/>
              <a:pPr/>
              <a:t>9/12/20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872D15-CE41-D741-AF4C-0E582A754DCF}"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710DA15-6FE0-144A-8CC7-A3BD1F03E671}" type="datetimeFigureOut">
              <a:rPr lang="en-US" smtClean="0"/>
              <a:pPr/>
              <a:t>9/12/20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5872D15-CE41-D741-AF4C-0E582A754DCF}"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710DA15-6FE0-144A-8CC7-A3BD1F03E671}" type="datetimeFigureOut">
              <a:rPr lang="en-US" smtClean="0"/>
              <a:pPr/>
              <a:t>9/12/20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5872D15-CE41-D741-AF4C-0E582A754DCF}"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710DA15-6FE0-144A-8CC7-A3BD1F03E671}" type="datetimeFigureOut">
              <a:rPr lang="en-US" smtClean="0"/>
              <a:pPr/>
              <a:t>9/12/20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5872D15-CE41-D741-AF4C-0E582A754DCF}"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10DA15-6FE0-144A-8CC7-A3BD1F03E671}" type="datetimeFigureOut">
              <a:rPr lang="en-US" smtClean="0"/>
              <a:pPr/>
              <a:t>9/12/20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872D15-CE41-D741-AF4C-0E582A754DCF}"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710DA15-6FE0-144A-8CC7-A3BD1F03E671}" type="datetimeFigureOut">
              <a:rPr lang="en-US" smtClean="0"/>
              <a:pPr/>
              <a:t>9/12/20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5872D15-CE41-D741-AF4C-0E582A754DCF}"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710DA15-6FE0-144A-8CC7-A3BD1F03E671}" type="datetimeFigureOut">
              <a:rPr lang="en-US" smtClean="0"/>
              <a:pPr/>
              <a:t>9/12/20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872D15-CE41-D741-AF4C-0E582A754DCF}"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2" r:id="rId12"/>
    <p:sldLayoutId id="2147483663" r:id="rId13"/>
    <p:sldLayoutId id="2147483664" r:id="rId1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10.wmf"/><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2" Type="http://schemas.openxmlformats.org/officeDocument/2006/relationships/image" Target="../media/image111.wmf"/><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3" Type="http://schemas.openxmlformats.org/officeDocument/2006/relationships/hyperlink" Target="http://www.vlfeat.org/index.html" TargetMode="External"/><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3.jpeg"/><Relationship Id="rId7" Type="http://schemas.openxmlformats.org/officeDocument/2006/relationships/image" Target="../media/image116.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115.png"/><Relationship Id="rId11" Type="http://schemas.openxmlformats.org/officeDocument/2006/relationships/image" Target="../media/image120.png"/><Relationship Id="rId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image" Target="../media/image112.png"/><Relationship Id="rId9" Type="http://schemas.openxmlformats.org/officeDocument/2006/relationships/image" Target="../media/image118.pn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12.png"/><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121.emf"/></Relationships>
</file>

<file path=ppt/slides/_rels/slide122.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3.e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11.bin"/><Relationship Id="rId5" Type="http://schemas.openxmlformats.org/officeDocument/2006/relationships/image" Target="../media/image122.emf"/><Relationship Id="rId4" Type="http://schemas.openxmlformats.org/officeDocument/2006/relationships/oleObject" Target="../embeddings/oleObject10.bin"/></Relationships>
</file>

<file path=ppt/slides/_rels/slide123.xml.rels><?xml version="1.0" encoding="UTF-8" standalone="yes"?>
<Relationships xmlns="http://schemas.openxmlformats.org/package/2006/relationships"><Relationship Id="rId3" Type="http://schemas.openxmlformats.org/officeDocument/2006/relationships/hyperlink" Target="http://www.dcs.gla.ac.uk/idom/ir_resources/linguistic_utils/stop_words" TargetMode="External"/><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126.emf"/><Relationship Id="rId5" Type="http://schemas.openxmlformats.org/officeDocument/2006/relationships/oleObject" Target="../embeddings/oleObject13.bin"/><Relationship Id="rId4" Type="http://schemas.openxmlformats.org/officeDocument/2006/relationships/image" Target="../media/image125.wmf"/></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97.xml"/><Relationship Id="rId7" Type="http://schemas.openxmlformats.org/officeDocument/2006/relationships/image" Target="../media/image127.emf"/><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oleObject" Target="../embeddings/oleObject15.bin"/><Relationship Id="rId5" Type="http://schemas.openxmlformats.org/officeDocument/2006/relationships/image" Target="../media/image125.wmf"/><Relationship Id="rId4" Type="http://schemas.openxmlformats.org/officeDocument/2006/relationships/oleObject" Target="../embeddings/oleObject14.bin"/></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98.xml"/><Relationship Id="rId7" Type="http://schemas.openxmlformats.org/officeDocument/2006/relationships/image" Target="../media/image128.e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17.bin"/><Relationship Id="rId5" Type="http://schemas.openxmlformats.org/officeDocument/2006/relationships/image" Target="../media/image125.wmf"/><Relationship Id="rId4" Type="http://schemas.openxmlformats.org/officeDocument/2006/relationships/oleObject" Target="../embeddings/oleObject16.bin"/></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129.wmf"/></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130.wmf"/></Relationships>
</file>

<file path=ppt/slides/_rels/slide132.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5.vml"/><Relationship Id="rId4" Type="http://schemas.openxmlformats.org/officeDocument/2006/relationships/image" Target="../media/image131.emf"/></Relationships>
</file>

<file path=ppt/slides/_rels/slide133.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132.emf"/></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6.xml"/><Relationship Id="rId1" Type="http://schemas.openxmlformats.org/officeDocument/2006/relationships/vmlDrawing" Target="../drawings/vmlDrawing17.vml"/><Relationship Id="rId5" Type="http://schemas.openxmlformats.org/officeDocument/2006/relationships/image" Target="../media/image133.png"/><Relationship Id="rId4" Type="http://schemas.openxmlformats.org/officeDocument/2006/relationships/oleObject" Target="../embeddings/oleObject22.bin"/></Relationships>
</file>

<file path=ppt/slides/_rels/slide14.xml.rels><?xml version="1.0" encoding="UTF-8" standalone="yes"?>
<Relationships xmlns="http://schemas.openxmlformats.org/package/2006/relationships"><Relationship Id="rId3" Type="http://schemas.openxmlformats.org/officeDocument/2006/relationships/hyperlink" Target="http://graphics.cs.cmu.edu/projects/scene-completion/"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137.jpeg"/><Relationship Id="rId4" Type="http://schemas.openxmlformats.org/officeDocument/2006/relationships/image" Target="../media/image136.png"/></Relationships>
</file>

<file path=ppt/slides/_rels/slide145.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38.png"/></Relationships>
</file>

<file path=ppt/slides/_rels/slide146.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104.xml"/><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38.png"/></Relationships>
</file>

<file path=ppt/slides/_rels/slide147.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105.xml"/><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38.png"/></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108.xml"/><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image" Target="../media/image140.wmf"/><Relationship Id="rId4" Type="http://schemas.openxmlformats.org/officeDocument/2006/relationships/oleObject" Target="../embeddings/oleObject23.bin"/></Relationships>
</file>

<file path=ppt/slides/_rels/slide15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111.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54.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155.xml.rels><?xml version="1.0" encoding="UTF-8" standalone="yes"?>
<Relationships xmlns="http://schemas.openxmlformats.org/package/2006/relationships"><Relationship Id="rId8" Type="http://schemas.openxmlformats.org/officeDocument/2006/relationships/image" Target="../media/image148.jpeg"/><Relationship Id="rId3" Type="http://schemas.openxmlformats.org/officeDocument/2006/relationships/image" Target="../media/image143.jpeg"/><Relationship Id="rId7" Type="http://schemas.openxmlformats.org/officeDocument/2006/relationships/image" Target="../media/image147.jpeg"/><Relationship Id="rId2" Type="http://schemas.openxmlformats.org/officeDocument/2006/relationships/notesSlide" Target="../notesSlides/notesSlide113.xml"/><Relationship Id="rId1" Type="http://schemas.openxmlformats.org/officeDocument/2006/relationships/slideLayout" Target="../slideLayouts/slideLayout2.xml"/><Relationship Id="rId6" Type="http://schemas.openxmlformats.org/officeDocument/2006/relationships/image" Target="../media/image146.jpeg"/><Relationship Id="rId5" Type="http://schemas.openxmlformats.org/officeDocument/2006/relationships/image" Target="../media/image145.jpeg"/><Relationship Id="rId4" Type="http://schemas.openxmlformats.org/officeDocument/2006/relationships/image" Target="../media/image144.jpeg"/><Relationship Id="rId9" Type="http://schemas.openxmlformats.org/officeDocument/2006/relationships/image" Target="../media/image149.jpeg"/></Relationships>
</file>

<file path=ppt/slides/_rels/slide156.xml.rels><?xml version="1.0" encoding="UTF-8" standalone="yes"?>
<Relationships xmlns="http://schemas.openxmlformats.org/package/2006/relationships"><Relationship Id="rId8" Type="http://schemas.openxmlformats.org/officeDocument/2006/relationships/image" Target="../media/image148.jpeg"/><Relationship Id="rId3" Type="http://schemas.openxmlformats.org/officeDocument/2006/relationships/image" Target="../media/image143.jpeg"/><Relationship Id="rId7" Type="http://schemas.openxmlformats.org/officeDocument/2006/relationships/image" Target="../media/image147.jpeg"/><Relationship Id="rId2" Type="http://schemas.openxmlformats.org/officeDocument/2006/relationships/notesSlide" Target="../notesSlides/notesSlide114.xml"/><Relationship Id="rId1" Type="http://schemas.openxmlformats.org/officeDocument/2006/relationships/slideLayout" Target="../slideLayouts/slideLayout2.xml"/><Relationship Id="rId6" Type="http://schemas.openxmlformats.org/officeDocument/2006/relationships/image" Target="../media/image146.jpeg"/><Relationship Id="rId5" Type="http://schemas.openxmlformats.org/officeDocument/2006/relationships/image" Target="../media/image145.jpeg"/><Relationship Id="rId4" Type="http://schemas.openxmlformats.org/officeDocument/2006/relationships/image" Target="../media/image144.jpeg"/><Relationship Id="rId9" Type="http://schemas.openxmlformats.org/officeDocument/2006/relationships/image" Target="../media/image149.jpeg"/></Relationships>
</file>

<file path=ppt/slides/_rels/slide157.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151.emf"/><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52.emf"/><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118.xml"/><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hyperlink" Target="http://www.csse.uwa.edu.au/~pk/research/matlabfns/Spatial/Docs/Harris/A_Combined_Corner_and_Edge_Detector.pdf" TargetMode="External"/><Relationship Id="rId5" Type="http://schemas.openxmlformats.org/officeDocument/2006/relationships/image" Target="../media/image153.png"/><Relationship Id="rId4" Type="http://schemas.openxmlformats.org/officeDocument/2006/relationships/oleObject" Target="../embeddings/oleObject24.bin"/></Relationships>
</file>

<file path=ppt/slides/_rels/slide161.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3" Type="http://schemas.openxmlformats.org/officeDocument/2006/relationships/notesSlide" Target="../notesSlides/notesSlide120.xml"/><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image" Target="../media/image155.png"/><Relationship Id="rId4" Type="http://schemas.openxmlformats.org/officeDocument/2006/relationships/oleObject" Target="../embeddings/oleObject25.bin"/></Relationships>
</file>

<file path=ppt/slides/_rels/slide163.xml.rels><?xml version="1.0" encoding="UTF-8" standalone="yes"?>
<Relationships xmlns="http://schemas.openxmlformats.org/package/2006/relationships"><Relationship Id="rId3" Type="http://schemas.openxmlformats.org/officeDocument/2006/relationships/notesSlide" Target="../notesSlides/notesSlide121.xml"/><Relationship Id="rId2" Type="http://schemas.openxmlformats.org/officeDocument/2006/relationships/slideLayout" Target="../slideLayouts/slideLayout2.xml"/><Relationship Id="rId1" Type="http://schemas.openxmlformats.org/officeDocument/2006/relationships/vmlDrawing" Target="../drawings/vmlDrawing21.vml"/><Relationship Id="rId5" Type="http://schemas.openxmlformats.org/officeDocument/2006/relationships/image" Target="../media/image155.png"/><Relationship Id="rId4" Type="http://schemas.openxmlformats.org/officeDocument/2006/relationships/oleObject" Target="../embeddings/oleObject26.bin"/></Relationships>
</file>

<file path=ppt/slides/_rels/slide164.xml.rels><?xml version="1.0" encoding="UTF-8" standalone="yes"?>
<Relationships xmlns="http://schemas.openxmlformats.org/package/2006/relationships"><Relationship Id="rId3" Type="http://schemas.openxmlformats.org/officeDocument/2006/relationships/image" Target="../media/image156.wmf"/><Relationship Id="rId2" Type="http://schemas.openxmlformats.org/officeDocument/2006/relationships/notesSlide" Target="../notesSlides/notesSlide122.xml"/><Relationship Id="rId1" Type="http://schemas.openxmlformats.org/officeDocument/2006/relationships/slideLayout" Target="../slideLayouts/slideLayout4.xml"/><Relationship Id="rId4" Type="http://schemas.openxmlformats.org/officeDocument/2006/relationships/image" Target="../media/image157.wmf"/></Relationships>
</file>

<file path=ppt/slides/_rels/slide165.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159.jpeg"/></Relationships>
</file>

<file path=ppt/slides/_rels/slide1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hyperlink" Target="http://www.inf.ed.ac.uk/teaching/courses/av/LECTURE_NOTES/swainballard91.pdf" TargetMode="External"/><Relationship Id="rId5" Type="http://schemas.openxmlformats.org/officeDocument/2006/relationships/image" Target="../media/image30.wmf"/><Relationship Id="rId4" Type="http://schemas.openxmlformats.org/officeDocument/2006/relationships/image" Target="../media/image29.wmf"/></Relationships>
</file>

<file path=ppt/slides/_rels/slide26.x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www.cc.gatech.edu/~rehg/Papers/SkinDetect-IJCV.pdf"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2.wmf"/></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hyperlink" Target="http://www.olafureliasson.net/works/room_for_one_colour.html"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38.jpeg"/></Relationships>
</file>

<file path=ppt/slides/_rels/slide3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40.jpeg"/></Relationships>
</file>

<file path=ppt/slides/_rels/slide3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44.jpeg"/></Relationships>
</file>

<file path=ppt/slides/_rels/slide37.x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flickr.com/photos/eni/" TargetMode="External"/><Relationship Id="rId5" Type="http://schemas.openxmlformats.org/officeDocument/2006/relationships/image" Target="../media/image4.jpeg"/><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47.wmf"/><Relationship Id="rId4" Type="http://schemas.openxmlformats.org/officeDocument/2006/relationships/oleObject" Target="../embeddings/oleObject2.bin"/></Relationships>
</file>

<file path=ppt/slides/_rels/slide41.xml.rels><?xml version="1.0" encoding="UTF-8" standalone="yes"?>
<Relationships xmlns="http://schemas.openxmlformats.org/package/2006/relationships"><Relationship Id="rId8" Type="http://schemas.openxmlformats.org/officeDocument/2006/relationships/notesSlide" Target="../notesSlides/notesSlide36.xml"/><Relationship Id="rId13" Type="http://schemas.openxmlformats.org/officeDocument/2006/relationships/image" Target="../media/image51.png"/><Relationship Id="rId3" Type="http://schemas.openxmlformats.org/officeDocument/2006/relationships/tags" Target="../tags/tag3.xml"/><Relationship Id="rId7" Type="http://schemas.openxmlformats.org/officeDocument/2006/relationships/slideLayout" Target="../slideLayouts/slideLayout2.xml"/><Relationship Id="rId12" Type="http://schemas.openxmlformats.org/officeDocument/2006/relationships/image" Target="../media/image50.png"/><Relationship Id="rId2" Type="http://schemas.openxmlformats.org/officeDocument/2006/relationships/tags" Target="../tags/tag2.xml"/><Relationship Id="rId1" Type="http://schemas.openxmlformats.org/officeDocument/2006/relationships/vmlDrawing" Target="../drawings/vmlDrawing3.vml"/><Relationship Id="rId6" Type="http://schemas.openxmlformats.org/officeDocument/2006/relationships/tags" Target="../tags/tag6.xml"/><Relationship Id="rId11" Type="http://schemas.openxmlformats.org/officeDocument/2006/relationships/image" Target="../media/image49.png"/><Relationship Id="rId5" Type="http://schemas.openxmlformats.org/officeDocument/2006/relationships/tags" Target="../tags/tag5.xml"/><Relationship Id="rId10" Type="http://schemas.openxmlformats.org/officeDocument/2006/relationships/image" Target="../media/image48.wmf"/><Relationship Id="rId4" Type="http://schemas.openxmlformats.org/officeDocument/2006/relationships/tags" Target="../tags/tag4.xml"/><Relationship Id="rId9" Type="http://schemas.openxmlformats.org/officeDocument/2006/relationships/oleObject" Target="../embeddings/oleObject3.bin"/></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notesSlide" Target="../notesSlides/notesSlide38.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notesSlide" Target="../notesSlides/notesSlide39.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notesSlide" Target="../notesSlides/notesSlide40.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notesSlide" Target="../notesSlides/notesSlide41.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52.png"/><Relationship Id="rId5" Type="http://schemas.openxmlformats.org/officeDocument/2006/relationships/image" Target="../media/image53.png"/><Relationship Id="rId4" Type="http://schemas.openxmlformats.org/officeDocument/2006/relationships/notesSlide" Target="../notesSlides/notesSlide42.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notesSlide" Target="../notesSlides/notesSlide4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www.hermitagemuseum.org/fcgi-bin/db2www/qbicLayout.mac/qbic?selLang=English" TargetMode="Externa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tags" Target="../tags/tag20.xml"/><Relationship Id="rId5" Type="http://schemas.openxmlformats.org/officeDocument/2006/relationships/image" Target="../media/image55.png"/><Relationship Id="rId4" Type="http://schemas.openxmlformats.org/officeDocument/2006/relationships/image" Target="../media/image54.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tags" Target="../tags/tag21.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xml"/><Relationship Id="rId1" Type="http://schemas.openxmlformats.org/officeDocument/2006/relationships/tags" Target="../tags/tag2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jpeg"/></Relationships>
</file>

<file path=ppt/slides/_rels/slide5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62.png"/><Relationship Id="rId4" Type="http://schemas.openxmlformats.org/officeDocument/2006/relationships/oleObject" Target="../embeddings/oleObject4.bin"/></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63.png"/><Relationship Id="rId4" Type="http://schemas.openxmlformats.org/officeDocument/2006/relationships/oleObject" Target="../embeddings/oleObject5.bin"/></Relationships>
</file>

<file path=ppt/slides/_rels/slide6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2.xml"/><Relationship Id="rId1" Type="http://schemas.openxmlformats.org/officeDocument/2006/relationships/vmlDrawing" Target="../drawings/vmlDrawing6.vml"/><Relationship Id="rId6" Type="http://schemas.openxmlformats.org/officeDocument/2006/relationships/image" Target="../media/image68.jpeg"/><Relationship Id="rId5" Type="http://schemas.openxmlformats.org/officeDocument/2006/relationships/image" Target="../media/image67.png"/><Relationship Id="rId4" Type="http://schemas.openxmlformats.org/officeDocument/2006/relationships/oleObject" Target="../embeddings/oleObject6.bin"/></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7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70.jpeg"/></Relationships>
</file>

<file path=ppt/slides/_rels/slide72.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65.xml"/><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69.xml"/><Relationship Id="rId1" Type="http://schemas.openxmlformats.org/officeDocument/2006/relationships/slideLayout" Target="../slideLayouts/slideLayout6.xml"/><Relationship Id="rId4" Type="http://schemas.openxmlformats.org/officeDocument/2006/relationships/hyperlink" Target="http://www.csse.uwa.edu.au/~pk/research/matlabfns/Spatial/Docs/Harris/A_Combined_Corner_and_Edge_Detector.pdf" TargetMode="External"/></Relationships>
</file>

<file path=ppt/slides/_rels/slide7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71.xml"/><Relationship Id="rId1" Type="http://schemas.openxmlformats.org/officeDocument/2006/relationships/slideLayout" Target="../slideLayouts/slideLayout4.xml"/><Relationship Id="rId4" Type="http://schemas.openxmlformats.org/officeDocument/2006/relationships/image" Target="../media/image77.jpg"/></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2.xml"/><Relationship Id="rId1" Type="http://schemas.openxmlformats.org/officeDocument/2006/relationships/slideLayout" Target="../slideLayouts/slideLayout4.xml"/><Relationship Id="rId5" Type="http://schemas.openxmlformats.org/officeDocument/2006/relationships/image" Target="../media/image86.png"/><Relationship Id="rId4" Type="http://schemas.openxmlformats.org/officeDocument/2006/relationships/image" Target="../media/image8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image" Target="../media/image92.jpeg"/><Relationship Id="rId13" Type="http://schemas.openxmlformats.org/officeDocument/2006/relationships/image" Target="../media/image97.jpeg"/><Relationship Id="rId3" Type="http://schemas.openxmlformats.org/officeDocument/2006/relationships/image" Target="../media/image87.jpeg"/><Relationship Id="rId7" Type="http://schemas.openxmlformats.org/officeDocument/2006/relationships/image" Target="../media/image91.jpeg"/><Relationship Id="rId12" Type="http://schemas.openxmlformats.org/officeDocument/2006/relationships/image" Target="../media/image96.jpeg"/><Relationship Id="rId2" Type="http://schemas.openxmlformats.org/officeDocument/2006/relationships/notesSlide" Target="../notesSlides/notesSlide83.xml"/><Relationship Id="rId1" Type="http://schemas.openxmlformats.org/officeDocument/2006/relationships/slideLayout" Target="../slideLayouts/slideLayout2.xml"/><Relationship Id="rId6" Type="http://schemas.openxmlformats.org/officeDocument/2006/relationships/image" Target="../media/image90.jpeg"/><Relationship Id="rId11" Type="http://schemas.openxmlformats.org/officeDocument/2006/relationships/image" Target="../media/image95.jpeg"/><Relationship Id="rId5" Type="http://schemas.openxmlformats.org/officeDocument/2006/relationships/image" Target="../media/image89.png"/><Relationship Id="rId10" Type="http://schemas.openxmlformats.org/officeDocument/2006/relationships/image" Target="../media/image94.jpeg"/><Relationship Id="rId4" Type="http://schemas.openxmlformats.org/officeDocument/2006/relationships/image" Target="../media/image88.png"/><Relationship Id="rId9" Type="http://schemas.openxmlformats.org/officeDocument/2006/relationships/image" Target="../media/image93.jpeg"/><Relationship Id="rId14" Type="http://schemas.openxmlformats.org/officeDocument/2006/relationships/image" Target="../media/image98.jpeg"/></Relationships>
</file>

<file path=ppt/slides/_rels/slide95.xml.rels><?xml version="1.0" encoding="UTF-8" standalone="yes"?>
<Relationships xmlns="http://schemas.openxmlformats.org/package/2006/relationships"><Relationship Id="rId8" Type="http://schemas.openxmlformats.org/officeDocument/2006/relationships/image" Target="../media/image102.jpeg"/><Relationship Id="rId13" Type="http://schemas.openxmlformats.org/officeDocument/2006/relationships/image" Target="../media/image98.jpeg"/><Relationship Id="rId3" Type="http://schemas.openxmlformats.org/officeDocument/2006/relationships/image" Target="../media/image99.jpeg"/><Relationship Id="rId7" Type="http://schemas.openxmlformats.org/officeDocument/2006/relationships/image" Target="../media/image101.jpeg"/><Relationship Id="rId12" Type="http://schemas.openxmlformats.org/officeDocument/2006/relationships/image" Target="../media/image97.jpeg"/><Relationship Id="rId17" Type="http://schemas.openxmlformats.org/officeDocument/2006/relationships/image" Target="../media/image92.jpeg"/><Relationship Id="rId2" Type="http://schemas.openxmlformats.org/officeDocument/2006/relationships/notesSlide" Target="../notesSlides/notesSlide84.xml"/><Relationship Id="rId16" Type="http://schemas.openxmlformats.org/officeDocument/2006/relationships/image" Target="../media/image105.jpeg"/><Relationship Id="rId1" Type="http://schemas.openxmlformats.org/officeDocument/2006/relationships/slideLayout" Target="../slideLayouts/slideLayout6.xml"/><Relationship Id="rId6" Type="http://schemas.openxmlformats.org/officeDocument/2006/relationships/image" Target="../media/image100.jpeg"/><Relationship Id="rId11" Type="http://schemas.openxmlformats.org/officeDocument/2006/relationships/image" Target="../media/image96.jpeg"/><Relationship Id="rId5" Type="http://schemas.openxmlformats.org/officeDocument/2006/relationships/image" Target="../media/image89.png"/><Relationship Id="rId15" Type="http://schemas.openxmlformats.org/officeDocument/2006/relationships/image" Target="../media/image91.jpeg"/><Relationship Id="rId10" Type="http://schemas.openxmlformats.org/officeDocument/2006/relationships/image" Target="../media/image104.jpeg"/><Relationship Id="rId4" Type="http://schemas.openxmlformats.org/officeDocument/2006/relationships/image" Target="../media/image88.png"/><Relationship Id="rId9" Type="http://schemas.openxmlformats.org/officeDocument/2006/relationships/image" Target="../media/image103.jpeg"/><Relationship Id="rId14" Type="http://schemas.openxmlformats.org/officeDocument/2006/relationships/image" Target="../media/image90.jpe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85.xml"/><Relationship Id="rId7" Type="http://schemas.openxmlformats.org/officeDocument/2006/relationships/image" Target="../media/image109.wmf"/><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oleObject" Target="../embeddings/oleObject8.bin"/><Relationship Id="rId5" Type="http://schemas.openxmlformats.org/officeDocument/2006/relationships/image" Target="../media/image108.wmf"/><Relationship Id="rId4" Type="http://schemas.openxmlformats.org/officeDocument/2006/relationships/oleObject" Target="../embeddings/oleObject7.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Subtitle 2"/>
          <p:cNvSpPr>
            <a:spLocks noGrp="1"/>
          </p:cNvSpPr>
          <p:nvPr>
            <p:ph type="subTitle" idx="1"/>
          </p:nvPr>
        </p:nvSpPr>
        <p:spPr/>
        <p:txBody>
          <a:bodyPr/>
          <a:lstStyle/>
          <a:p>
            <a:pPr eaLnBrk="1" hangingPunct="1"/>
            <a:r>
              <a:rPr lang="en-US" dirty="0">
                <a:solidFill>
                  <a:srgbClr val="898989"/>
                </a:solidFill>
                <a:ea typeface="ＭＳ Ｐゴシック" charset="-128"/>
                <a:cs typeface="ＭＳ Ｐゴシック" charset="-128"/>
              </a:rPr>
              <a:t>Tamara Berg</a:t>
            </a:r>
          </a:p>
          <a:p>
            <a:pPr eaLnBrk="1" hangingPunct="1"/>
            <a:r>
              <a:rPr lang="en-US" dirty="0">
                <a:solidFill>
                  <a:srgbClr val="898989"/>
                </a:solidFill>
                <a:ea typeface="ＭＳ Ｐゴシック" charset="-128"/>
                <a:cs typeface="ＭＳ Ｐゴシック" charset="-128"/>
              </a:rPr>
              <a:t>Features</a:t>
            </a:r>
          </a:p>
        </p:txBody>
      </p:sp>
      <p:sp>
        <p:nvSpPr>
          <p:cNvPr id="6" name="Title 1"/>
          <p:cNvSpPr txBox="1">
            <a:spLocks/>
          </p:cNvSpPr>
          <p:nvPr/>
        </p:nvSpPr>
        <p:spPr>
          <a:xfrm>
            <a:off x="173680" y="1880737"/>
            <a:ext cx="8760004" cy="1470025"/>
          </a:xfrm>
          <a:prstGeom prst="rect">
            <a:avLst/>
          </a:prstGeom>
        </p:spPr>
        <p:txBody>
          <a:bodyPr vert="horz" lIns="91440" tIns="45720" rIns="91440" bIns="45720" rtlCol="0" anchor="ctr">
            <a:normAutofit fontScale="97500"/>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lang="en-US" sz="4400" dirty="0">
                <a:latin typeface="+mj-lt"/>
                <a:ea typeface="+mj-ea"/>
                <a:cs typeface="+mj-cs"/>
              </a:rPr>
              <a:t>790-133</a:t>
            </a:r>
          </a:p>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a:ln>
                  <a:noFill/>
                </a:ln>
                <a:solidFill>
                  <a:schemeClr val="tx1"/>
                </a:solidFill>
                <a:effectLst/>
                <a:uLnTx/>
                <a:uFillTx/>
                <a:latin typeface="+mj-lt"/>
                <a:ea typeface="+mj-ea"/>
                <a:cs typeface="+mj-cs"/>
              </a:rPr>
              <a:t>Language and Vision</a:t>
            </a:r>
          </a:p>
        </p:txBody>
      </p:sp>
    </p:spTree>
    <p:extLst>
      <p:ext uri="{BB962C8B-B14F-4D97-AF65-F5344CB8AC3E}">
        <p14:creationId xmlns:p14="http://schemas.microsoft.com/office/powerpoint/2010/main" val="40899560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2"/>
          <p:cNvSpPr>
            <a:spLocks noGrp="1" noChangeArrowheads="1"/>
          </p:cNvSpPr>
          <p:nvPr>
            <p:ph type="title"/>
          </p:nvPr>
        </p:nvSpPr>
        <p:spPr/>
        <p:txBody>
          <a:bodyPr/>
          <a:lstStyle/>
          <a:p>
            <a:pPr eaLnBrk="1" hangingPunct="1"/>
            <a:r>
              <a:rPr lang="en-US" sz="4000" dirty="0">
                <a:ea typeface="ＭＳ Ｐゴシック" charset="-128"/>
                <a:cs typeface="ＭＳ Ｐゴシック" charset="-128"/>
              </a:rPr>
              <a:t>Global Features</a:t>
            </a:r>
          </a:p>
        </p:txBody>
      </p:sp>
      <p:sp>
        <p:nvSpPr>
          <p:cNvPr id="149507" name="Rectangle 3"/>
          <p:cNvSpPr txBox="1">
            <a:spLocks noChangeArrowheads="1"/>
          </p:cNvSpPr>
          <p:nvPr/>
        </p:nvSpPr>
        <p:spPr bwMode="auto">
          <a:xfrm>
            <a:off x="1211198" y="5723379"/>
            <a:ext cx="6791859" cy="569488"/>
          </a:xfrm>
          <a:prstGeom prst="rect">
            <a:avLst/>
          </a:prstGeom>
          <a:noFill/>
          <a:ln w="9525">
            <a:noFill/>
            <a:miter lim="800000"/>
            <a:headEnd/>
            <a:tailEnd/>
          </a:ln>
        </p:spPr>
        <p:txBody>
          <a:bodyPr>
            <a:prstTxWarp prst="textNoShape">
              <a:avLst/>
            </a:prstTxWarp>
          </a:bodyPr>
          <a:lstStyle/>
          <a:p>
            <a:pPr defTabSz="914400">
              <a:spcBef>
                <a:spcPct val="20000"/>
              </a:spcBef>
            </a:pPr>
            <a:r>
              <a:rPr lang="en-US" sz="2800" dirty="0">
                <a:latin typeface="Calibri" charset="0"/>
              </a:rPr>
              <a:t>The “gist” of a scene: </a:t>
            </a:r>
            <a:r>
              <a:rPr lang="en-US" sz="2800" dirty="0" err="1">
                <a:latin typeface="Calibri" charset="0"/>
              </a:rPr>
              <a:t>Oliva</a:t>
            </a:r>
            <a:r>
              <a:rPr lang="en-US" sz="2800" dirty="0">
                <a:latin typeface="Calibri" charset="0"/>
              </a:rPr>
              <a:t> &amp; </a:t>
            </a:r>
            <a:r>
              <a:rPr lang="en-US" sz="2800" dirty="0" err="1">
                <a:latin typeface="Calibri" charset="0"/>
              </a:rPr>
              <a:t>Torralba</a:t>
            </a:r>
            <a:r>
              <a:rPr lang="en-US" sz="2800" dirty="0">
                <a:latin typeface="Calibri" charset="0"/>
              </a:rPr>
              <a:t>, 2001</a:t>
            </a:r>
          </a:p>
        </p:txBody>
      </p:sp>
      <p:grpSp>
        <p:nvGrpSpPr>
          <p:cNvPr id="2" name="Group 9"/>
          <p:cNvGrpSpPr>
            <a:grpSpLocks/>
          </p:cNvGrpSpPr>
          <p:nvPr/>
        </p:nvGrpSpPr>
        <p:grpSpPr bwMode="auto">
          <a:xfrm>
            <a:off x="1143000" y="1714454"/>
            <a:ext cx="7000875" cy="3733800"/>
            <a:chOff x="912" y="1776"/>
            <a:chExt cx="4074" cy="2229"/>
          </a:xfrm>
        </p:grpSpPr>
        <p:pic>
          <p:nvPicPr>
            <p:cNvPr id="149510" name="Picture 4" descr="gist"/>
            <p:cNvPicPr>
              <a:picLocks noChangeAspect="1" noChangeArrowheads="1"/>
            </p:cNvPicPr>
            <p:nvPr/>
          </p:nvPicPr>
          <p:blipFill>
            <a:blip r:embed="rId3"/>
            <a:srcRect/>
            <a:stretch>
              <a:fillRect/>
            </a:stretch>
          </p:blipFill>
          <p:spPr bwMode="auto">
            <a:xfrm>
              <a:off x="912" y="1776"/>
              <a:ext cx="2880" cy="2229"/>
            </a:xfrm>
            <a:prstGeom prst="rect">
              <a:avLst/>
            </a:prstGeom>
            <a:noFill/>
            <a:ln w="9525">
              <a:noFill/>
              <a:miter lim="800000"/>
              <a:headEnd/>
              <a:tailEnd/>
            </a:ln>
          </p:spPr>
        </p:pic>
        <p:pic>
          <p:nvPicPr>
            <p:cNvPr id="149511" name="Picture 7"/>
            <p:cNvPicPr>
              <a:picLocks noChangeAspect="1" noChangeArrowheads="1"/>
            </p:cNvPicPr>
            <p:nvPr/>
          </p:nvPicPr>
          <p:blipFill>
            <a:blip r:embed="rId4"/>
            <a:srcRect r="49162"/>
            <a:stretch>
              <a:fillRect/>
            </a:stretch>
          </p:blipFill>
          <p:spPr bwMode="auto">
            <a:xfrm>
              <a:off x="3840" y="1776"/>
              <a:ext cx="1146" cy="1093"/>
            </a:xfrm>
            <a:prstGeom prst="rect">
              <a:avLst/>
            </a:prstGeom>
            <a:noFill/>
            <a:ln w="9525">
              <a:noFill/>
              <a:miter lim="800000"/>
              <a:headEnd/>
              <a:tailEnd/>
            </a:ln>
          </p:spPr>
        </p:pic>
        <p:pic>
          <p:nvPicPr>
            <p:cNvPr id="149512" name="Picture 8"/>
            <p:cNvPicPr>
              <a:picLocks noChangeAspect="1" noChangeArrowheads="1"/>
            </p:cNvPicPr>
            <p:nvPr/>
          </p:nvPicPr>
          <p:blipFill>
            <a:blip r:embed="rId4"/>
            <a:srcRect l="49162"/>
            <a:stretch>
              <a:fillRect/>
            </a:stretch>
          </p:blipFill>
          <p:spPr bwMode="auto">
            <a:xfrm>
              <a:off x="3792" y="2880"/>
              <a:ext cx="1146" cy="1093"/>
            </a:xfrm>
            <a:prstGeom prst="rect">
              <a:avLst/>
            </a:prstGeom>
            <a:noFill/>
            <a:ln w="9525">
              <a:noFill/>
              <a:miter lim="800000"/>
              <a:headEnd/>
              <a:tailEnd/>
            </a:ln>
          </p:spPr>
        </p:pic>
      </p:grpSp>
    </p:spTree>
    <p:extLst>
      <p:ext uri="{BB962C8B-B14F-4D97-AF65-F5344CB8AC3E}">
        <p14:creationId xmlns:p14="http://schemas.microsoft.com/office/powerpoint/2010/main" val="293955268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en-US" dirty="0"/>
              <a:t>Example: object recognition</a:t>
            </a:r>
          </a:p>
        </p:txBody>
      </p:sp>
      <p:sp>
        <p:nvSpPr>
          <p:cNvPr id="29699" name="Rectangle 3"/>
          <p:cNvSpPr>
            <a:spLocks noGrp="1" noChangeArrowheads="1"/>
          </p:cNvSpPr>
          <p:nvPr>
            <p:ph type="body" idx="1"/>
          </p:nvPr>
        </p:nvSpPr>
        <p:spPr/>
        <p:txBody>
          <a:bodyPr/>
          <a:lstStyle/>
          <a:p>
            <a:pPr marL="609600" indent="-609600"/>
            <a:r>
              <a:rPr lang="en-US" dirty="0"/>
              <a:t>The SIFT features of training images are extracted and stored</a:t>
            </a:r>
          </a:p>
          <a:p>
            <a:pPr marL="609600" indent="-609600"/>
            <a:r>
              <a:rPr lang="en-US" dirty="0"/>
              <a:t>For a query image</a:t>
            </a:r>
          </a:p>
          <a:p>
            <a:pPr marL="609600" indent="-609600">
              <a:buFontTx/>
              <a:buAutoNum type="arabicPeriod"/>
            </a:pPr>
            <a:r>
              <a:rPr lang="en-US" dirty="0"/>
              <a:t>Extract SIFT feature</a:t>
            </a:r>
          </a:p>
          <a:p>
            <a:pPr marL="609600" indent="-609600">
              <a:buFontTx/>
              <a:buAutoNum type="arabicPeriod"/>
            </a:pPr>
            <a:r>
              <a:rPr lang="en-US" dirty="0"/>
              <a:t>Find nearest neighbor match</a:t>
            </a:r>
          </a:p>
          <a:p>
            <a:pPr marL="609600" indent="-609600">
              <a:buFontTx/>
              <a:buAutoNum type="arabicPeriod"/>
            </a:pPr>
            <a:r>
              <a:rPr lang="en-US" dirty="0"/>
              <a:t>Given 3 </a:t>
            </a:r>
            <a:r>
              <a:rPr lang="en-US" dirty="0" err="1"/>
              <a:t>keypoint</a:t>
            </a:r>
            <a:r>
              <a:rPr lang="en-US" dirty="0"/>
              <a:t> matches, perform geometric verification</a:t>
            </a:r>
          </a:p>
        </p:txBody>
      </p:sp>
    </p:spTree>
    <p:extLst>
      <p:ext uri="{BB962C8B-B14F-4D97-AF65-F5344CB8AC3E}">
        <p14:creationId xmlns:p14="http://schemas.microsoft.com/office/powerpoint/2010/main" val="264179137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4" name="Picture 4"/>
          <p:cNvPicPr>
            <a:picLocks noGrp="1" noChangeAspect="1" noChangeArrowheads="1"/>
          </p:cNvPicPr>
          <p:nvPr>
            <p:ph/>
          </p:nvPr>
        </p:nvPicPr>
        <p:blipFill>
          <a:blip r:embed="rId2"/>
          <a:srcRect/>
          <a:stretch>
            <a:fillRect/>
          </a:stretch>
        </p:blipFill>
        <p:spPr>
          <a:xfrm>
            <a:off x="1547813" y="0"/>
            <a:ext cx="4565650" cy="6453188"/>
          </a:xfrm>
          <a:noFill/>
          <a:ln/>
        </p:spPr>
      </p:pic>
    </p:spTree>
    <p:extLst>
      <p:ext uri="{BB962C8B-B14F-4D97-AF65-F5344CB8AC3E}">
        <p14:creationId xmlns:p14="http://schemas.microsoft.com/office/powerpoint/2010/main" val="308281352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2" name="Picture 4"/>
          <p:cNvPicPr>
            <a:picLocks noGrp="1" noChangeAspect="1" noChangeArrowheads="1"/>
          </p:cNvPicPr>
          <p:nvPr>
            <p:ph/>
          </p:nvPr>
        </p:nvPicPr>
        <p:blipFill>
          <a:blip r:embed="rId2"/>
          <a:srcRect/>
          <a:stretch>
            <a:fillRect/>
          </a:stretch>
        </p:blipFill>
        <p:spPr>
          <a:xfrm>
            <a:off x="2470150" y="274638"/>
            <a:ext cx="4203700" cy="5851525"/>
          </a:xfrm>
          <a:noFill/>
          <a:ln/>
        </p:spPr>
      </p:pic>
    </p:spTree>
    <p:extLst>
      <p:ext uri="{BB962C8B-B14F-4D97-AF65-F5344CB8AC3E}">
        <p14:creationId xmlns:p14="http://schemas.microsoft.com/office/powerpoint/2010/main" val="3330049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7" name="Rectangle 2"/>
          <p:cNvSpPr>
            <a:spLocks noGrp="1" noChangeArrowheads="1"/>
          </p:cNvSpPr>
          <p:nvPr>
            <p:ph type="title"/>
          </p:nvPr>
        </p:nvSpPr>
        <p:spPr>
          <a:xfrm>
            <a:off x="685800" y="230898"/>
            <a:ext cx="7772400" cy="838200"/>
          </a:xfrm>
        </p:spPr>
        <p:txBody>
          <a:bodyPr/>
          <a:lstStyle/>
          <a:p>
            <a:pPr eaLnBrk="1" hangingPunct="1"/>
            <a:r>
              <a:rPr lang="en-US" sz="4000" dirty="0">
                <a:ea typeface="ＭＳ Ｐゴシック" charset="-128"/>
                <a:cs typeface="ＭＳ Ｐゴシック" charset="-128"/>
              </a:rPr>
              <a:t>Useful Code</a:t>
            </a:r>
          </a:p>
        </p:txBody>
      </p:sp>
      <p:sp>
        <p:nvSpPr>
          <p:cNvPr id="2" name="TextBox 1"/>
          <p:cNvSpPr txBox="1"/>
          <p:nvPr/>
        </p:nvSpPr>
        <p:spPr>
          <a:xfrm>
            <a:off x="474680" y="2321811"/>
            <a:ext cx="184666" cy="369332"/>
          </a:xfrm>
          <a:prstGeom prst="rect">
            <a:avLst/>
          </a:prstGeom>
          <a:noFill/>
        </p:spPr>
        <p:txBody>
          <a:bodyPr wrap="none" rtlCol="0">
            <a:spAutoFit/>
          </a:bodyPr>
          <a:lstStyle/>
          <a:p>
            <a:endParaRPr lang="en-US" dirty="0"/>
          </a:p>
        </p:txBody>
      </p:sp>
      <p:sp>
        <p:nvSpPr>
          <p:cNvPr id="3" name="TextBox 2"/>
          <p:cNvSpPr txBox="1"/>
          <p:nvPr/>
        </p:nvSpPr>
        <p:spPr>
          <a:xfrm>
            <a:off x="1039164" y="1616288"/>
            <a:ext cx="7068879" cy="1631216"/>
          </a:xfrm>
          <a:prstGeom prst="rect">
            <a:avLst/>
          </a:prstGeom>
          <a:noFill/>
        </p:spPr>
        <p:txBody>
          <a:bodyPr wrap="square" rtlCol="0">
            <a:spAutoFit/>
          </a:bodyPr>
          <a:lstStyle/>
          <a:p>
            <a:r>
              <a:rPr lang="en-US" sz="2000" dirty="0"/>
              <a:t>VLFEAT (</a:t>
            </a:r>
            <a:r>
              <a:rPr lang="en-US" sz="2000" dirty="0">
                <a:hlinkClick r:id="rId3"/>
              </a:rPr>
              <a:t>http://www.vlfeat.org/index.html</a:t>
            </a:r>
            <a:r>
              <a:rPr lang="en-US" sz="2000" dirty="0"/>
              <a:t>)</a:t>
            </a:r>
          </a:p>
          <a:p>
            <a:r>
              <a:rPr lang="en-US" sz="2000" dirty="0"/>
              <a:t>	open source library implementing various feature descriptors, clustering, matching algorithms</a:t>
            </a:r>
          </a:p>
          <a:p>
            <a:endParaRPr lang="en-US" sz="2000" dirty="0"/>
          </a:p>
          <a:p>
            <a:endParaRPr lang="en-US" sz="2000" dirty="0"/>
          </a:p>
        </p:txBody>
      </p:sp>
    </p:spTree>
    <p:extLst>
      <p:ext uri="{BB962C8B-B14F-4D97-AF65-F5344CB8AC3E}">
        <p14:creationId xmlns:p14="http://schemas.microsoft.com/office/powerpoint/2010/main" val="370778911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58118"/>
            <a:ext cx="8229600" cy="1143000"/>
          </a:xfrm>
        </p:spPr>
        <p:txBody>
          <a:bodyPr/>
          <a:lstStyle/>
          <a:p>
            <a:r>
              <a:rPr lang="en-US" dirty="0"/>
              <a:t>Text Features</a:t>
            </a:r>
          </a:p>
        </p:txBody>
      </p:sp>
    </p:spTree>
    <p:extLst>
      <p:ext uri="{BB962C8B-B14F-4D97-AF65-F5344CB8AC3E}">
        <p14:creationId xmlns:p14="http://schemas.microsoft.com/office/powerpoint/2010/main" val="326552024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04510"/>
            <a:ext cx="8229600" cy="1143000"/>
          </a:xfrm>
        </p:spPr>
        <p:txBody>
          <a:bodyPr>
            <a:normAutofit fontScale="90000"/>
          </a:bodyPr>
          <a:lstStyle/>
          <a:p>
            <a:r>
              <a:rPr lang="en-US" dirty="0"/>
              <a:t>Features == Words!</a:t>
            </a:r>
            <a:br>
              <a:rPr lang="en-US" dirty="0"/>
            </a:br>
            <a:br>
              <a:rPr lang="en-US" dirty="0"/>
            </a:br>
            <a:r>
              <a:rPr lang="en-US" dirty="0"/>
              <a:t>(or n-grams, </a:t>
            </a:r>
            <a:r>
              <a:rPr lang="en-US" dirty="0" err="1"/>
              <a:t>ie</a:t>
            </a:r>
            <a:r>
              <a:rPr lang="en-US" dirty="0"/>
              <a:t> strings on n words)</a:t>
            </a:r>
          </a:p>
        </p:txBody>
      </p:sp>
    </p:spTree>
    <p:extLst>
      <p:ext uri="{BB962C8B-B14F-4D97-AF65-F5344CB8AC3E}">
        <p14:creationId xmlns:p14="http://schemas.microsoft.com/office/powerpoint/2010/main" val="325272599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Representation questions</a:t>
            </a:r>
          </a:p>
        </p:txBody>
      </p:sp>
      <p:sp>
        <p:nvSpPr>
          <p:cNvPr id="3" name="Content Placeholder 2"/>
          <p:cNvSpPr>
            <a:spLocks noGrp="1"/>
          </p:cNvSpPr>
          <p:nvPr>
            <p:ph idx="1"/>
          </p:nvPr>
        </p:nvSpPr>
        <p:spPr/>
        <p:txBody>
          <a:bodyPr>
            <a:normAutofit lnSpcReduction="10000"/>
          </a:bodyPr>
          <a:lstStyle/>
          <a:p>
            <a:r>
              <a:rPr lang="en-US" dirty="0"/>
              <a:t>Model whole document or subparts of documents - global </a:t>
            </a:r>
            <a:r>
              <a:rPr lang="en-US" dirty="0" err="1"/>
              <a:t>vs</a:t>
            </a:r>
            <a:r>
              <a:rPr lang="en-US" dirty="0"/>
              <a:t> local</a:t>
            </a:r>
          </a:p>
          <a:p>
            <a:r>
              <a:rPr lang="en-US" dirty="0"/>
              <a:t>Words </a:t>
            </a:r>
            <a:r>
              <a:rPr lang="en-US" dirty="0" err="1"/>
              <a:t>vs</a:t>
            </a:r>
            <a:r>
              <a:rPr lang="en-US" dirty="0"/>
              <a:t> strings  - do you want to allow for strings not in the dictionary/lexicon common in </a:t>
            </a:r>
            <a:r>
              <a:rPr lang="en-US" dirty="0" err="1"/>
              <a:t>folksonomies</a:t>
            </a:r>
            <a:endParaRPr lang="en-US" dirty="0"/>
          </a:p>
          <a:p>
            <a:r>
              <a:rPr lang="en-US" dirty="0"/>
              <a:t>Noise words – some words may not be related to content (e.g. stop words: a, and, the)</a:t>
            </a:r>
          </a:p>
          <a:p>
            <a:r>
              <a:rPr lang="en-US" dirty="0" err="1"/>
              <a:t>Orderless</a:t>
            </a:r>
            <a:r>
              <a:rPr lang="en-US" dirty="0"/>
              <a:t> (bag of words) </a:t>
            </a:r>
            <a:r>
              <a:rPr lang="en-US" dirty="0" err="1"/>
              <a:t>vs</a:t>
            </a:r>
            <a:r>
              <a:rPr lang="en-US" dirty="0"/>
              <a:t> representations that care about order/syntax etc.</a:t>
            </a:r>
          </a:p>
        </p:txBody>
      </p:sp>
    </p:spTree>
    <p:extLst>
      <p:ext uri="{BB962C8B-B14F-4D97-AF65-F5344CB8AC3E}">
        <p14:creationId xmlns:p14="http://schemas.microsoft.com/office/powerpoint/2010/main" val="122630127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685800" y="609600"/>
            <a:ext cx="7772400" cy="457200"/>
          </a:xfrm>
        </p:spPr>
        <p:txBody>
          <a:bodyPr>
            <a:normAutofit fontScale="90000"/>
          </a:bodyPr>
          <a:lstStyle/>
          <a:p>
            <a:pPr eaLnBrk="1" hangingPunct="1"/>
            <a:r>
              <a:rPr lang="en-US" sz="3600">
                <a:ea typeface="ＭＳ Ｐゴシック" charset="-128"/>
                <a:cs typeface="ＭＳ Ｐゴシック" charset="-128"/>
              </a:rPr>
              <a:t>Document Vectors</a:t>
            </a:r>
          </a:p>
        </p:txBody>
      </p:sp>
      <p:pic>
        <p:nvPicPr>
          <p:cNvPr id="47107" name="Picture 9" descr="Picture 20.png"/>
          <p:cNvPicPr>
            <a:picLocks noChangeAspect="1"/>
          </p:cNvPicPr>
          <p:nvPr/>
        </p:nvPicPr>
        <p:blipFill>
          <a:blip r:embed="rId3"/>
          <a:srcRect/>
          <a:stretch>
            <a:fillRect/>
          </a:stretch>
        </p:blipFill>
        <p:spPr bwMode="auto">
          <a:xfrm>
            <a:off x="254000" y="2019300"/>
            <a:ext cx="3175000" cy="4533900"/>
          </a:xfrm>
          <a:prstGeom prst="rect">
            <a:avLst/>
          </a:prstGeom>
          <a:noFill/>
          <a:ln w="9525">
            <a:noFill/>
            <a:miter lim="800000"/>
            <a:headEnd/>
            <a:tailEnd/>
          </a:ln>
        </p:spPr>
      </p:pic>
    </p:spTree>
    <p:extLst>
      <p:ext uri="{BB962C8B-B14F-4D97-AF65-F5344CB8AC3E}">
        <p14:creationId xmlns:p14="http://schemas.microsoft.com/office/powerpoint/2010/main" val="230320264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685800" y="609600"/>
            <a:ext cx="7772400" cy="457200"/>
          </a:xfrm>
        </p:spPr>
        <p:txBody>
          <a:bodyPr>
            <a:normAutofit fontScale="90000"/>
          </a:bodyPr>
          <a:lstStyle/>
          <a:p>
            <a:pPr eaLnBrk="1" hangingPunct="1"/>
            <a:r>
              <a:rPr lang="en-US" sz="3600">
                <a:ea typeface="ＭＳ Ｐゴシック" charset="-128"/>
                <a:cs typeface="ＭＳ Ｐゴシック" charset="-128"/>
              </a:rPr>
              <a:t>Document Vectors</a:t>
            </a:r>
          </a:p>
        </p:txBody>
      </p:sp>
      <p:sp>
        <p:nvSpPr>
          <p:cNvPr id="49155" name="Rectangle 3"/>
          <p:cNvSpPr txBox="1">
            <a:spLocks noChangeArrowheads="1"/>
          </p:cNvSpPr>
          <p:nvPr/>
        </p:nvSpPr>
        <p:spPr bwMode="auto">
          <a:xfrm>
            <a:off x="685800" y="1295400"/>
            <a:ext cx="7772400" cy="4572000"/>
          </a:xfrm>
          <a:prstGeom prst="rect">
            <a:avLst/>
          </a:prstGeom>
          <a:noFill/>
          <a:ln w="9525">
            <a:noFill/>
            <a:miter lim="800000"/>
            <a:headEnd/>
            <a:tailEnd/>
          </a:ln>
        </p:spPr>
        <p:txBody>
          <a:bodyPr lIns="92075" tIns="46038" rIns="92075" bIns="46038">
            <a:prstTxWarp prst="textNoShape">
              <a:avLst/>
            </a:prstTxWarp>
          </a:bodyPr>
          <a:lstStyle/>
          <a:p>
            <a:pPr marL="342900" indent="-342900" defTabSz="914400" eaLnBrk="0" hangingPunct="0">
              <a:spcBef>
                <a:spcPct val="20000"/>
              </a:spcBef>
              <a:buClr>
                <a:srgbClr val="000099"/>
              </a:buClr>
              <a:buSzPct val="100000"/>
              <a:buFont typeface="Symbol" charset="2"/>
              <a:buChar char="·"/>
            </a:pPr>
            <a:r>
              <a:rPr lang="en-US" sz="2400" b="1" dirty="0">
                <a:latin typeface="Calibri" charset="0"/>
              </a:rPr>
              <a:t>Represent document as a “bag of words”</a:t>
            </a:r>
          </a:p>
        </p:txBody>
      </p:sp>
      <p:pic>
        <p:nvPicPr>
          <p:cNvPr id="49156" name="Picture 8" descr="bag.jpg"/>
          <p:cNvPicPr>
            <a:picLocks noChangeAspect="1"/>
          </p:cNvPicPr>
          <p:nvPr/>
        </p:nvPicPr>
        <p:blipFill>
          <a:blip r:embed="rId3"/>
          <a:srcRect/>
          <a:stretch>
            <a:fillRect/>
          </a:stretch>
        </p:blipFill>
        <p:spPr bwMode="auto">
          <a:xfrm>
            <a:off x="4649788" y="2281238"/>
            <a:ext cx="1903412" cy="3586162"/>
          </a:xfrm>
          <a:prstGeom prst="rect">
            <a:avLst/>
          </a:prstGeom>
          <a:noFill/>
          <a:ln w="9525">
            <a:noFill/>
            <a:miter lim="800000"/>
            <a:headEnd/>
            <a:tailEnd/>
          </a:ln>
        </p:spPr>
      </p:pic>
      <p:pic>
        <p:nvPicPr>
          <p:cNvPr id="49157" name="Picture 9" descr="Picture 20.png"/>
          <p:cNvPicPr>
            <a:picLocks noChangeAspect="1"/>
          </p:cNvPicPr>
          <p:nvPr/>
        </p:nvPicPr>
        <p:blipFill>
          <a:blip r:embed="rId4"/>
          <a:srcRect/>
          <a:stretch>
            <a:fillRect/>
          </a:stretch>
        </p:blipFill>
        <p:spPr bwMode="auto">
          <a:xfrm>
            <a:off x="254000" y="2019300"/>
            <a:ext cx="3175000" cy="4533900"/>
          </a:xfrm>
          <a:prstGeom prst="rect">
            <a:avLst/>
          </a:prstGeom>
          <a:noFill/>
          <a:ln w="9525">
            <a:noFill/>
            <a:miter lim="800000"/>
            <a:headEnd/>
            <a:tailEnd/>
          </a:ln>
        </p:spPr>
      </p:pic>
      <p:cxnSp>
        <p:nvCxnSpPr>
          <p:cNvPr id="12" name="Curved Connector 11"/>
          <p:cNvCxnSpPr/>
          <p:nvPr/>
        </p:nvCxnSpPr>
        <p:spPr>
          <a:xfrm rot="16200000" flipH="1">
            <a:off x="3552031" y="537369"/>
            <a:ext cx="261938" cy="3759200"/>
          </a:xfrm>
          <a:prstGeom prst="curvedConnector3">
            <a:avLst>
              <a:gd name="adj1" fmla="val -212031"/>
            </a:avLst>
          </a:prstGeom>
          <a:ln w="41275" cap="flat" cmpd="sng" algn="ctr">
            <a:solidFill>
              <a:srgbClr val="FF0000"/>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pic>
        <p:nvPicPr>
          <p:cNvPr id="49159" name="Picture 17" descr="Picture 21.png"/>
          <p:cNvPicPr>
            <a:picLocks noChangeAspect="1"/>
          </p:cNvPicPr>
          <p:nvPr/>
        </p:nvPicPr>
        <p:blipFill>
          <a:blip r:embed="rId5"/>
          <a:srcRect/>
          <a:stretch>
            <a:fillRect/>
          </a:stretch>
        </p:blipFill>
        <p:spPr bwMode="auto">
          <a:xfrm>
            <a:off x="4965700" y="4927600"/>
            <a:ext cx="596900" cy="330200"/>
          </a:xfrm>
          <a:prstGeom prst="rect">
            <a:avLst/>
          </a:prstGeom>
          <a:noFill/>
          <a:ln w="9525">
            <a:noFill/>
            <a:miter lim="800000"/>
            <a:headEnd/>
            <a:tailEnd/>
          </a:ln>
        </p:spPr>
      </p:pic>
      <p:pic>
        <p:nvPicPr>
          <p:cNvPr id="49160" name="Picture 18" descr="Picture 22.png"/>
          <p:cNvPicPr>
            <a:picLocks noChangeAspect="1"/>
          </p:cNvPicPr>
          <p:nvPr/>
        </p:nvPicPr>
        <p:blipFill>
          <a:blip r:embed="rId6"/>
          <a:srcRect/>
          <a:stretch>
            <a:fillRect/>
          </a:stretch>
        </p:blipFill>
        <p:spPr bwMode="auto">
          <a:xfrm>
            <a:off x="5232400" y="3282950"/>
            <a:ext cx="406400" cy="292100"/>
          </a:xfrm>
          <a:prstGeom prst="rect">
            <a:avLst/>
          </a:prstGeom>
          <a:noFill/>
          <a:ln w="9525">
            <a:noFill/>
            <a:miter lim="800000"/>
            <a:headEnd/>
            <a:tailEnd/>
          </a:ln>
        </p:spPr>
      </p:pic>
      <p:pic>
        <p:nvPicPr>
          <p:cNvPr id="49161" name="Picture 19" descr="Picture 23.png"/>
          <p:cNvPicPr>
            <a:picLocks noChangeAspect="1"/>
          </p:cNvPicPr>
          <p:nvPr/>
        </p:nvPicPr>
        <p:blipFill>
          <a:blip r:embed="rId7"/>
          <a:srcRect/>
          <a:stretch>
            <a:fillRect/>
          </a:stretch>
        </p:blipFill>
        <p:spPr bwMode="auto">
          <a:xfrm>
            <a:off x="5092700" y="4013200"/>
            <a:ext cx="1155700" cy="254000"/>
          </a:xfrm>
          <a:prstGeom prst="rect">
            <a:avLst/>
          </a:prstGeom>
          <a:noFill/>
          <a:ln w="9525">
            <a:noFill/>
            <a:miter lim="800000"/>
            <a:headEnd/>
            <a:tailEnd/>
          </a:ln>
        </p:spPr>
      </p:pic>
      <p:pic>
        <p:nvPicPr>
          <p:cNvPr id="49162" name="Picture 20" descr="Picture 24.png"/>
          <p:cNvPicPr>
            <a:picLocks noChangeAspect="1"/>
          </p:cNvPicPr>
          <p:nvPr/>
        </p:nvPicPr>
        <p:blipFill>
          <a:blip r:embed="rId8"/>
          <a:srcRect/>
          <a:stretch>
            <a:fillRect/>
          </a:stretch>
        </p:blipFill>
        <p:spPr bwMode="auto">
          <a:xfrm>
            <a:off x="5422900" y="4483100"/>
            <a:ext cx="673100" cy="241300"/>
          </a:xfrm>
          <a:prstGeom prst="rect">
            <a:avLst/>
          </a:prstGeom>
          <a:noFill/>
          <a:ln w="9525">
            <a:noFill/>
            <a:miter lim="800000"/>
            <a:headEnd/>
            <a:tailEnd/>
          </a:ln>
        </p:spPr>
      </p:pic>
      <p:pic>
        <p:nvPicPr>
          <p:cNvPr id="49163" name="Picture 21" descr="Picture 25.png"/>
          <p:cNvPicPr>
            <a:picLocks noChangeAspect="1"/>
          </p:cNvPicPr>
          <p:nvPr/>
        </p:nvPicPr>
        <p:blipFill>
          <a:blip r:embed="rId9"/>
          <a:srcRect/>
          <a:stretch>
            <a:fillRect/>
          </a:stretch>
        </p:blipFill>
        <p:spPr bwMode="auto">
          <a:xfrm>
            <a:off x="5880100" y="3556000"/>
            <a:ext cx="368300" cy="254000"/>
          </a:xfrm>
          <a:prstGeom prst="rect">
            <a:avLst/>
          </a:prstGeom>
          <a:noFill/>
          <a:ln w="9525">
            <a:noFill/>
            <a:miter lim="800000"/>
            <a:headEnd/>
            <a:tailEnd/>
          </a:ln>
        </p:spPr>
      </p:pic>
      <p:pic>
        <p:nvPicPr>
          <p:cNvPr id="49164" name="Picture 22" descr="Picture 26.png"/>
          <p:cNvPicPr>
            <a:picLocks noChangeAspect="1"/>
          </p:cNvPicPr>
          <p:nvPr/>
        </p:nvPicPr>
        <p:blipFill>
          <a:blip r:embed="rId10"/>
          <a:srcRect/>
          <a:stretch>
            <a:fillRect/>
          </a:stretch>
        </p:blipFill>
        <p:spPr bwMode="auto">
          <a:xfrm>
            <a:off x="5715000" y="5245100"/>
            <a:ext cx="635000" cy="241300"/>
          </a:xfrm>
          <a:prstGeom prst="rect">
            <a:avLst/>
          </a:prstGeom>
          <a:noFill/>
          <a:ln w="9525">
            <a:noFill/>
            <a:miter lim="800000"/>
            <a:headEnd/>
            <a:tailEnd/>
          </a:ln>
        </p:spPr>
      </p:pic>
      <p:pic>
        <p:nvPicPr>
          <p:cNvPr id="49165" name="Picture 23" descr="Picture 27.png"/>
          <p:cNvPicPr>
            <a:picLocks noChangeAspect="1"/>
          </p:cNvPicPr>
          <p:nvPr/>
        </p:nvPicPr>
        <p:blipFill>
          <a:blip r:embed="rId11"/>
          <a:srcRect/>
          <a:stretch>
            <a:fillRect/>
          </a:stretch>
        </p:blipFill>
        <p:spPr bwMode="auto">
          <a:xfrm>
            <a:off x="4876800" y="3619500"/>
            <a:ext cx="876300" cy="266700"/>
          </a:xfrm>
          <a:prstGeom prst="rect">
            <a:avLst/>
          </a:prstGeom>
          <a:noFill/>
          <a:ln w="9525">
            <a:noFill/>
            <a:miter lim="800000"/>
            <a:headEnd/>
            <a:tailEnd/>
          </a:ln>
        </p:spPr>
      </p:pic>
    </p:spTree>
    <p:extLst>
      <p:ext uri="{BB962C8B-B14F-4D97-AF65-F5344CB8AC3E}">
        <p14:creationId xmlns:p14="http://schemas.microsoft.com/office/powerpoint/2010/main" val="283826114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pPr eaLnBrk="1" hangingPunct="1"/>
            <a:r>
              <a:rPr lang="en-US">
                <a:ea typeface="ＭＳ Ｐゴシック" charset="-128"/>
                <a:cs typeface="ＭＳ Ｐゴシック" charset="-128"/>
              </a:rPr>
              <a:t>Example</a:t>
            </a:r>
          </a:p>
        </p:txBody>
      </p:sp>
      <p:sp>
        <p:nvSpPr>
          <p:cNvPr id="51203" name="Content Placeholder 2"/>
          <p:cNvSpPr>
            <a:spLocks noGrp="1"/>
          </p:cNvSpPr>
          <p:nvPr>
            <p:ph idx="1"/>
          </p:nvPr>
        </p:nvSpPr>
        <p:spPr/>
        <p:txBody>
          <a:bodyPr/>
          <a:lstStyle/>
          <a:p>
            <a:pPr eaLnBrk="1" hangingPunct="1"/>
            <a:r>
              <a:rPr lang="en-US">
                <a:ea typeface="ＭＳ Ｐゴシック" charset="-128"/>
                <a:cs typeface="ＭＳ Ｐゴシック" charset="-128"/>
              </a:rPr>
              <a:t>Doc1 = “the quick brown fox jumped”</a:t>
            </a:r>
          </a:p>
          <a:p>
            <a:pPr eaLnBrk="1" hangingPunct="1"/>
            <a:r>
              <a:rPr lang="en-US">
                <a:ea typeface="ＭＳ Ｐゴシック" charset="-128"/>
                <a:cs typeface="ＭＳ Ｐゴシック" charset="-128"/>
              </a:rPr>
              <a:t>Doc2 = “brown quick jumped fox the”</a:t>
            </a:r>
          </a:p>
          <a:p>
            <a:pPr eaLnBrk="1" hangingPunct="1"/>
            <a:endParaRPr lang="en-US">
              <a:ea typeface="ＭＳ Ｐゴシック" charset="-128"/>
              <a:cs typeface="ＭＳ Ｐゴシック" charset="-128"/>
            </a:endParaRPr>
          </a:p>
        </p:txBody>
      </p:sp>
    </p:spTree>
    <p:extLst>
      <p:ext uri="{BB962C8B-B14F-4D97-AF65-F5344CB8AC3E}">
        <p14:creationId xmlns:p14="http://schemas.microsoft.com/office/powerpoint/2010/main" val="27319875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4"/>
          <p:cNvSpPr>
            <a:spLocks noGrp="1" noChangeArrowheads="1"/>
          </p:cNvSpPr>
          <p:nvPr>
            <p:ph type="title"/>
          </p:nvPr>
        </p:nvSpPr>
        <p:spPr>
          <a:xfrm>
            <a:off x="304800" y="150813"/>
            <a:ext cx="8402638" cy="1219200"/>
          </a:xfrm>
          <a:noFill/>
        </p:spPr>
        <p:txBody>
          <a:bodyPr/>
          <a:lstStyle/>
          <a:p>
            <a:pPr eaLnBrk="1" hangingPunct="1"/>
            <a:r>
              <a:rPr lang="en-US" dirty="0">
                <a:ea typeface="ＭＳ Ｐゴシック" charset="-128"/>
                <a:cs typeface="ＭＳ Ｐゴシック" charset="-128"/>
              </a:rPr>
              <a:t>Global Features (gist)</a:t>
            </a:r>
          </a:p>
        </p:txBody>
      </p:sp>
      <p:pic>
        <p:nvPicPr>
          <p:cNvPr id="79876" name="Picture 10" descr="0681_steer_frame"/>
          <p:cNvPicPr>
            <a:picLocks noChangeAspect="1" noChangeArrowheads="1"/>
          </p:cNvPicPr>
          <p:nvPr/>
        </p:nvPicPr>
        <p:blipFill>
          <a:blip r:embed="rId4"/>
          <a:srcRect/>
          <a:stretch>
            <a:fillRect/>
          </a:stretch>
        </p:blipFill>
        <p:spPr bwMode="auto">
          <a:xfrm>
            <a:off x="4219575" y="1824038"/>
            <a:ext cx="4924425" cy="3852862"/>
          </a:xfrm>
          <a:prstGeom prst="rect">
            <a:avLst/>
          </a:prstGeom>
          <a:noFill/>
          <a:ln w="9525">
            <a:noFill/>
            <a:miter lim="800000"/>
            <a:headEnd/>
            <a:tailEnd/>
          </a:ln>
        </p:spPr>
      </p:pic>
      <p:sp>
        <p:nvSpPr>
          <p:cNvPr id="79877" name="Text Box 13"/>
          <p:cNvSpPr txBox="1">
            <a:spLocks noChangeArrowheads="1"/>
          </p:cNvSpPr>
          <p:nvPr/>
        </p:nvSpPr>
        <p:spPr bwMode="auto">
          <a:xfrm>
            <a:off x="6629400" y="6583363"/>
            <a:ext cx="2501900" cy="274637"/>
          </a:xfrm>
          <a:prstGeom prst="rect">
            <a:avLst/>
          </a:prstGeom>
          <a:noFill/>
          <a:ln w="9525">
            <a:noFill/>
            <a:miter lim="800000"/>
            <a:headEnd/>
            <a:tailEnd/>
          </a:ln>
        </p:spPr>
        <p:txBody>
          <a:bodyPr>
            <a:prstTxWarp prst="textNoShape">
              <a:avLst/>
            </a:prstTxWarp>
            <a:spAutoFit/>
          </a:bodyPr>
          <a:lstStyle/>
          <a:p>
            <a:pPr>
              <a:spcBef>
                <a:spcPct val="50000"/>
              </a:spcBef>
            </a:pPr>
            <a:r>
              <a:rPr lang="en-US" sz="1200">
                <a:solidFill>
                  <a:srgbClr val="0066FF"/>
                </a:solidFill>
                <a:latin typeface="Calibri" charset="0"/>
              </a:rPr>
              <a:t>Hays and Efros, SIGGRAPH 2007</a:t>
            </a:r>
          </a:p>
        </p:txBody>
      </p:sp>
      <p:sp>
        <p:nvSpPr>
          <p:cNvPr id="79878" name="TextBox 6"/>
          <p:cNvSpPr txBox="1">
            <a:spLocks noChangeArrowheads="1"/>
          </p:cNvSpPr>
          <p:nvPr/>
        </p:nvSpPr>
        <p:spPr bwMode="auto">
          <a:xfrm>
            <a:off x="457200" y="6096000"/>
            <a:ext cx="8458200" cy="369888"/>
          </a:xfrm>
          <a:prstGeom prst="rect">
            <a:avLst/>
          </a:prstGeom>
          <a:noFill/>
          <a:ln w="9525">
            <a:noFill/>
            <a:miter lim="800000"/>
            <a:headEnd/>
            <a:tailEnd/>
          </a:ln>
        </p:spPr>
        <p:txBody>
          <a:bodyPr>
            <a:prstTxWarp prst="textNoShape">
              <a:avLst/>
            </a:prstTxWarp>
            <a:spAutoFit/>
          </a:bodyPr>
          <a:lstStyle/>
          <a:p>
            <a:r>
              <a:rPr lang="en-US">
                <a:latin typeface="Calibri" charset="0"/>
              </a:rPr>
              <a:t>Compute oriented edge response at multiple scales (5 spatial scales, 6 orientations)</a:t>
            </a:r>
          </a:p>
        </p:txBody>
      </p:sp>
      <p:pic>
        <p:nvPicPr>
          <p:cNvPr id="2" name="Picture 1"/>
          <p:cNvPicPr>
            <a:picLocks noChangeAspect="1"/>
          </p:cNvPicPr>
          <p:nvPr/>
        </p:nvPicPr>
        <p:blipFill>
          <a:blip r:embed="rId5"/>
          <a:stretch>
            <a:fillRect/>
          </a:stretch>
        </p:blipFill>
        <p:spPr>
          <a:xfrm>
            <a:off x="106947" y="1824037"/>
            <a:ext cx="3590764" cy="3175751"/>
          </a:xfrm>
          <a:prstGeom prst="rect">
            <a:avLst/>
          </a:prstGeom>
        </p:spPr>
      </p:pic>
    </p:spTree>
    <p:custDataLst>
      <p:tags r:id="rId1"/>
    </p:custDataLst>
    <p:extLst>
      <p:ext uri="{BB962C8B-B14F-4D97-AF65-F5344CB8AC3E}">
        <p14:creationId xmlns:p14="http://schemas.microsoft.com/office/powerpoint/2010/main" val="304137902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pPr eaLnBrk="1" hangingPunct="1"/>
            <a:r>
              <a:rPr lang="en-US">
                <a:ea typeface="ＭＳ Ｐゴシック" charset="-128"/>
                <a:cs typeface="ＭＳ Ｐゴシック" charset="-128"/>
              </a:rPr>
              <a:t>Example</a:t>
            </a:r>
          </a:p>
        </p:txBody>
      </p:sp>
      <p:sp>
        <p:nvSpPr>
          <p:cNvPr id="53251" name="Content Placeholder 2"/>
          <p:cNvSpPr>
            <a:spLocks noGrp="1"/>
          </p:cNvSpPr>
          <p:nvPr>
            <p:ph idx="1"/>
          </p:nvPr>
        </p:nvSpPr>
        <p:spPr/>
        <p:txBody>
          <a:bodyPr/>
          <a:lstStyle/>
          <a:p>
            <a:pPr eaLnBrk="1" hangingPunct="1"/>
            <a:r>
              <a:rPr lang="en-US">
                <a:ea typeface="ＭＳ Ｐゴシック" charset="-128"/>
                <a:cs typeface="ＭＳ Ｐゴシック" charset="-128"/>
              </a:rPr>
              <a:t>Doc1 = “the quick brown fox jumped”</a:t>
            </a:r>
          </a:p>
          <a:p>
            <a:pPr eaLnBrk="1" hangingPunct="1"/>
            <a:r>
              <a:rPr lang="en-US">
                <a:ea typeface="ＭＳ Ｐゴシック" charset="-128"/>
                <a:cs typeface="ＭＳ Ｐゴシック" charset="-128"/>
              </a:rPr>
              <a:t>Doc2 = “brown quick jumped fox the”</a:t>
            </a:r>
          </a:p>
          <a:p>
            <a:pPr eaLnBrk="1" hangingPunct="1">
              <a:buFont typeface="Arial" charset="0"/>
              <a:buNone/>
            </a:pPr>
            <a:endParaRPr lang="en-US">
              <a:ea typeface="ＭＳ Ｐゴシック" charset="-128"/>
              <a:cs typeface="ＭＳ Ｐゴシック" charset="-128"/>
            </a:endParaRPr>
          </a:p>
          <a:p>
            <a:pPr eaLnBrk="1" hangingPunct="1">
              <a:buFont typeface="Arial" charset="0"/>
              <a:buNone/>
            </a:pPr>
            <a:r>
              <a:rPr lang="en-US">
                <a:ea typeface="ＭＳ Ｐゴシック" charset="-128"/>
                <a:cs typeface="ＭＳ Ｐゴシック" charset="-128"/>
              </a:rPr>
              <a:t>Would a bag of words model represent these two documents differently? </a:t>
            </a:r>
          </a:p>
          <a:p>
            <a:pPr eaLnBrk="1" hangingPunct="1"/>
            <a:endParaRPr lang="en-US">
              <a:ea typeface="ＭＳ Ｐゴシック" charset="-128"/>
              <a:cs typeface="ＭＳ Ｐゴシック" charset="-128"/>
            </a:endParaRPr>
          </a:p>
        </p:txBody>
      </p:sp>
    </p:spTree>
    <p:extLst>
      <p:ext uri="{BB962C8B-B14F-4D97-AF65-F5344CB8AC3E}">
        <p14:creationId xmlns:p14="http://schemas.microsoft.com/office/powerpoint/2010/main" val="209897225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685800" y="609600"/>
            <a:ext cx="7772400" cy="457200"/>
          </a:xfrm>
        </p:spPr>
        <p:txBody>
          <a:bodyPr>
            <a:normAutofit fontScale="90000"/>
          </a:bodyPr>
          <a:lstStyle/>
          <a:p>
            <a:pPr eaLnBrk="1" hangingPunct="1"/>
            <a:r>
              <a:rPr lang="en-US" sz="4000">
                <a:ea typeface="ＭＳ Ｐゴシック" charset="-128"/>
                <a:cs typeface="ＭＳ Ｐゴシック" charset="-128"/>
              </a:rPr>
              <a:t>Document Vectors</a:t>
            </a:r>
          </a:p>
        </p:txBody>
      </p:sp>
      <p:sp>
        <p:nvSpPr>
          <p:cNvPr id="55299" name="Rectangle 3"/>
          <p:cNvSpPr txBox="1">
            <a:spLocks noChangeArrowheads="1"/>
          </p:cNvSpPr>
          <p:nvPr/>
        </p:nvSpPr>
        <p:spPr bwMode="auto">
          <a:xfrm>
            <a:off x="685800" y="1295400"/>
            <a:ext cx="7772400" cy="4572000"/>
          </a:xfrm>
          <a:prstGeom prst="rect">
            <a:avLst/>
          </a:prstGeom>
          <a:noFill/>
          <a:ln w="9525">
            <a:noFill/>
            <a:miter lim="800000"/>
            <a:headEnd/>
            <a:tailEnd/>
          </a:ln>
        </p:spPr>
        <p:txBody>
          <a:bodyPr lIns="92075" tIns="46038" rIns="92075" bIns="46038">
            <a:prstTxWarp prst="textNoShape">
              <a:avLst/>
            </a:prstTxWarp>
          </a:bodyPr>
          <a:lstStyle/>
          <a:p>
            <a:pPr marL="342900" indent="-342900" defTabSz="914400" eaLnBrk="0" hangingPunct="0">
              <a:spcBef>
                <a:spcPct val="20000"/>
              </a:spcBef>
              <a:buClr>
                <a:srgbClr val="000099"/>
              </a:buClr>
              <a:buSzPct val="100000"/>
              <a:buFont typeface="Symbol" charset="2"/>
              <a:buChar char="·"/>
            </a:pPr>
            <a:r>
              <a:rPr lang="en-US" sz="2400" b="1">
                <a:latin typeface="Calibri" charset="0"/>
              </a:rPr>
              <a:t>Documents are represented as “bags of words”</a:t>
            </a:r>
          </a:p>
          <a:p>
            <a:pPr marL="342900" indent="-342900" defTabSz="914400" eaLnBrk="0" hangingPunct="0">
              <a:spcBef>
                <a:spcPct val="20000"/>
              </a:spcBef>
              <a:buClr>
                <a:srgbClr val="000099"/>
              </a:buClr>
              <a:buSzPct val="100000"/>
              <a:buFont typeface="Symbol" charset="2"/>
              <a:buChar char="·"/>
            </a:pPr>
            <a:r>
              <a:rPr lang="en-US" sz="2400" b="1">
                <a:latin typeface="Calibri" charset="0"/>
              </a:rPr>
              <a:t>Represented as vectors when used computationally</a:t>
            </a:r>
          </a:p>
          <a:p>
            <a:pPr marL="742950" lvl="1" indent="-285750" defTabSz="914400" eaLnBrk="0" hangingPunct="0">
              <a:spcBef>
                <a:spcPct val="20000"/>
              </a:spcBef>
              <a:buClr>
                <a:srgbClr val="000099"/>
              </a:buClr>
              <a:buSzPct val="100000"/>
              <a:buFontTx/>
              <a:buChar char="•"/>
            </a:pPr>
            <a:r>
              <a:rPr lang="en-US" sz="2000">
                <a:latin typeface="Calibri" charset="0"/>
              </a:rPr>
              <a:t>Each vector holds a place for </a:t>
            </a:r>
            <a:r>
              <a:rPr lang="en-US" sz="2000">
                <a:solidFill>
                  <a:schemeClr val="tx2"/>
                </a:solidFill>
                <a:latin typeface="Calibri" charset="0"/>
              </a:rPr>
              <a:t>every</a:t>
            </a:r>
            <a:r>
              <a:rPr lang="en-US" sz="2000">
                <a:latin typeface="Calibri" charset="0"/>
              </a:rPr>
              <a:t> term in the collection</a:t>
            </a:r>
          </a:p>
          <a:p>
            <a:pPr marL="742950" lvl="1" indent="-285750" defTabSz="914400" eaLnBrk="0" hangingPunct="0">
              <a:spcBef>
                <a:spcPct val="20000"/>
              </a:spcBef>
              <a:buClr>
                <a:srgbClr val="000099"/>
              </a:buClr>
              <a:buSzPct val="100000"/>
              <a:buFontTx/>
              <a:buChar char="•"/>
            </a:pPr>
            <a:r>
              <a:rPr lang="en-US" sz="2000">
                <a:latin typeface="Calibri" charset="0"/>
              </a:rPr>
              <a:t>Therefore, most vectors are sparse</a:t>
            </a:r>
          </a:p>
        </p:txBody>
      </p:sp>
      <p:sp>
        <p:nvSpPr>
          <p:cNvPr id="55300" name="TextBox 7"/>
          <p:cNvSpPr txBox="1">
            <a:spLocks noChangeArrowheads="1"/>
          </p:cNvSpPr>
          <p:nvPr/>
        </p:nvSpPr>
        <p:spPr bwMode="auto">
          <a:xfrm>
            <a:off x="7173913" y="6553200"/>
            <a:ext cx="1970087" cy="523875"/>
          </a:xfrm>
          <a:prstGeom prst="rect">
            <a:avLst/>
          </a:prstGeom>
          <a:noFill/>
          <a:ln w="9525">
            <a:noFill/>
            <a:miter lim="800000"/>
            <a:headEnd/>
            <a:tailEnd/>
          </a:ln>
        </p:spPr>
        <p:txBody>
          <a:bodyPr wrap="none">
            <a:prstTxWarp prst="textNoShape">
              <a:avLst/>
            </a:prstTxWarp>
            <a:spAutoFit/>
          </a:bodyPr>
          <a:lstStyle/>
          <a:p>
            <a:r>
              <a:rPr lang="en-US" sz="1400">
                <a:latin typeface="Calibri" charset="0"/>
              </a:rPr>
              <a:t>Slide from Mitch Marcus</a:t>
            </a:r>
          </a:p>
          <a:p>
            <a:endParaRPr lang="en-US" sz="1400">
              <a:latin typeface="Calibri" charset="0"/>
            </a:endParaRPr>
          </a:p>
        </p:txBody>
      </p:sp>
    </p:spTree>
    <p:extLst>
      <p:ext uri="{BB962C8B-B14F-4D97-AF65-F5344CB8AC3E}">
        <p14:creationId xmlns:p14="http://schemas.microsoft.com/office/powerpoint/2010/main" val="376319968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685800" y="609600"/>
            <a:ext cx="7772400" cy="457200"/>
          </a:xfrm>
        </p:spPr>
        <p:txBody>
          <a:bodyPr>
            <a:normAutofit fontScale="90000"/>
          </a:bodyPr>
          <a:lstStyle/>
          <a:p>
            <a:pPr eaLnBrk="1" hangingPunct="1"/>
            <a:r>
              <a:rPr lang="en-US" sz="4000">
                <a:ea typeface="ＭＳ Ｐゴシック" charset="-128"/>
                <a:cs typeface="ＭＳ Ｐゴシック" charset="-128"/>
              </a:rPr>
              <a:t>Document Vectors</a:t>
            </a:r>
          </a:p>
        </p:txBody>
      </p:sp>
      <p:sp>
        <p:nvSpPr>
          <p:cNvPr id="57347" name="Rectangle 3"/>
          <p:cNvSpPr txBox="1">
            <a:spLocks noChangeArrowheads="1"/>
          </p:cNvSpPr>
          <p:nvPr/>
        </p:nvSpPr>
        <p:spPr bwMode="auto">
          <a:xfrm>
            <a:off x="685800" y="1295400"/>
            <a:ext cx="7772400" cy="1981200"/>
          </a:xfrm>
          <a:prstGeom prst="rect">
            <a:avLst/>
          </a:prstGeom>
          <a:noFill/>
          <a:ln w="9525">
            <a:noFill/>
            <a:miter lim="800000"/>
            <a:headEnd/>
            <a:tailEnd/>
          </a:ln>
        </p:spPr>
        <p:txBody>
          <a:bodyPr lIns="92075" tIns="46038" rIns="92075" bIns="46038">
            <a:prstTxWarp prst="textNoShape">
              <a:avLst/>
            </a:prstTxWarp>
          </a:bodyPr>
          <a:lstStyle/>
          <a:p>
            <a:pPr marL="342900" indent="-342900" defTabSz="914400" eaLnBrk="0" hangingPunct="0">
              <a:spcBef>
                <a:spcPct val="20000"/>
              </a:spcBef>
              <a:buClr>
                <a:srgbClr val="000099"/>
              </a:buClr>
              <a:buSzPct val="100000"/>
              <a:buFont typeface="Symbol" charset="2"/>
              <a:buChar char="·"/>
            </a:pPr>
            <a:r>
              <a:rPr lang="en-US" sz="2400" b="1">
                <a:latin typeface="Calibri" charset="0"/>
              </a:rPr>
              <a:t>Documents are represented as “bags of words”</a:t>
            </a:r>
          </a:p>
          <a:p>
            <a:pPr marL="342900" indent="-342900" defTabSz="914400" eaLnBrk="0" hangingPunct="0">
              <a:spcBef>
                <a:spcPct val="20000"/>
              </a:spcBef>
              <a:buClr>
                <a:srgbClr val="000099"/>
              </a:buClr>
              <a:buSzPct val="100000"/>
              <a:buFont typeface="Symbol" charset="2"/>
              <a:buChar char="·"/>
            </a:pPr>
            <a:r>
              <a:rPr lang="en-US" sz="2400" b="1">
                <a:latin typeface="Calibri" charset="0"/>
              </a:rPr>
              <a:t>Represented as vectors when used computationally</a:t>
            </a:r>
          </a:p>
          <a:p>
            <a:pPr marL="742950" lvl="1" indent="-285750" defTabSz="914400" eaLnBrk="0" hangingPunct="0">
              <a:spcBef>
                <a:spcPct val="20000"/>
              </a:spcBef>
              <a:buClr>
                <a:srgbClr val="000099"/>
              </a:buClr>
              <a:buSzPct val="100000"/>
              <a:buFontTx/>
              <a:buChar char="•"/>
            </a:pPr>
            <a:r>
              <a:rPr lang="en-US" sz="2000">
                <a:latin typeface="Calibri" charset="0"/>
              </a:rPr>
              <a:t>Each vector holds a place for </a:t>
            </a:r>
            <a:r>
              <a:rPr lang="en-US" sz="2000">
                <a:solidFill>
                  <a:schemeClr val="tx2"/>
                </a:solidFill>
                <a:latin typeface="Calibri" charset="0"/>
              </a:rPr>
              <a:t>every</a:t>
            </a:r>
            <a:r>
              <a:rPr lang="en-US" sz="2000">
                <a:latin typeface="Calibri" charset="0"/>
              </a:rPr>
              <a:t> term in the collection</a:t>
            </a:r>
          </a:p>
          <a:p>
            <a:pPr marL="742950" lvl="1" indent="-285750" defTabSz="914400" eaLnBrk="0" hangingPunct="0">
              <a:spcBef>
                <a:spcPct val="20000"/>
              </a:spcBef>
              <a:buClr>
                <a:srgbClr val="000099"/>
              </a:buClr>
              <a:buSzPct val="100000"/>
              <a:buFontTx/>
              <a:buChar char="•"/>
            </a:pPr>
            <a:r>
              <a:rPr lang="en-US" sz="2000">
                <a:latin typeface="Calibri" charset="0"/>
              </a:rPr>
              <a:t>Therefore, most vectors are sparse</a:t>
            </a:r>
          </a:p>
          <a:p>
            <a:pPr marL="742950" lvl="1" indent="-285750" defTabSz="914400" eaLnBrk="0" hangingPunct="0">
              <a:spcBef>
                <a:spcPct val="20000"/>
              </a:spcBef>
              <a:buClr>
                <a:srgbClr val="000099"/>
              </a:buClr>
              <a:buSzPct val="100000"/>
            </a:pPr>
            <a:endParaRPr lang="en-US" sz="2000">
              <a:latin typeface="Calibri" charset="0"/>
            </a:endParaRPr>
          </a:p>
          <a:p>
            <a:pPr marL="742950" lvl="1" indent="-285750" defTabSz="914400" eaLnBrk="0" hangingPunct="0">
              <a:spcBef>
                <a:spcPct val="20000"/>
              </a:spcBef>
              <a:buClr>
                <a:srgbClr val="000099"/>
              </a:buClr>
              <a:buSzPct val="100000"/>
              <a:buFontTx/>
              <a:buChar char="•"/>
            </a:pPr>
            <a:endParaRPr lang="en-US" sz="2000">
              <a:latin typeface="Calibri" charset="0"/>
            </a:endParaRPr>
          </a:p>
          <a:p>
            <a:pPr marL="742950" lvl="1" indent="-285750" defTabSz="914400" eaLnBrk="0" hangingPunct="0">
              <a:spcBef>
                <a:spcPct val="20000"/>
              </a:spcBef>
              <a:buClr>
                <a:srgbClr val="000099"/>
              </a:buClr>
              <a:buSzPct val="100000"/>
              <a:buFontTx/>
              <a:buChar char="•"/>
            </a:pPr>
            <a:endParaRPr lang="en-US" sz="2000">
              <a:latin typeface="Calibri" charset="0"/>
            </a:endParaRPr>
          </a:p>
          <a:p>
            <a:pPr marL="742950" lvl="1" indent="-285750" defTabSz="914400" eaLnBrk="0" hangingPunct="0">
              <a:spcBef>
                <a:spcPct val="20000"/>
              </a:spcBef>
              <a:buClr>
                <a:srgbClr val="000099"/>
              </a:buClr>
              <a:buSzPct val="100000"/>
              <a:buFontTx/>
              <a:buChar char="•"/>
            </a:pPr>
            <a:endParaRPr lang="en-US" sz="2000">
              <a:latin typeface="Calibri" charset="0"/>
            </a:endParaRPr>
          </a:p>
        </p:txBody>
      </p:sp>
      <p:sp>
        <p:nvSpPr>
          <p:cNvPr id="57348" name="TextBox 7"/>
          <p:cNvSpPr txBox="1">
            <a:spLocks noChangeArrowheads="1"/>
          </p:cNvSpPr>
          <p:nvPr/>
        </p:nvSpPr>
        <p:spPr bwMode="auto">
          <a:xfrm>
            <a:off x="7173913" y="6553200"/>
            <a:ext cx="1970087" cy="523875"/>
          </a:xfrm>
          <a:prstGeom prst="rect">
            <a:avLst/>
          </a:prstGeom>
          <a:noFill/>
          <a:ln w="9525">
            <a:noFill/>
            <a:miter lim="800000"/>
            <a:headEnd/>
            <a:tailEnd/>
          </a:ln>
        </p:spPr>
        <p:txBody>
          <a:bodyPr wrap="none">
            <a:prstTxWarp prst="textNoShape">
              <a:avLst/>
            </a:prstTxWarp>
            <a:spAutoFit/>
          </a:bodyPr>
          <a:lstStyle/>
          <a:p>
            <a:r>
              <a:rPr lang="en-US" sz="1400">
                <a:latin typeface="Calibri" charset="0"/>
              </a:rPr>
              <a:t>Slide from Mitch Marcus</a:t>
            </a:r>
          </a:p>
          <a:p>
            <a:endParaRPr lang="en-US" sz="1400">
              <a:latin typeface="Calibri" charset="0"/>
            </a:endParaRPr>
          </a:p>
        </p:txBody>
      </p:sp>
      <p:sp>
        <p:nvSpPr>
          <p:cNvPr id="57349" name="TextBox 4"/>
          <p:cNvSpPr txBox="1">
            <a:spLocks noChangeArrowheads="1"/>
          </p:cNvSpPr>
          <p:nvPr/>
        </p:nvSpPr>
        <p:spPr bwMode="auto">
          <a:xfrm>
            <a:off x="685800" y="3733800"/>
            <a:ext cx="8001000" cy="1569660"/>
          </a:xfrm>
          <a:prstGeom prst="rect">
            <a:avLst/>
          </a:prstGeom>
          <a:noFill/>
          <a:ln w="9525">
            <a:noFill/>
            <a:miter lim="800000"/>
            <a:headEnd/>
            <a:tailEnd/>
          </a:ln>
        </p:spPr>
        <p:txBody>
          <a:bodyPr>
            <a:prstTxWarp prst="textNoShape">
              <a:avLst/>
            </a:prstTxWarp>
            <a:spAutoFit/>
          </a:bodyPr>
          <a:lstStyle/>
          <a:p>
            <a:r>
              <a:rPr lang="en-US" sz="2400" dirty="0">
                <a:latin typeface="Calibri" charset="0"/>
              </a:rPr>
              <a:t>Lexicon – the vocabulary set that you consider to be valid words in your documents. </a:t>
            </a:r>
          </a:p>
          <a:p>
            <a:r>
              <a:rPr lang="en-US" sz="2400" dirty="0">
                <a:latin typeface="Calibri" charset="0"/>
              </a:rPr>
              <a:t>	Usually stemmed (e.g. running-&gt;run)</a:t>
            </a:r>
          </a:p>
          <a:p>
            <a:r>
              <a:rPr lang="en-US" sz="2400" dirty="0">
                <a:latin typeface="Calibri" charset="0"/>
              </a:rPr>
              <a:t> </a:t>
            </a:r>
          </a:p>
        </p:txBody>
      </p:sp>
    </p:spTree>
    <p:extLst>
      <p:ext uri="{BB962C8B-B14F-4D97-AF65-F5344CB8AC3E}">
        <p14:creationId xmlns:p14="http://schemas.microsoft.com/office/powerpoint/2010/main" val="317372201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Date Placeholder 3"/>
          <p:cNvSpPr>
            <a:spLocks noGrp="1"/>
          </p:cNvSpPr>
          <p:nvPr>
            <p:ph type="dt" sz="quarter" idx="10"/>
          </p:nvPr>
        </p:nvSpPr>
        <p:spPr bwMode="auto">
          <a:xfrm>
            <a:off x="685800" y="6248400"/>
            <a:ext cx="1905000" cy="457200"/>
          </a:xfrm>
          <a:noFill/>
          <a:ln>
            <a:miter lim="800000"/>
            <a:headEnd/>
            <a:tailEnd/>
          </a:ln>
        </p:spPr>
        <p:txBody>
          <a:bodyPr/>
          <a:lstStyle/>
          <a:p>
            <a:endParaRPr lang="en-US">
              <a:latin typeface="Arial" charset="0"/>
            </a:endParaRPr>
          </a:p>
          <a:p>
            <a:endParaRPr lang="en-US"/>
          </a:p>
        </p:txBody>
      </p:sp>
      <p:sp>
        <p:nvSpPr>
          <p:cNvPr id="59395" name="Rectangle 2"/>
          <p:cNvSpPr>
            <a:spLocks noGrp="1" noChangeArrowheads="1"/>
          </p:cNvSpPr>
          <p:nvPr>
            <p:ph type="title"/>
          </p:nvPr>
        </p:nvSpPr>
        <p:spPr>
          <a:xfrm>
            <a:off x="685800" y="381000"/>
            <a:ext cx="7772400" cy="457200"/>
          </a:xfrm>
        </p:spPr>
        <p:txBody>
          <a:bodyPr>
            <a:normAutofit fontScale="90000"/>
          </a:bodyPr>
          <a:lstStyle/>
          <a:p>
            <a:pPr eaLnBrk="1" hangingPunct="1"/>
            <a:r>
              <a:rPr lang="en-US" sz="2500">
                <a:ea typeface="ＭＳ Ｐゴシック" charset="-128"/>
                <a:cs typeface="ＭＳ Ｐゴシック" charset="-128"/>
              </a:rPr>
              <a:t>Document Vectors:</a:t>
            </a:r>
            <a:br>
              <a:rPr lang="en-US" sz="2500">
                <a:ea typeface="ＭＳ Ｐゴシック" charset="-128"/>
                <a:cs typeface="ＭＳ Ｐゴシック" charset="-128"/>
              </a:rPr>
            </a:br>
            <a:r>
              <a:rPr lang="en-US" sz="2500">
                <a:ea typeface="ＭＳ Ｐゴシック" charset="-128"/>
                <a:cs typeface="ＭＳ Ｐゴシック" charset="-128"/>
              </a:rPr>
              <a:t>One location for each word. </a:t>
            </a:r>
          </a:p>
        </p:txBody>
      </p:sp>
      <p:sp>
        <p:nvSpPr>
          <p:cNvPr id="59396" name="Rectangle 3"/>
          <p:cNvSpPr txBox="1">
            <a:spLocks noChangeArrowheads="1"/>
          </p:cNvSpPr>
          <p:nvPr/>
        </p:nvSpPr>
        <p:spPr bwMode="auto">
          <a:xfrm>
            <a:off x="914400" y="1981200"/>
            <a:ext cx="7772400" cy="4114800"/>
          </a:xfrm>
          <a:prstGeom prst="rect">
            <a:avLst/>
          </a:prstGeom>
          <a:noFill/>
          <a:ln w="9525">
            <a:noFill/>
            <a:miter lim="800000"/>
            <a:headEnd/>
            <a:tailEnd/>
          </a:ln>
        </p:spPr>
        <p:txBody>
          <a:bodyPr lIns="92075" tIns="46038" rIns="92075" bIns="46038">
            <a:prstTxWarp prst="textNoShape">
              <a:avLst/>
            </a:prstTxWarp>
          </a:bodyPr>
          <a:lstStyle/>
          <a:p>
            <a:pPr marL="342900" indent="-342900" defTabSz="914400" eaLnBrk="0" hangingPunct="0">
              <a:spcBef>
                <a:spcPct val="20000"/>
              </a:spcBef>
              <a:buClr>
                <a:srgbClr val="000099"/>
              </a:buClr>
              <a:buSzPct val="100000"/>
              <a:buFont typeface="Symbol" charset="2"/>
              <a:buNone/>
            </a:pPr>
            <a:r>
              <a:rPr lang="en-US" sz="2000" b="1">
                <a:latin typeface="Book Antiqua" charset="0"/>
              </a:rPr>
              <a:t>nova	galaxy 	heat     h’wood    film	role	diet	fur</a:t>
            </a:r>
          </a:p>
          <a:p>
            <a:pPr marL="342900" indent="-342900" defTabSz="914400" eaLnBrk="0" hangingPunct="0">
              <a:spcBef>
                <a:spcPct val="20000"/>
              </a:spcBef>
              <a:buClr>
                <a:srgbClr val="000099"/>
              </a:buClr>
              <a:buSzPct val="100000"/>
              <a:buFont typeface="Symbol" charset="2"/>
              <a:buNone/>
            </a:pPr>
            <a:r>
              <a:rPr lang="en-US" sz="2000" b="1">
                <a:latin typeface="Book Antiqua" charset="0"/>
              </a:rPr>
              <a:t>    10	     5	   3						</a:t>
            </a:r>
          </a:p>
          <a:p>
            <a:pPr marL="342900" indent="-342900" defTabSz="914400" eaLnBrk="0" hangingPunct="0">
              <a:spcBef>
                <a:spcPct val="20000"/>
              </a:spcBef>
              <a:buClr>
                <a:srgbClr val="000099"/>
              </a:buClr>
              <a:buSzPct val="100000"/>
              <a:buFont typeface="Symbol" charset="2"/>
              <a:buNone/>
            </a:pPr>
            <a:r>
              <a:rPr lang="en-US" sz="2000" b="1">
                <a:latin typeface="Book Antiqua" charset="0"/>
              </a:rPr>
              <a:t>    5	     10</a:t>
            </a:r>
          </a:p>
          <a:p>
            <a:pPr marL="342900" indent="-342900" defTabSz="914400" eaLnBrk="0" hangingPunct="0">
              <a:spcBef>
                <a:spcPct val="20000"/>
              </a:spcBef>
              <a:buClr>
                <a:srgbClr val="000099"/>
              </a:buClr>
              <a:buSzPct val="100000"/>
              <a:buFont typeface="Symbol" charset="2"/>
              <a:buNone/>
            </a:pPr>
            <a:r>
              <a:rPr lang="en-US" sz="2000" b="1">
                <a:latin typeface="Book Antiqua" charset="0"/>
              </a:rPr>
              <a:t>				     10	     8	  7	</a:t>
            </a:r>
          </a:p>
          <a:p>
            <a:pPr marL="342900" indent="-342900" defTabSz="914400" eaLnBrk="0" hangingPunct="0">
              <a:spcBef>
                <a:spcPct val="20000"/>
              </a:spcBef>
              <a:buClr>
                <a:srgbClr val="000099"/>
              </a:buClr>
              <a:buSzPct val="100000"/>
              <a:buFont typeface="Symbol" charset="2"/>
              <a:buNone/>
            </a:pPr>
            <a:r>
              <a:rPr lang="en-US" sz="2000" b="1">
                <a:latin typeface="Book Antiqua" charset="0"/>
              </a:rPr>
              <a:t>				     9	    10	  5</a:t>
            </a:r>
          </a:p>
          <a:p>
            <a:pPr marL="342900" indent="-342900" defTabSz="914400" eaLnBrk="0" hangingPunct="0">
              <a:spcBef>
                <a:spcPct val="20000"/>
              </a:spcBef>
              <a:buClr>
                <a:srgbClr val="000099"/>
              </a:buClr>
              <a:buSzPct val="100000"/>
              <a:buFont typeface="Symbol" charset="2"/>
              <a:buNone/>
            </a:pPr>
            <a:r>
              <a:rPr lang="en-US" sz="2000" b="1">
                <a:latin typeface="Book Antiqua" charset="0"/>
              </a:rPr>
              <a:t>							   10	  10</a:t>
            </a:r>
          </a:p>
          <a:p>
            <a:pPr marL="342900" indent="-342900" defTabSz="914400" eaLnBrk="0" hangingPunct="0">
              <a:spcBef>
                <a:spcPct val="20000"/>
              </a:spcBef>
              <a:buClr>
                <a:srgbClr val="000099"/>
              </a:buClr>
              <a:buSzPct val="100000"/>
              <a:buFont typeface="Symbol" charset="2"/>
              <a:buNone/>
            </a:pPr>
            <a:r>
              <a:rPr lang="en-US" sz="2000" b="1">
                <a:latin typeface="Book Antiqua" charset="0"/>
              </a:rPr>
              <a:t>							   9	  10</a:t>
            </a:r>
          </a:p>
          <a:p>
            <a:pPr marL="342900" indent="-342900" defTabSz="914400" eaLnBrk="0" hangingPunct="0">
              <a:spcBef>
                <a:spcPct val="20000"/>
              </a:spcBef>
              <a:buClr>
                <a:srgbClr val="000099"/>
              </a:buClr>
              <a:buSzPct val="100000"/>
              <a:buFont typeface="Symbol" charset="2"/>
              <a:buNone/>
            </a:pPr>
            <a:r>
              <a:rPr lang="en-US" sz="2000" b="1">
                <a:latin typeface="Book Antiqua" charset="0"/>
              </a:rPr>
              <a:t>   5	    	    7			    9</a:t>
            </a:r>
          </a:p>
          <a:p>
            <a:pPr marL="342900" indent="-342900" defTabSz="914400" eaLnBrk="0" hangingPunct="0">
              <a:spcBef>
                <a:spcPct val="20000"/>
              </a:spcBef>
              <a:buClr>
                <a:srgbClr val="000099"/>
              </a:buClr>
              <a:buSzPct val="100000"/>
              <a:buFont typeface="Symbol" charset="2"/>
              <a:buNone/>
            </a:pPr>
            <a:r>
              <a:rPr lang="en-US" sz="2000" b="1">
                <a:latin typeface="Book Antiqua" charset="0"/>
              </a:rPr>
              <a:t>		    6	    10     	    2	    8</a:t>
            </a:r>
          </a:p>
          <a:p>
            <a:pPr marL="342900" indent="-342900" defTabSz="914400" eaLnBrk="0" hangingPunct="0">
              <a:spcBef>
                <a:spcPct val="20000"/>
              </a:spcBef>
              <a:buClr>
                <a:srgbClr val="000099"/>
              </a:buClr>
              <a:buSzPct val="100000"/>
              <a:buFont typeface="Symbol" charset="2"/>
              <a:buNone/>
            </a:pPr>
            <a:r>
              <a:rPr lang="en-US" sz="2000" b="1">
                <a:latin typeface="Book Antiqua" charset="0"/>
              </a:rPr>
              <a:t>				     7	    5	 	     1	  3</a:t>
            </a:r>
          </a:p>
          <a:p>
            <a:pPr marL="342900" indent="-342900" defTabSz="914400" eaLnBrk="0" hangingPunct="0">
              <a:spcBef>
                <a:spcPct val="20000"/>
              </a:spcBef>
              <a:buClr>
                <a:srgbClr val="000099"/>
              </a:buClr>
              <a:buSzPct val="100000"/>
              <a:buFont typeface="Symbol" charset="2"/>
              <a:buChar char="·"/>
            </a:pPr>
            <a:endParaRPr lang="en-US" sz="2000" b="1">
              <a:latin typeface="Book Antiqua" charset="0"/>
            </a:endParaRPr>
          </a:p>
        </p:txBody>
      </p:sp>
      <p:sp>
        <p:nvSpPr>
          <p:cNvPr id="59397" name="Rectangle 4"/>
          <p:cNvSpPr>
            <a:spLocks noChangeArrowheads="1"/>
          </p:cNvSpPr>
          <p:nvPr/>
        </p:nvSpPr>
        <p:spPr bwMode="auto">
          <a:xfrm>
            <a:off x="996950" y="2368550"/>
            <a:ext cx="6997700" cy="3683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59398" name="Rectangle 5"/>
          <p:cNvSpPr>
            <a:spLocks noChangeArrowheads="1"/>
          </p:cNvSpPr>
          <p:nvPr/>
        </p:nvSpPr>
        <p:spPr bwMode="auto">
          <a:xfrm>
            <a:off x="996950" y="2749550"/>
            <a:ext cx="6997700" cy="3683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59399" name="Rectangle 6"/>
          <p:cNvSpPr>
            <a:spLocks noChangeArrowheads="1"/>
          </p:cNvSpPr>
          <p:nvPr/>
        </p:nvSpPr>
        <p:spPr bwMode="auto">
          <a:xfrm>
            <a:off x="996950" y="3130550"/>
            <a:ext cx="6997700" cy="3683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59400" name="Rectangle 7"/>
          <p:cNvSpPr>
            <a:spLocks noChangeArrowheads="1"/>
          </p:cNvSpPr>
          <p:nvPr/>
        </p:nvSpPr>
        <p:spPr bwMode="auto">
          <a:xfrm>
            <a:off x="996950" y="3511550"/>
            <a:ext cx="6997700" cy="2921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59401" name="Rectangle 8"/>
          <p:cNvSpPr>
            <a:spLocks noChangeArrowheads="1"/>
          </p:cNvSpPr>
          <p:nvPr/>
        </p:nvSpPr>
        <p:spPr bwMode="auto">
          <a:xfrm>
            <a:off x="996950" y="3816350"/>
            <a:ext cx="6997700" cy="3683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59402" name="Rectangle 9"/>
          <p:cNvSpPr>
            <a:spLocks noChangeArrowheads="1"/>
          </p:cNvSpPr>
          <p:nvPr/>
        </p:nvSpPr>
        <p:spPr bwMode="auto">
          <a:xfrm>
            <a:off x="996950" y="5264150"/>
            <a:ext cx="6997700" cy="3683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59403" name="Rectangle 10"/>
          <p:cNvSpPr>
            <a:spLocks noChangeArrowheads="1"/>
          </p:cNvSpPr>
          <p:nvPr/>
        </p:nvSpPr>
        <p:spPr bwMode="auto">
          <a:xfrm>
            <a:off x="996950" y="4578350"/>
            <a:ext cx="6997700" cy="3683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59404" name="Rectangle 11"/>
          <p:cNvSpPr>
            <a:spLocks noChangeArrowheads="1"/>
          </p:cNvSpPr>
          <p:nvPr/>
        </p:nvSpPr>
        <p:spPr bwMode="auto">
          <a:xfrm>
            <a:off x="996950" y="4959350"/>
            <a:ext cx="6997700" cy="2921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59405" name="Rectangle 12"/>
          <p:cNvSpPr>
            <a:spLocks noChangeArrowheads="1"/>
          </p:cNvSpPr>
          <p:nvPr/>
        </p:nvSpPr>
        <p:spPr bwMode="auto">
          <a:xfrm>
            <a:off x="996950" y="4197350"/>
            <a:ext cx="6997700" cy="3683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59406" name="Rectangle 13"/>
          <p:cNvSpPr>
            <a:spLocks noChangeArrowheads="1"/>
          </p:cNvSpPr>
          <p:nvPr/>
        </p:nvSpPr>
        <p:spPr bwMode="auto">
          <a:xfrm>
            <a:off x="533400" y="1981200"/>
            <a:ext cx="7772400" cy="4114800"/>
          </a:xfrm>
          <a:prstGeom prst="rect">
            <a:avLst/>
          </a:prstGeom>
          <a:noFill/>
          <a:ln w="9525">
            <a:noFill/>
            <a:miter lim="800000"/>
            <a:headEnd/>
            <a:tailEnd/>
          </a:ln>
        </p:spPr>
        <p:txBody>
          <a:bodyPr lIns="92075" tIns="46038" rIns="92075" bIns="46038">
            <a:prstTxWarp prst="textNoShape">
              <a:avLst/>
            </a:prstTxWarp>
          </a:bodyPr>
          <a:lstStyle/>
          <a:p>
            <a:pPr marL="342900" indent="-342900">
              <a:spcBef>
                <a:spcPct val="20000"/>
              </a:spcBef>
            </a:pPr>
            <a:endParaRPr lang="en-US" sz="2000" b="1">
              <a:latin typeface="Arial Rounded MT Bold" charset="0"/>
              <a:ea typeface="Arial" charset="0"/>
              <a:cs typeface="Arial" charset="0"/>
            </a:endParaRPr>
          </a:p>
          <a:p>
            <a:pPr marL="342900" indent="-342900">
              <a:spcBef>
                <a:spcPct val="20000"/>
              </a:spcBef>
            </a:pPr>
            <a:r>
              <a:rPr lang="en-US" sz="2000" b="1">
                <a:latin typeface="Arial Rounded MT Bold" charset="0"/>
                <a:ea typeface="Arial" charset="0"/>
                <a:cs typeface="Arial" charset="0"/>
              </a:rPr>
              <a:t>A</a:t>
            </a:r>
          </a:p>
          <a:p>
            <a:pPr marL="342900" indent="-342900">
              <a:spcBef>
                <a:spcPct val="20000"/>
              </a:spcBef>
            </a:pPr>
            <a:r>
              <a:rPr lang="en-US" sz="2000" b="1">
                <a:latin typeface="Arial Rounded MT Bold" charset="0"/>
                <a:ea typeface="Arial" charset="0"/>
                <a:cs typeface="Arial" charset="0"/>
              </a:rPr>
              <a:t>B</a:t>
            </a:r>
          </a:p>
          <a:p>
            <a:pPr marL="342900" indent="-342900">
              <a:spcBef>
                <a:spcPct val="20000"/>
              </a:spcBef>
            </a:pPr>
            <a:r>
              <a:rPr lang="en-US" sz="2000" b="1">
                <a:latin typeface="Arial Rounded MT Bold" charset="0"/>
                <a:ea typeface="Arial" charset="0"/>
                <a:cs typeface="Arial" charset="0"/>
              </a:rPr>
              <a:t>C</a:t>
            </a:r>
          </a:p>
          <a:p>
            <a:pPr marL="342900" indent="-342900">
              <a:spcBef>
                <a:spcPct val="20000"/>
              </a:spcBef>
            </a:pPr>
            <a:r>
              <a:rPr lang="en-US" sz="2000" b="1">
                <a:latin typeface="Arial Rounded MT Bold" charset="0"/>
                <a:ea typeface="Arial" charset="0"/>
                <a:cs typeface="Arial" charset="0"/>
              </a:rPr>
              <a:t>D</a:t>
            </a:r>
          </a:p>
          <a:p>
            <a:pPr marL="342900" indent="-342900">
              <a:spcBef>
                <a:spcPct val="20000"/>
              </a:spcBef>
            </a:pPr>
            <a:r>
              <a:rPr lang="en-US" sz="2000" b="1">
                <a:latin typeface="Arial Rounded MT Bold" charset="0"/>
                <a:ea typeface="Arial" charset="0"/>
                <a:cs typeface="Arial" charset="0"/>
              </a:rPr>
              <a:t>E</a:t>
            </a:r>
          </a:p>
          <a:p>
            <a:pPr marL="342900" indent="-342900">
              <a:spcBef>
                <a:spcPct val="20000"/>
              </a:spcBef>
            </a:pPr>
            <a:r>
              <a:rPr lang="en-US" sz="2000" b="1">
                <a:latin typeface="Arial Rounded MT Bold" charset="0"/>
                <a:ea typeface="Arial" charset="0"/>
                <a:cs typeface="Arial" charset="0"/>
              </a:rPr>
              <a:t>F</a:t>
            </a:r>
          </a:p>
          <a:p>
            <a:pPr marL="342900" indent="-342900">
              <a:spcBef>
                <a:spcPct val="20000"/>
              </a:spcBef>
            </a:pPr>
            <a:r>
              <a:rPr lang="en-US" sz="2000" b="1">
                <a:latin typeface="Arial Rounded MT Bold" charset="0"/>
                <a:ea typeface="Arial" charset="0"/>
                <a:cs typeface="Arial" charset="0"/>
              </a:rPr>
              <a:t>G</a:t>
            </a:r>
          </a:p>
          <a:p>
            <a:pPr marL="342900" indent="-342900">
              <a:spcBef>
                <a:spcPct val="20000"/>
              </a:spcBef>
            </a:pPr>
            <a:r>
              <a:rPr lang="en-US" sz="2000" b="1">
                <a:latin typeface="Arial Rounded MT Bold" charset="0"/>
                <a:ea typeface="Arial" charset="0"/>
                <a:cs typeface="Arial" charset="0"/>
              </a:rPr>
              <a:t>H</a:t>
            </a:r>
          </a:p>
          <a:p>
            <a:pPr marL="342900" indent="-342900">
              <a:spcBef>
                <a:spcPct val="20000"/>
              </a:spcBef>
            </a:pPr>
            <a:r>
              <a:rPr lang="en-US" sz="2000" b="1">
                <a:latin typeface="Arial Rounded MT Bold" charset="0"/>
                <a:ea typeface="Arial" charset="0"/>
                <a:cs typeface="Arial" charset="0"/>
              </a:rPr>
              <a:t>I</a:t>
            </a:r>
          </a:p>
          <a:p>
            <a:pPr marL="342900" indent="-342900">
              <a:spcBef>
                <a:spcPct val="20000"/>
              </a:spcBef>
            </a:pPr>
            <a:endParaRPr lang="en-US" sz="2000" b="1">
              <a:latin typeface="Arial Rounded MT Bold" charset="0"/>
              <a:ea typeface="Arial" charset="0"/>
              <a:cs typeface="Arial" charset="0"/>
            </a:endParaRPr>
          </a:p>
        </p:txBody>
      </p:sp>
      <p:sp>
        <p:nvSpPr>
          <p:cNvPr id="59407" name="Line 14"/>
          <p:cNvSpPr>
            <a:spLocks noChangeShapeType="1"/>
          </p:cNvSpPr>
          <p:nvPr/>
        </p:nvSpPr>
        <p:spPr bwMode="auto">
          <a:xfrm>
            <a:off x="1752600" y="2438400"/>
            <a:ext cx="0" cy="32004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59408" name="Line 15"/>
          <p:cNvSpPr>
            <a:spLocks noChangeShapeType="1"/>
          </p:cNvSpPr>
          <p:nvPr/>
        </p:nvSpPr>
        <p:spPr bwMode="auto">
          <a:xfrm>
            <a:off x="2743200" y="2438400"/>
            <a:ext cx="0" cy="32004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59409" name="Line 16"/>
          <p:cNvSpPr>
            <a:spLocks noChangeShapeType="1"/>
          </p:cNvSpPr>
          <p:nvPr/>
        </p:nvSpPr>
        <p:spPr bwMode="auto">
          <a:xfrm>
            <a:off x="3581400" y="2362200"/>
            <a:ext cx="0" cy="32004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59410" name="Line 17"/>
          <p:cNvSpPr>
            <a:spLocks noChangeShapeType="1"/>
          </p:cNvSpPr>
          <p:nvPr/>
        </p:nvSpPr>
        <p:spPr bwMode="auto">
          <a:xfrm>
            <a:off x="4648200" y="2362200"/>
            <a:ext cx="0" cy="32004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59411" name="Line 18"/>
          <p:cNvSpPr>
            <a:spLocks noChangeShapeType="1"/>
          </p:cNvSpPr>
          <p:nvPr/>
        </p:nvSpPr>
        <p:spPr bwMode="auto">
          <a:xfrm>
            <a:off x="5486400" y="2438400"/>
            <a:ext cx="0" cy="32004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59412" name="Line 19"/>
          <p:cNvSpPr>
            <a:spLocks noChangeShapeType="1"/>
          </p:cNvSpPr>
          <p:nvPr/>
        </p:nvSpPr>
        <p:spPr bwMode="auto">
          <a:xfrm>
            <a:off x="6400800" y="2438400"/>
            <a:ext cx="0" cy="32004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59413" name="Line 20"/>
          <p:cNvSpPr>
            <a:spLocks noChangeShapeType="1"/>
          </p:cNvSpPr>
          <p:nvPr/>
        </p:nvSpPr>
        <p:spPr bwMode="auto">
          <a:xfrm>
            <a:off x="7239000" y="2438400"/>
            <a:ext cx="0" cy="32004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59414" name="Rectangle 21"/>
          <p:cNvSpPr>
            <a:spLocks noChangeArrowheads="1"/>
          </p:cNvSpPr>
          <p:nvPr/>
        </p:nvSpPr>
        <p:spPr bwMode="auto">
          <a:xfrm>
            <a:off x="457200" y="2743200"/>
            <a:ext cx="7924800" cy="2895600"/>
          </a:xfrm>
          <a:prstGeom prst="rect">
            <a:avLst/>
          </a:prstGeom>
          <a:solidFill>
            <a:schemeClr val="bg2"/>
          </a:solidFill>
          <a:ln w="12700">
            <a:solidFill>
              <a:schemeClr val="tx1"/>
            </a:solidFill>
            <a:miter lim="800000"/>
            <a:headEnd/>
            <a:tailEnd/>
          </a:ln>
        </p:spPr>
        <p:txBody>
          <a:bodyPr wrap="none" anchor="ctr">
            <a:prstTxWarp prst="textNoShape">
              <a:avLst/>
            </a:prstTxWarp>
          </a:bodyPr>
          <a:lstStyle/>
          <a:p>
            <a:pPr algn="ctr"/>
            <a:r>
              <a:rPr lang="en-US">
                <a:latin typeface="Calibri" charset="0"/>
                <a:ea typeface="Arial" charset="0"/>
                <a:cs typeface="Arial" charset="0"/>
              </a:rPr>
              <a:t>“Nova” occurs 10 times in text A</a:t>
            </a:r>
          </a:p>
          <a:p>
            <a:pPr algn="ctr"/>
            <a:r>
              <a:rPr lang="en-US">
                <a:latin typeface="Calibri" charset="0"/>
                <a:ea typeface="Arial" charset="0"/>
                <a:cs typeface="Arial" charset="0"/>
              </a:rPr>
              <a:t>“Galaxy” occurs 5 times in text A</a:t>
            </a:r>
          </a:p>
          <a:p>
            <a:pPr algn="ctr"/>
            <a:r>
              <a:rPr lang="en-US">
                <a:latin typeface="Calibri" charset="0"/>
                <a:ea typeface="Arial" charset="0"/>
                <a:cs typeface="Arial" charset="0"/>
              </a:rPr>
              <a:t>“Heat” occurs 3 times in text A</a:t>
            </a:r>
          </a:p>
          <a:p>
            <a:pPr algn="ctr"/>
            <a:r>
              <a:rPr lang="en-US">
                <a:latin typeface="Calibri" charset="0"/>
                <a:ea typeface="Arial" charset="0"/>
                <a:cs typeface="Arial" charset="0"/>
              </a:rPr>
              <a:t>(Blank means 0 occurrences.)</a:t>
            </a:r>
          </a:p>
        </p:txBody>
      </p:sp>
      <p:sp>
        <p:nvSpPr>
          <p:cNvPr id="59415" name="TextBox 24"/>
          <p:cNvSpPr txBox="1">
            <a:spLocks noChangeArrowheads="1"/>
          </p:cNvSpPr>
          <p:nvPr/>
        </p:nvSpPr>
        <p:spPr bwMode="auto">
          <a:xfrm>
            <a:off x="7173913" y="6553200"/>
            <a:ext cx="1970087" cy="523875"/>
          </a:xfrm>
          <a:prstGeom prst="rect">
            <a:avLst/>
          </a:prstGeom>
          <a:noFill/>
          <a:ln w="9525">
            <a:noFill/>
            <a:miter lim="800000"/>
            <a:headEnd/>
            <a:tailEnd/>
          </a:ln>
        </p:spPr>
        <p:txBody>
          <a:bodyPr wrap="none">
            <a:prstTxWarp prst="textNoShape">
              <a:avLst/>
            </a:prstTxWarp>
            <a:spAutoFit/>
          </a:bodyPr>
          <a:lstStyle/>
          <a:p>
            <a:r>
              <a:rPr lang="en-US" sz="1400">
                <a:latin typeface="Calibri" charset="0"/>
              </a:rPr>
              <a:t>Slide from Mitch Marcus</a:t>
            </a:r>
          </a:p>
          <a:p>
            <a:endParaRPr lang="en-US" sz="1400">
              <a:latin typeface="Calibri" charset="0"/>
            </a:endParaRPr>
          </a:p>
        </p:txBody>
      </p:sp>
      <p:sp>
        <p:nvSpPr>
          <p:cNvPr id="26" name="Rectangle 25"/>
          <p:cNvSpPr/>
          <p:nvPr/>
        </p:nvSpPr>
        <p:spPr>
          <a:xfrm>
            <a:off x="2743200" y="3511550"/>
            <a:ext cx="3505200" cy="1435100"/>
          </a:xfrm>
          <a:prstGeom prst="rect">
            <a:avLst/>
          </a:prstGeom>
          <a:solidFill>
            <a:schemeClr val="bg1">
              <a:lumMod val="85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charset="-128"/>
              <a:cs typeface="ＭＳ Ｐゴシック" charset="-128"/>
            </a:endParaRPr>
          </a:p>
        </p:txBody>
      </p:sp>
    </p:spTree>
    <p:extLst>
      <p:ext uri="{BB962C8B-B14F-4D97-AF65-F5344CB8AC3E}">
        <p14:creationId xmlns:p14="http://schemas.microsoft.com/office/powerpoint/2010/main" val="168834047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Date Placeholder 3"/>
          <p:cNvSpPr>
            <a:spLocks noGrp="1"/>
          </p:cNvSpPr>
          <p:nvPr>
            <p:ph type="dt" sz="quarter" idx="10"/>
          </p:nvPr>
        </p:nvSpPr>
        <p:spPr bwMode="auto">
          <a:xfrm>
            <a:off x="685800" y="6248400"/>
            <a:ext cx="1905000" cy="457200"/>
          </a:xfrm>
          <a:noFill/>
          <a:ln>
            <a:miter lim="800000"/>
            <a:headEnd/>
            <a:tailEnd/>
          </a:ln>
        </p:spPr>
        <p:txBody>
          <a:bodyPr/>
          <a:lstStyle/>
          <a:p>
            <a:endParaRPr lang="en-US">
              <a:latin typeface="Arial" charset="0"/>
            </a:endParaRPr>
          </a:p>
          <a:p>
            <a:endParaRPr lang="en-US"/>
          </a:p>
        </p:txBody>
      </p:sp>
      <p:sp>
        <p:nvSpPr>
          <p:cNvPr id="61443" name="Rectangle 2"/>
          <p:cNvSpPr>
            <a:spLocks noGrp="1" noChangeArrowheads="1"/>
          </p:cNvSpPr>
          <p:nvPr>
            <p:ph type="title"/>
          </p:nvPr>
        </p:nvSpPr>
        <p:spPr>
          <a:xfrm>
            <a:off x="685800" y="381000"/>
            <a:ext cx="7772400" cy="457200"/>
          </a:xfrm>
        </p:spPr>
        <p:txBody>
          <a:bodyPr>
            <a:normAutofit fontScale="90000"/>
          </a:bodyPr>
          <a:lstStyle/>
          <a:p>
            <a:pPr eaLnBrk="1" hangingPunct="1"/>
            <a:r>
              <a:rPr lang="en-US" sz="2500">
                <a:ea typeface="ＭＳ Ｐゴシック" charset="-128"/>
                <a:cs typeface="ＭＳ Ｐゴシック" charset="-128"/>
              </a:rPr>
              <a:t>Document Vectors:</a:t>
            </a:r>
            <a:br>
              <a:rPr lang="en-US" sz="2500">
                <a:ea typeface="ＭＳ Ｐゴシック" charset="-128"/>
                <a:cs typeface="ＭＳ Ｐゴシック" charset="-128"/>
              </a:rPr>
            </a:br>
            <a:r>
              <a:rPr lang="en-US" sz="2500">
                <a:ea typeface="ＭＳ Ｐゴシック" charset="-128"/>
                <a:cs typeface="ＭＳ Ｐゴシック" charset="-128"/>
              </a:rPr>
              <a:t>One location for each word. </a:t>
            </a:r>
          </a:p>
        </p:txBody>
      </p:sp>
      <p:sp>
        <p:nvSpPr>
          <p:cNvPr id="61444" name="Rectangle 3"/>
          <p:cNvSpPr txBox="1">
            <a:spLocks noChangeArrowheads="1"/>
          </p:cNvSpPr>
          <p:nvPr/>
        </p:nvSpPr>
        <p:spPr bwMode="auto">
          <a:xfrm>
            <a:off x="914400" y="1981200"/>
            <a:ext cx="7772400" cy="4114800"/>
          </a:xfrm>
          <a:prstGeom prst="rect">
            <a:avLst/>
          </a:prstGeom>
          <a:noFill/>
          <a:ln w="9525">
            <a:noFill/>
            <a:miter lim="800000"/>
            <a:headEnd/>
            <a:tailEnd/>
          </a:ln>
        </p:spPr>
        <p:txBody>
          <a:bodyPr lIns="92075" tIns="46038" rIns="92075" bIns="46038">
            <a:prstTxWarp prst="textNoShape">
              <a:avLst/>
            </a:prstTxWarp>
          </a:bodyPr>
          <a:lstStyle/>
          <a:p>
            <a:pPr marL="342900" indent="-342900" defTabSz="914400" eaLnBrk="0" hangingPunct="0">
              <a:spcBef>
                <a:spcPct val="20000"/>
              </a:spcBef>
              <a:buClr>
                <a:srgbClr val="000099"/>
              </a:buClr>
              <a:buSzPct val="100000"/>
              <a:buFont typeface="Symbol" charset="2"/>
              <a:buNone/>
            </a:pPr>
            <a:r>
              <a:rPr lang="en-US" sz="2000" b="1">
                <a:latin typeface="Book Antiqua" charset="0"/>
              </a:rPr>
              <a:t>nova	galaxy 	heat     h’wood    film	role	diet	fur</a:t>
            </a:r>
          </a:p>
          <a:p>
            <a:pPr marL="342900" indent="-342900" defTabSz="914400" eaLnBrk="0" hangingPunct="0">
              <a:spcBef>
                <a:spcPct val="20000"/>
              </a:spcBef>
              <a:buClr>
                <a:srgbClr val="000099"/>
              </a:buClr>
              <a:buSzPct val="100000"/>
              <a:buFont typeface="Symbol" charset="2"/>
              <a:buNone/>
            </a:pPr>
            <a:r>
              <a:rPr lang="en-US" sz="2000" b="1">
                <a:latin typeface="Book Antiqua" charset="0"/>
              </a:rPr>
              <a:t>    10	     5	   3						</a:t>
            </a:r>
          </a:p>
          <a:p>
            <a:pPr marL="342900" indent="-342900" defTabSz="914400" eaLnBrk="0" hangingPunct="0">
              <a:spcBef>
                <a:spcPct val="20000"/>
              </a:spcBef>
              <a:buClr>
                <a:srgbClr val="000099"/>
              </a:buClr>
              <a:buSzPct val="100000"/>
              <a:buFont typeface="Symbol" charset="2"/>
              <a:buNone/>
            </a:pPr>
            <a:r>
              <a:rPr lang="en-US" sz="2000" b="1">
                <a:latin typeface="Book Antiqua" charset="0"/>
              </a:rPr>
              <a:t>    5	     10</a:t>
            </a:r>
          </a:p>
          <a:p>
            <a:pPr marL="342900" indent="-342900" defTabSz="914400" eaLnBrk="0" hangingPunct="0">
              <a:spcBef>
                <a:spcPct val="20000"/>
              </a:spcBef>
              <a:buClr>
                <a:srgbClr val="000099"/>
              </a:buClr>
              <a:buSzPct val="100000"/>
              <a:buFont typeface="Symbol" charset="2"/>
              <a:buNone/>
            </a:pPr>
            <a:r>
              <a:rPr lang="en-US" sz="2000" b="1">
                <a:latin typeface="Book Antiqua" charset="0"/>
              </a:rPr>
              <a:t>				     10	     8	  7	</a:t>
            </a:r>
          </a:p>
          <a:p>
            <a:pPr marL="342900" indent="-342900" defTabSz="914400" eaLnBrk="0" hangingPunct="0">
              <a:spcBef>
                <a:spcPct val="20000"/>
              </a:spcBef>
              <a:buClr>
                <a:srgbClr val="000099"/>
              </a:buClr>
              <a:buSzPct val="100000"/>
              <a:buFont typeface="Symbol" charset="2"/>
              <a:buNone/>
            </a:pPr>
            <a:r>
              <a:rPr lang="en-US" sz="2000" b="1">
                <a:latin typeface="Book Antiqua" charset="0"/>
              </a:rPr>
              <a:t>				     9	    10	  5</a:t>
            </a:r>
          </a:p>
          <a:p>
            <a:pPr marL="342900" indent="-342900" defTabSz="914400" eaLnBrk="0" hangingPunct="0">
              <a:spcBef>
                <a:spcPct val="20000"/>
              </a:spcBef>
              <a:buClr>
                <a:srgbClr val="000099"/>
              </a:buClr>
              <a:buSzPct val="100000"/>
              <a:buFont typeface="Symbol" charset="2"/>
              <a:buNone/>
            </a:pPr>
            <a:r>
              <a:rPr lang="en-US" sz="2000" b="1">
                <a:latin typeface="Book Antiqua" charset="0"/>
              </a:rPr>
              <a:t>							   10	  10</a:t>
            </a:r>
          </a:p>
          <a:p>
            <a:pPr marL="342900" indent="-342900" defTabSz="914400" eaLnBrk="0" hangingPunct="0">
              <a:spcBef>
                <a:spcPct val="20000"/>
              </a:spcBef>
              <a:buClr>
                <a:srgbClr val="000099"/>
              </a:buClr>
              <a:buSzPct val="100000"/>
              <a:buFont typeface="Symbol" charset="2"/>
              <a:buNone/>
            </a:pPr>
            <a:r>
              <a:rPr lang="en-US" sz="2000" b="1">
                <a:latin typeface="Book Antiqua" charset="0"/>
              </a:rPr>
              <a:t>							   9	  10</a:t>
            </a:r>
          </a:p>
          <a:p>
            <a:pPr marL="342900" indent="-342900" defTabSz="914400" eaLnBrk="0" hangingPunct="0">
              <a:spcBef>
                <a:spcPct val="20000"/>
              </a:spcBef>
              <a:buClr>
                <a:srgbClr val="000099"/>
              </a:buClr>
              <a:buSzPct val="100000"/>
              <a:buFont typeface="Symbol" charset="2"/>
              <a:buNone/>
            </a:pPr>
            <a:r>
              <a:rPr lang="en-US" sz="2000" b="1">
                <a:latin typeface="Book Antiqua" charset="0"/>
              </a:rPr>
              <a:t>   5	    	    7			    9</a:t>
            </a:r>
          </a:p>
          <a:p>
            <a:pPr marL="342900" indent="-342900" defTabSz="914400" eaLnBrk="0" hangingPunct="0">
              <a:spcBef>
                <a:spcPct val="20000"/>
              </a:spcBef>
              <a:buClr>
                <a:srgbClr val="000099"/>
              </a:buClr>
              <a:buSzPct val="100000"/>
              <a:buFont typeface="Symbol" charset="2"/>
              <a:buNone/>
            </a:pPr>
            <a:r>
              <a:rPr lang="en-US" sz="2000" b="1">
                <a:latin typeface="Book Antiqua" charset="0"/>
              </a:rPr>
              <a:t>		    6	    10     	    2	    8</a:t>
            </a:r>
          </a:p>
          <a:p>
            <a:pPr marL="342900" indent="-342900" defTabSz="914400" eaLnBrk="0" hangingPunct="0">
              <a:spcBef>
                <a:spcPct val="20000"/>
              </a:spcBef>
              <a:buClr>
                <a:srgbClr val="000099"/>
              </a:buClr>
              <a:buSzPct val="100000"/>
              <a:buFont typeface="Symbol" charset="2"/>
              <a:buNone/>
            </a:pPr>
            <a:r>
              <a:rPr lang="en-US" sz="2000" b="1">
                <a:latin typeface="Book Antiqua" charset="0"/>
              </a:rPr>
              <a:t>				     7	    5	 	     1	  3</a:t>
            </a:r>
          </a:p>
          <a:p>
            <a:pPr marL="342900" indent="-342900" defTabSz="914400" eaLnBrk="0" hangingPunct="0">
              <a:spcBef>
                <a:spcPct val="20000"/>
              </a:spcBef>
              <a:buClr>
                <a:srgbClr val="000099"/>
              </a:buClr>
              <a:buSzPct val="100000"/>
              <a:buFont typeface="Symbol" charset="2"/>
              <a:buChar char="·"/>
            </a:pPr>
            <a:endParaRPr lang="en-US" sz="2000" b="1">
              <a:latin typeface="Book Antiqua" charset="0"/>
            </a:endParaRPr>
          </a:p>
        </p:txBody>
      </p:sp>
      <p:sp>
        <p:nvSpPr>
          <p:cNvPr id="61445" name="Rectangle 4"/>
          <p:cNvSpPr>
            <a:spLocks noChangeArrowheads="1"/>
          </p:cNvSpPr>
          <p:nvPr/>
        </p:nvSpPr>
        <p:spPr bwMode="auto">
          <a:xfrm>
            <a:off x="996950" y="2368550"/>
            <a:ext cx="6997700" cy="3683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61446" name="Rectangle 5"/>
          <p:cNvSpPr>
            <a:spLocks noChangeArrowheads="1"/>
          </p:cNvSpPr>
          <p:nvPr/>
        </p:nvSpPr>
        <p:spPr bwMode="auto">
          <a:xfrm>
            <a:off x="996950" y="2749550"/>
            <a:ext cx="6997700" cy="3683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61447" name="Rectangle 6"/>
          <p:cNvSpPr>
            <a:spLocks noChangeArrowheads="1"/>
          </p:cNvSpPr>
          <p:nvPr/>
        </p:nvSpPr>
        <p:spPr bwMode="auto">
          <a:xfrm>
            <a:off x="996950" y="3130550"/>
            <a:ext cx="6997700" cy="3683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61448" name="Rectangle 7"/>
          <p:cNvSpPr>
            <a:spLocks noChangeArrowheads="1"/>
          </p:cNvSpPr>
          <p:nvPr/>
        </p:nvSpPr>
        <p:spPr bwMode="auto">
          <a:xfrm>
            <a:off x="996950" y="3511550"/>
            <a:ext cx="6997700" cy="2921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61449" name="Rectangle 8"/>
          <p:cNvSpPr>
            <a:spLocks noChangeArrowheads="1"/>
          </p:cNvSpPr>
          <p:nvPr/>
        </p:nvSpPr>
        <p:spPr bwMode="auto">
          <a:xfrm>
            <a:off x="996950" y="3816350"/>
            <a:ext cx="6997700" cy="3683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61450" name="Rectangle 9"/>
          <p:cNvSpPr>
            <a:spLocks noChangeArrowheads="1"/>
          </p:cNvSpPr>
          <p:nvPr/>
        </p:nvSpPr>
        <p:spPr bwMode="auto">
          <a:xfrm>
            <a:off x="996950" y="5264150"/>
            <a:ext cx="6997700" cy="3683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61451" name="Rectangle 10"/>
          <p:cNvSpPr>
            <a:spLocks noChangeArrowheads="1"/>
          </p:cNvSpPr>
          <p:nvPr/>
        </p:nvSpPr>
        <p:spPr bwMode="auto">
          <a:xfrm>
            <a:off x="996950" y="4578350"/>
            <a:ext cx="6997700" cy="3683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61452" name="Rectangle 11"/>
          <p:cNvSpPr>
            <a:spLocks noChangeArrowheads="1"/>
          </p:cNvSpPr>
          <p:nvPr/>
        </p:nvSpPr>
        <p:spPr bwMode="auto">
          <a:xfrm>
            <a:off x="996950" y="4959350"/>
            <a:ext cx="6997700" cy="2921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61453" name="Rectangle 12"/>
          <p:cNvSpPr>
            <a:spLocks noChangeArrowheads="1"/>
          </p:cNvSpPr>
          <p:nvPr/>
        </p:nvSpPr>
        <p:spPr bwMode="auto">
          <a:xfrm>
            <a:off x="996950" y="4197350"/>
            <a:ext cx="6997700" cy="3683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61454" name="Rectangle 13"/>
          <p:cNvSpPr>
            <a:spLocks noChangeArrowheads="1"/>
          </p:cNvSpPr>
          <p:nvPr/>
        </p:nvSpPr>
        <p:spPr bwMode="auto">
          <a:xfrm>
            <a:off x="533400" y="1981200"/>
            <a:ext cx="7772400" cy="4114800"/>
          </a:xfrm>
          <a:prstGeom prst="rect">
            <a:avLst/>
          </a:prstGeom>
          <a:noFill/>
          <a:ln w="9525">
            <a:noFill/>
            <a:miter lim="800000"/>
            <a:headEnd/>
            <a:tailEnd/>
          </a:ln>
        </p:spPr>
        <p:txBody>
          <a:bodyPr lIns="92075" tIns="46038" rIns="92075" bIns="46038">
            <a:prstTxWarp prst="textNoShape">
              <a:avLst/>
            </a:prstTxWarp>
          </a:bodyPr>
          <a:lstStyle/>
          <a:p>
            <a:pPr marL="342900" indent="-342900">
              <a:spcBef>
                <a:spcPct val="20000"/>
              </a:spcBef>
            </a:pPr>
            <a:endParaRPr lang="en-US" sz="2000" b="1">
              <a:latin typeface="Arial Rounded MT Bold" charset="0"/>
              <a:ea typeface="Arial" charset="0"/>
              <a:cs typeface="Arial" charset="0"/>
            </a:endParaRPr>
          </a:p>
          <a:p>
            <a:pPr marL="342900" indent="-342900">
              <a:spcBef>
                <a:spcPct val="20000"/>
              </a:spcBef>
            </a:pPr>
            <a:r>
              <a:rPr lang="en-US" sz="2000" b="1">
                <a:latin typeface="Arial Rounded MT Bold" charset="0"/>
                <a:ea typeface="Arial" charset="0"/>
                <a:cs typeface="Arial" charset="0"/>
              </a:rPr>
              <a:t>A</a:t>
            </a:r>
          </a:p>
          <a:p>
            <a:pPr marL="342900" indent="-342900">
              <a:spcBef>
                <a:spcPct val="20000"/>
              </a:spcBef>
            </a:pPr>
            <a:r>
              <a:rPr lang="en-US" sz="2000" b="1">
                <a:latin typeface="Arial Rounded MT Bold" charset="0"/>
                <a:ea typeface="Arial" charset="0"/>
                <a:cs typeface="Arial" charset="0"/>
              </a:rPr>
              <a:t>B</a:t>
            </a:r>
          </a:p>
          <a:p>
            <a:pPr marL="342900" indent="-342900">
              <a:spcBef>
                <a:spcPct val="20000"/>
              </a:spcBef>
            </a:pPr>
            <a:r>
              <a:rPr lang="en-US" sz="2000" b="1">
                <a:latin typeface="Arial Rounded MT Bold" charset="0"/>
                <a:ea typeface="Arial" charset="0"/>
                <a:cs typeface="Arial" charset="0"/>
              </a:rPr>
              <a:t>C</a:t>
            </a:r>
          </a:p>
          <a:p>
            <a:pPr marL="342900" indent="-342900">
              <a:spcBef>
                <a:spcPct val="20000"/>
              </a:spcBef>
            </a:pPr>
            <a:r>
              <a:rPr lang="en-US" sz="2000" b="1">
                <a:latin typeface="Arial Rounded MT Bold" charset="0"/>
                <a:ea typeface="Arial" charset="0"/>
                <a:cs typeface="Arial" charset="0"/>
              </a:rPr>
              <a:t>D</a:t>
            </a:r>
          </a:p>
          <a:p>
            <a:pPr marL="342900" indent="-342900">
              <a:spcBef>
                <a:spcPct val="20000"/>
              </a:spcBef>
            </a:pPr>
            <a:r>
              <a:rPr lang="en-US" sz="2000" b="1">
                <a:latin typeface="Arial Rounded MT Bold" charset="0"/>
                <a:ea typeface="Arial" charset="0"/>
                <a:cs typeface="Arial" charset="0"/>
              </a:rPr>
              <a:t>E</a:t>
            </a:r>
          </a:p>
          <a:p>
            <a:pPr marL="342900" indent="-342900">
              <a:spcBef>
                <a:spcPct val="20000"/>
              </a:spcBef>
            </a:pPr>
            <a:r>
              <a:rPr lang="en-US" sz="2000" b="1">
                <a:latin typeface="Arial Rounded MT Bold" charset="0"/>
                <a:ea typeface="Arial" charset="0"/>
                <a:cs typeface="Arial" charset="0"/>
              </a:rPr>
              <a:t>F</a:t>
            </a:r>
          </a:p>
          <a:p>
            <a:pPr marL="342900" indent="-342900">
              <a:spcBef>
                <a:spcPct val="20000"/>
              </a:spcBef>
            </a:pPr>
            <a:r>
              <a:rPr lang="en-US" sz="2000" b="1">
                <a:latin typeface="Arial Rounded MT Bold" charset="0"/>
                <a:ea typeface="Arial" charset="0"/>
                <a:cs typeface="Arial" charset="0"/>
              </a:rPr>
              <a:t>G</a:t>
            </a:r>
          </a:p>
          <a:p>
            <a:pPr marL="342900" indent="-342900">
              <a:spcBef>
                <a:spcPct val="20000"/>
              </a:spcBef>
            </a:pPr>
            <a:r>
              <a:rPr lang="en-US" sz="2000" b="1">
                <a:latin typeface="Arial Rounded MT Bold" charset="0"/>
                <a:ea typeface="Arial" charset="0"/>
                <a:cs typeface="Arial" charset="0"/>
              </a:rPr>
              <a:t>H</a:t>
            </a:r>
          </a:p>
          <a:p>
            <a:pPr marL="342900" indent="-342900">
              <a:spcBef>
                <a:spcPct val="20000"/>
              </a:spcBef>
            </a:pPr>
            <a:r>
              <a:rPr lang="en-US" sz="2000" b="1">
                <a:latin typeface="Arial Rounded MT Bold" charset="0"/>
                <a:ea typeface="Arial" charset="0"/>
                <a:cs typeface="Arial" charset="0"/>
              </a:rPr>
              <a:t>I</a:t>
            </a:r>
          </a:p>
          <a:p>
            <a:pPr marL="342900" indent="-342900">
              <a:spcBef>
                <a:spcPct val="20000"/>
              </a:spcBef>
            </a:pPr>
            <a:endParaRPr lang="en-US" sz="2000" b="1">
              <a:latin typeface="Arial Rounded MT Bold" charset="0"/>
              <a:ea typeface="Arial" charset="0"/>
              <a:cs typeface="Arial" charset="0"/>
            </a:endParaRPr>
          </a:p>
        </p:txBody>
      </p:sp>
      <p:sp>
        <p:nvSpPr>
          <p:cNvPr id="61455" name="Line 14"/>
          <p:cNvSpPr>
            <a:spLocks noChangeShapeType="1"/>
          </p:cNvSpPr>
          <p:nvPr/>
        </p:nvSpPr>
        <p:spPr bwMode="auto">
          <a:xfrm>
            <a:off x="1752600" y="2438400"/>
            <a:ext cx="0" cy="32004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1456" name="Line 15"/>
          <p:cNvSpPr>
            <a:spLocks noChangeShapeType="1"/>
          </p:cNvSpPr>
          <p:nvPr/>
        </p:nvSpPr>
        <p:spPr bwMode="auto">
          <a:xfrm>
            <a:off x="2743200" y="2438400"/>
            <a:ext cx="0" cy="32004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1457" name="Line 16"/>
          <p:cNvSpPr>
            <a:spLocks noChangeShapeType="1"/>
          </p:cNvSpPr>
          <p:nvPr/>
        </p:nvSpPr>
        <p:spPr bwMode="auto">
          <a:xfrm>
            <a:off x="3581400" y="2362200"/>
            <a:ext cx="0" cy="32004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1458" name="Line 17"/>
          <p:cNvSpPr>
            <a:spLocks noChangeShapeType="1"/>
          </p:cNvSpPr>
          <p:nvPr/>
        </p:nvSpPr>
        <p:spPr bwMode="auto">
          <a:xfrm>
            <a:off x="4648200" y="2362200"/>
            <a:ext cx="0" cy="32004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1459" name="Line 18"/>
          <p:cNvSpPr>
            <a:spLocks noChangeShapeType="1"/>
          </p:cNvSpPr>
          <p:nvPr/>
        </p:nvSpPr>
        <p:spPr bwMode="auto">
          <a:xfrm>
            <a:off x="5486400" y="2438400"/>
            <a:ext cx="0" cy="32004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1460" name="Line 19"/>
          <p:cNvSpPr>
            <a:spLocks noChangeShapeType="1"/>
          </p:cNvSpPr>
          <p:nvPr/>
        </p:nvSpPr>
        <p:spPr bwMode="auto">
          <a:xfrm>
            <a:off x="6400800" y="2438400"/>
            <a:ext cx="0" cy="32004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1461" name="Line 20"/>
          <p:cNvSpPr>
            <a:spLocks noChangeShapeType="1"/>
          </p:cNvSpPr>
          <p:nvPr/>
        </p:nvSpPr>
        <p:spPr bwMode="auto">
          <a:xfrm>
            <a:off x="7239000" y="2438400"/>
            <a:ext cx="0" cy="32004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1462" name="Rectangle 21"/>
          <p:cNvSpPr>
            <a:spLocks noChangeArrowheads="1"/>
          </p:cNvSpPr>
          <p:nvPr/>
        </p:nvSpPr>
        <p:spPr bwMode="auto">
          <a:xfrm>
            <a:off x="457200" y="2743200"/>
            <a:ext cx="7924800" cy="2895600"/>
          </a:xfrm>
          <a:prstGeom prst="rect">
            <a:avLst/>
          </a:prstGeom>
          <a:solidFill>
            <a:schemeClr val="bg2"/>
          </a:solidFill>
          <a:ln w="12700">
            <a:solidFill>
              <a:schemeClr val="tx1"/>
            </a:solidFill>
            <a:miter lim="800000"/>
            <a:headEnd/>
            <a:tailEnd/>
          </a:ln>
        </p:spPr>
        <p:txBody>
          <a:bodyPr wrap="none" anchor="ctr">
            <a:prstTxWarp prst="textNoShape">
              <a:avLst/>
            </a:prstTxWarp>
          </a:bodyPr>
          <a:lstStyle/>
          <a:p>
            <a:pPr algn="ctr"/>
            <a:r>
              <a:rPr lang="en-US">
                <a:latin typeface="Calibri" charset="0"/>
                <a:ea typeface="Arial" charset="0"/>
                <a:cs typeface="Arial" charset="0"/>
              </a:rPr>
              <a:t>“Nova” occurs 10 times in text A</a:t>
            </a:r>
          </a:p>
          <a:p>
            <a:pPr algn="ctr"/>
            <a:r>
              <a:rPr lang="en-US">
                <a:latin typeface="Calibri" charset="0"/>
                <a:ea typeface="Arial" charset="0"/>
                <a:cs typeface="Arial" charset="0"/>
              </a:rPr>
              <a:t>“Galaxy” occurs 5 times in text A</a:t>
            </a:r>
          </a:p>
          <a:p>
            <a:pPr algn="ctr"/>
            <a:r>
              <a:rPr lang="en-US">
                <a:latin typeface="Calibri" charset="0"/>
                <a:ea typeface="Arial" charset="0"/>
                <a:cs typeface="Arial" charset="0"/>
              </a:rPr>
              <a:t>“Heat” occurs 3 times in text A</a:t>
            </a:r>
          </a:p>
          <a:p>
            <a:pPr algn="ctr"/>
            <a:r>
              <a:rPr lang="en-US">
                <a:latin typeface="Calibri" charset="0"/>
                <a:ea typeface="Arial" charset="0"/>
                <a:cs typeface="Arial" charset="0"/>
              </a:rPr>
              <a:t>(Blank means 0 occurrences.)</a:t>
            </a:r>
          </a:p>
        </p:txBody>
      </p:sp>
      <p:sp>
        <p:nvSpPr>
          <p:cNvPr id="61463" name="TextBox 24"/>
          <p:cNvSpPr txBox="1">
            <a:spLocks noChangeArrowheads="1"/>
          </p:cNvSpPr>
          <p:nvPr/>
        </p:nvSpPr>
        <p:spPr bwMode="auto">
          <a:xfrm>
            <a:off x="7173913" y="6553200"/>
            <a:ext cx="1970087" cy="523875"/>
          </a:xfrm>
          <a:prstGeom prst="rect">
            <a:avLst/>
          </a:prstGeom>
          <a:noFill/>
          <a:ln w="9525">
            <a:noFill/>
            <a:miter lim="800000"/>
            <a:headEnd/>
            <a:tailEnd/>
          </a:ln>
        </p:spPr>
        <p:txBody>
          <a:bodyPr wrap="none">
            <a:prstTxWarp prst="textNoShape">
              <a:avLst/>
            </a:prstTxWarp>
            <a:spAutoFit/>
          </a:bodyPr>
          <a:lstStyle/>
          <a:p>
            <a:r>
              <a:rPr lang="en-US" sz="1400">
                <a:latin typeface="Calibri" charset="0"/>
              </a:rPr>
              <a:t>Slide from Mitch Marcus</a:t>
            </a:r>
          </a:p>
          <a:p>
            <a:endParaRPr lang="en-US" sz="1400">
              <a:latin typeface="Calibri" charset="0"/>
            </a:endParaRPr>
          </a:p>
        </p:txBody>
      </p:sp>
    </p:spTree>
    <p:extLst>
      <p:ext uri="{BB962C8B-B14F-4D97-AF65-F5344CB8AC3E}">
        <p14:creationId xmlns:p14="http://schemas.microsoft.com/office/powerpoint/2010/main" val="254599129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Date Placeholder 3"/>
          <p:cNvSpPr>
            <a:spLocks noGrp="1"/>
          </p:cNvSpPr>
          <p:nvPr>
            <p:ph type="dt" sz="quarter" idx="10"/>
          </p:nvPr>
        </p:nvSpPr>
        <p:spPr bwMode="auto">
          <a:xfrm>
            <a:off x="685800" y="6248400"/>
            <a:ext cx="1905000" cy="457200"/>
          </a:xfrm>
          <a:noFill/>
          <a:ln>
            <a:miter lim="800000"/>
            <a:headEnd/>
            <a:tailEnd/>
          </a:ln>
        </p:spPr>
        <p:txBody>
          <a:bodyPr/>
          <a:lstStyle/>
          <a:p>
            <a:endParaRPr lang="en-US">
              <a:latin typeface="Arial" charset="0"/>
            </a:endParaRPr>
          </a:p>
          <a:p>
            <a:endParaRPr lang="en-US"/>
          </a:p>
        </p:txBody>
      </p:sp>
      <p:sp>
        <p:nvSpPr>
          <p:cNvPr id="63491" name="Rectangle 2"/>
          <p:cNvSpPr>
            <a:spLocks noGrp="1" noChangeArrowheads="1"/>
          </p:cNvSpPr>
          <p:nvPr>
            <p:ph type="title"/>
          </p:nvPr>
        </p:nvSpPr>
        <p:spPr>
          <a:xfrm>
            <a:off x="685800" y="609600"/>
            <a:ext cx="7772400" cy="457200"/>
          </a:xfrm>
        </p:spPr>
        <p:txBody>
          <a:bodyPr>
            <a:normAutofit fontScale="90000"/>
          </a:bodyPr>
          <a:lstStyle/>
          <a:p>
            <a:pPr eaLnBrk="1" hangingPunct="1"/>
            <a:r>
              <a:rPr lang="en-US" sz="2500">
                <a:ea typeface="ＭＳ Ｐゴシック" charset="-128"/>
                <a:cs typeface="ＭＳ Ｐゴシック" charset="-128"/>
              </a:rPr>
              <a:t>Document Vectors </a:t>
            </a:r>
          </a:p>
        </p:txBody>
      </p:sp>
      <p:sp>
        <p:nvSpPr>
          <p:cNvPr id="63492" name="Rectangle 3"/>
          <p:cNvSpPr txBox="1">
            <a:spLocks noChangeArrowheads="1"/>
          </p:cNvSpPr>
          <p:nvPr/>
        </p:nvSpPr>
        <p:spPr bwMode="auto">
          <a:xfrm>
            <a:off x="914400" y="1981200"/>
            <a:ext cx="7772400" cy="4114800"/>
          </a:xfrm>
          <a:prstGeom prst="rect">
            <a:avLst/>
          </a:prstGeom>
          <a:noFill/>
          <a:ln w="9525">
            <a:noFill/>
            <a:miter lim="800000"/>
            <a:headEnd/>
            <a:tailEnd/>
          </a:ln>
        </p:spPr>
        <p:txBody>
          <a:bodyPr lIns="92075" tIns="46038" rIns="92075" bIns="46038">
            <a:prstTxWarp prst="textNoShape">
              <a:avLst/>
            </a:prstTxWarp>
          </a:bodyPr>
          <a:lstStyle/>
          <a:p>
            <a:pPr marL="342900" indent="-342900" defTabSz="914400" eaLnBrk="0" hangingPunct="0">
              <a:spcBef>
                <a:spcPct val="20000"/>
              </a:spcBef>
              <a:buClr>
                <a:srgbClr val="000099"/>
              </a:buClr>
              <a:buSzPct val="100000"/>
              <a:buFont typeface="Symbol" charset="2"/>
              <a:buNone/>
            </a:pPr>
            <a:r>
              <a:rPr lang="en-US" sz="2000" b="1" dirty="0">
                <a:latin typeface="Book Antiqua" charset="0"/>
              </a:rPr>
              <a:t>nova	galaxy 	heat     </a:t>
            </a:r>
            <a:r>
              <a:rPr lang="en-US" sz="2000" b="1" dirty="0" err="1">
                <a:latin typeface="Book Antiqua" charset="0"/>
              </a:rPr>
              <a:t>h’wood</a:t>
            </a:r>
            <a:r>
              <a:rPr lang="en-US" sz="2000" b="1" dirty="0">
                <a:latin typeface="Book Antiqua" charset="0"/>
              </a:rPr>
              <a:t>   film	role	diet	fur</a:t>
            </a:r>
          </a:p>
          <a:p>
            <a:pPr marL="342900" indent="-342900" defTabSz="914400" eaLnBrk="0" hangingPunct="0">
              <a:spcBef>
                <a:spcPct val="20000"/>
              </a:spcBef>
              <a:buClr>
                <a:srgbClr val="000099"/>
              </a:buClr>
              <a:buSzPct val="100000"/>
              <a:buFont typeface="Symbol" charset="2"/>
              <a:buNone/>
            </a:pPr>
            <a:r>
              <a:rPr lang="en-US" sz="2000" b="1" dirty="0">
                <a:latin typeface="Book Antiqua" charset="0"/>
              </a:rPr>
              <a:t>    10	     5	   3						</a:t>
            </a:r>
          </a:p>
          <a:p>
            <a:pPr marL="342900" indent="-342900" defTabSz="914400" eaLnBrk="0" hangingPunct="0">
              <a:spcBef>
                <a:spcPct val="20000"/>
              </a:spcBef>
              <a:buClr>
                <a:srgbClr val="000099"/>
              </a:buClr>
              <a:buSzPct val="100000"/>
              <a:buFont typeface="Symbol" charset="2"/>
              <a:buNone/>
            </a:pPr>
            <a:r>
              <a:rPr lang="en-US" sz="2000" b="1" dirty="0">
                <a:latin typeface="Book Antiqua" charset="0"/>
              </a:rPr>
              <a:t>    5	   10</a:t>
            </a:r>
          </a:p>
          <a:p>
            <a:pPr marL="342900" indent="-342900" defTabSz="914400" eaLnBrk="0" hangingPunct="0">
              <a:spcBef>
                <a:spcPct val="20000"/>
              </a:spcBef>
              <a:buClr>
                <a:srgbClr val="000099"/>
              </a:buClr>
              <a:buSzPct val="100000"/>
              <a:buFont typeface="Symbol" charset="2"/>
              <a:buNone/>
            </a:pPr>
            <a:r>
              <a:rPr lang="en-US" sz="2000" b="1" dirty="0">
                <a:latin typeface="Book Antiqua" charset="0"/>
              </a:rPr>
              <a:t>			                10	     8	   7	</a:t>
            </a:r>
          </a:p>
          <a:p>
            <a:pPr marL="342900" indent="-342900" defTabSz="914400" eaLnBrk="0" hangingPunct="0">
              <a:spcBef>
                <a:spcPct val="20000"/>
              </a:spcBef>
              <a:buClr>
                <a:srgbClr val="000099"/>
              </a:buClr>
              <a:buSzPct val="100000"/>
              <a:buFont typeface="Symbol" charset="2"/>
              <a:buNone/>
            </a:pPr>
            <a:r>
              <a:rPr lang="en-US" sz="2000" b="1" dirty="0">
                <a:latin typeface="Book Antiqua" charset="0"/>
              </a:rPr>
              <a:t>				   9	   10	   5</a:t>
            </a:r>
          </a:p>
          <a:p>
            <a:pPr marL="342900" indent="-342900" defTabSz="914400" eaLnBrk="0" hangingPunct="0">
              <a:spcBef>
                <a:spcPct val="20000"/>
              </a:spcBef>
              <a:buClr>
                <a:srgbClr val="000099"/>
              </a:buClr>
              <a:buSzPct val="100000"/>
              <a:buFont typeface="Symbol" charset="2"/>
              <a:buNone/>
            </a:pPr>
            <a:r>
              <a:rPr lang="en-US" sz="2000" b="1" dirty="0">
                <a:latin typeface="Book Antiqua" charset="0"/>
              </a:rPr>
              <a:t>							 10	 10</a:t>
            </a:r>
          </a:p>
          <a:p>
            <a:pPr marL="342900" indent="-342900" defTabSz="914400" eaLnBrk="0" hangingPunct="0">
              <a:spcBef>
                <a:spcPct val="20000"/>
              </a:spcBef>
              <a:buClr>
                <a:srgbClr val="000099"/>
              </a:buClr>
              <a:buSzPct val="100000"/>
              <a:buFont typeface="Symbol" charset="2"/>
              <a:buNone/>
            </a:pPr>
            <a:r>
              <a:rPr lang="en-US" sz="2000" b="1" dirty="0">
                <a:latin typeface="Book Antiqua" charset="0"/>
              </a:rPr>
              <a:t>							   9	 10</a:t>
            </a:r>
          </a:p>
          <a:p>
            <a:pPr marL="342900" indent="-342900" defTabSz="914400" eaLnBrk="0" hangingPunct="0">
              <a:spcBef>
                <a:spcPct val="20000"/>
              </a:spcBef>
              <a:buClr>
                <a:srgbClr val="000099"/>
              </a:buClr>
              <a:buSzPct val="100000"/>
              <a:buFont typeface="Symbol" charset="2"/>
              <a:buNone/>
            </a:pPr>
            <a:r>
              <a:rPr lang="en-US" sz="2000" b="1" dirty="0">
                <a:latin typeface="Book Antiqua" charset="0"/>
              </a:rPr>
              <a:t>   5	    	    7			     9</a:t>
            </a:r>
          </a:p>
          <a:p>
            <a:pPr marL="342900" indent="-342900" defTabSz="914400" eaLnBrk="0" hangingPunct="0">
              <a:spcBef>
                <a:spcPct val="20000"/>
              </a:spcBef>
              <a:buClr>
                <a:srgbClr val="000099"/>
              </a:buClr>
              <a:buSzPct val="100000"/>
              <a:buFont typeface="Symbol" charset="2"/>
              <a:buNone/>
            </a:pPr>
            <a:r>
              <a:rPr lang="en-US" sz="2000" b="1" dirty="0">
                <a:latin typeface="Book Antiqua" charset="0"/>
              </a:rPr>
              <a:t>   6	           10     	    2	    8</a:t>
            </a:r>
          </a:p>
          <a:p>
            <a:pPr marL="342900" indent="-342900" defTabSz="914400" eaLnBrk="0" hangingPunct="0">
              <a:spcBef>
                <a:spcPct val="20000"/>
              </a:spcBef>
              <a:buClr>
                <a:srgbClr val="000099"/>
              </a:buClr>
              <a:buSzPct val="100000"/>
              <a:buFont typeface="Symbol" charset="2"/>
              <a:buNone/>
            </a:pPr>
            <a:r>
              <a:rPr lang="en-US" sz="2000" b="1" dirty="0">
                <a:latin typeface="Book Antiqua" charset="0"/>
              </a:rPr>
              <a:t>			    7            5	 	   1	  3</a:t>
            </a:r>
          </a:p>
          <a:p>
            <a:pPr marL="342900" indent="-342900" defTabSz="914400" eaLnBrk="0" hangingPunct="0">
              <a:spcBef>
                <a:spcPct val="20000"/>
              </a:spcBef>
              <a:buClr>
                <a:srgbClr val="000099"/>
              </a:buClr>
              <a:buSzPct val="100000"/>
              <a:buFont typeface="Symbol" charset="2"/>
              <a:buChar char="·"/>
            </a:pPr>
            <a:endParaRPr lang="en-US" sz="2000" b="1" dirty="0">
              <a:latin typeface="Book Antiqua" charset="0"/>
            </a:endParaRPr>
          </a:p>
        </p:txBody>
      </p:sp>
      <p:sp>
        <p:nvSpPr>
          <p:cNvPr id="63493" name="Rectangle 4"/>
          <p:cNvSpPr>
            <a:spLocks noChangeArrowheads="1"/>
          </p:cNvSpPr>
          <p:nvPr/>
        </p:nvSpPr>
        <p:spPr bwMode="auto">
          <a:xfrm>
            <a:off x="996950" y="2368550"/>
            <a:ext cx="6997700" cy="3683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63494" name="Rectangle 5"/>
          <p:cNvSpPr>
            <a:spLocks noChangeArrowheads="1"/>
          </p:cNvSpPr>
          <p:nvPr/>
        </p:nvSpPr>
        <p:spPr bwMode="auto">
          <a:xfrm>
            <a:off x="996950" y="2749550"/>
            <a:ext cx="6997700" cy="3683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63495" name="Rectangle 6"/>
          <p:cNvSpPr>
            <a:spLocks noChangeArrowheads="1"/>
          </p:cNvSpPr>
          <p:nvPr/>
        </p:nvSpPr>
        <p:spPr bwMode="auto">
          <a:xfrm>
            <a:off x="996950" y="3130550"/>
            <a:ext cx="6997700" cy="3683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63496" name="Rectangle 7"/>
          <p:cNvSpPr>
            <a:spLocks noChangeArrowheads="1"/>
          </p:cNvSpPr>
          <p:nvPr/>
        </p:nvSpPr>
        <p:spPr bwMode="auto">
          <a:xfrm>
            <a:off x="996950" y="3511550"/>
            <a:ext cx="6997700" cy="2921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63497" name="Rectangle 8"/>
          <p:cNvSpPr>
            <a:spLocks noChangeArrowheads="1"/>
          </p:cNvSpPr>
          <p:nvPr/>
        </p:nvSpPr>
        <p:spPr bwMode="auto">
          <a:xfrm>
            <a:off x="996950" y="3816350"/>
            <a:ext cx="6997700" cy="3683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63498" name="Rectangle 9"/>
          <p:cNvSpPr>
            <a:spLocks noChangeArrowheads="1"/>
          </p:cNvSpPr>
          <p:nvPr/>
        </p:nvSpPr>
        <p:spPr bwMode="auto">
          <a:xfrm>
            <a:off x="996950" y="5264150"/>
            <a:ext cx="6997700" cy="3683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63499" name="Rectangle 10"/>
          <p:cNvSpPr>
            <a:spLocks noChangeArrowheads="1"/>
          </p:cNvSpPr>
          <p:nvPr/>
        </p:nvSpPr>
        <p:spPr bwMode="auto">
          <a:xfrm>
            <a:off x="996950" y="4578350"/>
            <a:ext cx="6997700" cy="3683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63500" name="Rectangle 11"/>
          <p:cNvSpPr>
            <a:spLocks noChangeArrowheads="1"/>
          </p:cNvSpPr>
          <p:nvPr/>
        </p:nvSpPr>
        <p:spPr bwMode="auto">
          <a:xfrm>
            <a:off x="996950" y="4959350"/>
            <a:ext cx="6997700" cy="2921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63501" name="Rectangle 12"/>
          <p:cNvSpPr>
            <a:spLocks noChangeArrowheads="1"/>
          </p:cNvSpPr>
          <p:nvPr/>
        </p:nvSpPr>
        <p:spPr bwMode="auto">
          <a:xfrm>
            <a:off x="996950" y="4197350"/>
            <a:ext cx="6997700" cy="3683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63502" name="Rectangle 13"/>
          <p:cNvSpPr>
            <a:spLocks noChangeArrowheads="1"/>
          </p:cNvSpPr>
          <p:nvPr/>
        </p:nvSpPr>
        <p:spPr bwMode="auto">
          <a:xfrm>
            <a:off x="533400" y="1981200"/>
            <a:ext cx="7772400" cy="4114800"/>
          </a:xfrm>
          <a:prstGeom prst="rect">
            <a:avLst/>
          </a:prstGeom>
          <a:noFill/>
          <a:ln w="9525">
            <a:noFill/>
            <a:miter lim="800000"/>
            <a:headEnd/>
            <a:tailEnd/>
          </a:ln>
        </p:spPr>
        <p:txBody>
          <a:bodyPr lIns="92075" tIns="46038" rIns="92075" bIns="46038">
            <a:prstTxWarp prst="textNoShape">
              <a:avLst/>
            </a:prstTxWarp>
          </a:bodyPr>
          <a:lstStyle/>
          <a:p>
            <a:pPr marL="342900" indent="-342900">
              <a:spcBef>
                <a:spcPct val="20000"/>
              </a:spcBef>
            </a:pPr>
            <a:endParaRPr lang="en-US" sz="2000" b="1">
              <a:latin typeface="Arial Rounded MT Bold" charset="0"/>
              <a:ea typeface="Arial" charset="0"/>
              <a:cs typeface="Arial" charset="0"/>
            </a:endParaRPr>
          </a:p>
          <a:p>
            <a:pPr marL="342900" indent="-342900">
              <a:spcBef>
                <a:spcPct val="20000"/>
              </a:spcBef>
            </a:pPr>
            <a:r>
              <a:rPr lang="en-US" sz="2000" b="1">
                <a:latin typeface="Arial Rounded MT Bold" charset="0"/>
                <a:ea typeface="Arial" charset="0"/>
                <a:cs typeface="Arial" charset="0"/>
              </a:rPr>
              <a:t>A</a:t>
            </a:r>
          </a:p>
          <a:p>
            <a:pPr marL="342900" indent="-342900">
              <a:spcBef>
                <a:spcPct val="20000"/>
              </a:spcBef>
            </a:pPr>
            <a:r>
              <a:rPr lang="en-US" sz="2000" b="1">
                <a:latin typeface="Arial Rounded MT Bold" charset="0"/>
                <a:ea typeface="Arial" charset="0"/>
                <a:cs typeface="Arial" charset="0"/>
              </a:rPr>
              <a:t>B</a:t>
            </a:r>
          </a:p>
          <a:p>
            <a:pPr marL="342900" indent="-342900">
              <a:spcBef>
                <a:spcPct val="20000"/>
              </a:spcBef>
            </a:pPr>
            <a:r>
              <a:rPr lang="en-US" sz="2000" b="1">
                <a:latin typeface="Arial Rounded MT Bold" charset="0"/>
                <a:ea typeface="Arial" charset="0"/>
                <a:cs typeface="Arial" charset="0"/>
              </a:rPr>
              <a:t>C</a:t>
            </a:r>
          </a:p>
          <a:p>
            <a:pPr marL="342900" indent="-342900">
              <a:spcBef>
                <a:spcPct val="20000"/>
              </a:spcBef>
            </a:pPr>
            <a:r>
              <a:rPr lang="en-US" sz="2000" b="1">
                <a:latin typeface="Arial Rounded MT Bold" charset="0"/>
                <a:ea typeface="Arial" charset="0"/>
                <a:cs typeface="Arial" charset="0"/>
              </a:rPr>
              <a:t>D</a:t>
            </a:r>
          </a:p>
          <a:p>
            <a:pPr marL="342900" indent="-342900">
              <a:spcBef>
                <a:spcPct val="20000"/>
              </a:spcBef>
            </a:pPr>
            <a:r>
              <a:rPr lang="en-US" sz="2000" b="1">
                <a:latin typeface="Arial Rounded MT Bold" charset="0"/>
                <a:ea typeface="Arial" charset="0"/>
                <a:cs typeface="Arial" charset="0"/>
              </a:rPr>
              <a:t>E</a:t>
            </a:r>
          </a:p>
          <a:p>
            <a:pPr marL="342900" indent="-342900">
              <a:spcBef>
                <a:spcPct val="20000"/>
              </a:spcBef>
            </a:pPr>
            <a:r>
              <a:rPr lang="en-US" sz="2000" b="1">
                <a:latin typeface="Arial Rounded MT Bold" charset="0"/>
                <a:ea typeface="Arial" charset="0"/>
                <a:cs typeface="Arial" charset="0"/>
              </a:rPr>
              <a:t>F</a:t>
            </a:r>
          </a:p>
          <a:p>
            <a:pPr marL="342900" indent="-342900">
              <a:spcBef>
                <a:spcPct val="20000"/>
              </a:spcBef>
            </a:pPr>
            <a:r>
              <a:rPr lang="en-US" sz="2000" b="1">
                <a:latin typeface="Arial Rounded MT Bold" charset="0"/>
                <a:ea typeface="Arial" charset="0"/>
                <a:cs typeface="Arial" charset="0"/>
              </a:rPr>
              <a:t>G</a:t>
            </a:r>
          </a:p>
          <a:p>
            <a:pPr marL="342900" indent="-342900">
              <a:spcBef>
                <a:spcPct val="20000"/>
              </a:spcBef>
            </a:pPr>
            <a:r>
              <a:rPr lang="en-US" sz="2000" b="1">
                <a:latin typeface="Arial Rounded MT Bold" charset="0"/>
                <a:ea typeface="Arial" charset="0"/>
                <a:cs typeface="Arial" charset="0"/>
              </a:rPr>
              <a:t>H</a:t>
            </a:r>
          </a:p>
          <a:p>
            <a:pPr marL="342900" indent="-342900">
              <a:spcBef>
                <a:spcPct val="20000"/>
              </a:spcBef>
            </a:pPr>
            <a:r>
              <a:rPr lang="en-US" sz="2000" b="1">
                <a:latin typeface="Arial Rounded MT Bold" charset="0"/>
                <a:ea typeface="Arial" charset="0"/>
                <a:cs typeface="Arial" charset="0"/>
              </a:rPr>
              <a:t>I</a:t>
            </a:r>
          </a:p>
          <a:p>
            <a:pPr marL="342900" indent="-342900">
              <a:spcBef>
                <a:spcPct val="20000"/>
              </a:spcBef>
            </a:pPr>
            <a:endParaRPr lang="en-US" sz="2000" b="1">
              <a:latin typeface="Arial Rounded MT Bold" charset="0"/>
              <a:ea typeface="Arial" charset="0"/>
              <a:cs typeface="Arial" charset="0"/>
            </a:endParaRPr>
          </a:p>
        </p:txBody>
      </p:sp>
      <p:sp>
        <p:nvSpPr>
          <p:cNvPr id="63503" name="Text Box 14"/>
          <p:cNvSpPr txBox="1">
            <a:spLocks noChangeArrowheads="1"/>
          </p:cNvSpPr>
          <p:nvPr/>
        </p:nvSpPr>
        <p:spPr bwMode="auto">
          <a:xfrm>
            <a:off x="152400" y="1600200"/>
            <a:ext cx="1460500" cy="366713"/>
          </a:xfrm>
          <a:prstGeom prst="rect">
            <a:avLst/>
          </a:prstGeom>
          <a:noFill/>
          <a:ln w="12700">
            <a:noFill/>
            <a:miter lim="800000"/>
            <a:headEnd type="none" w="sm" len="sm"/>
            <a:tailEnd type="none" w="sm" len="sm"/>
          </a:ln>
        </p:spPr>
        <p:txBody>
          <a:bodyPr wrap="none">
            <a:prstTxWarp prst="textNoShape">
              <a:avLst/>
            </a:prstTxWarp>
            <a:spAutoFit/>
          </a:bodyPr>
          <a:lstStyle/>
          <a:p>
            <a:r>
              <a:rPr lang="en-US">
                <a:solidFill>
                  <a:schemeClr val="accent2"/>
                </a:solidFill>
                <a:latin typeface="Book Antiqua" charset="0"/>
                <a:ea typeface="Arial" charset="0"/>
                <a:cs typeface="Arial" charset="0"/>
              </a:rPr>
              <a:t>Document ids</a:t>
            </a:r>
            <a:endParaRPr lang="en-US" sz="2800">
              <a:latin typeface="Book Antiqua" charset="0"/>
              <a:ea typeface="Arial" charset="0"/>
              <a:cs typeface="Arial" charset="0"/>
            </a:endParaRPr>
          </a:p>
        </p:txBody>
      </p:sp>
      <p:sp>
        <p:nvSpPr>
          <p:cNvPr id="63504" name="Line 15"/>
          <p:cNvSpPr>
            <a:spLocks noChangeShapeType="1"/>
          </p:cNvSpPr>
          <p:nvPr/>
        </p:nvSpPr>
        <p:spPr bwMode="auto">
          <a:xfrm>
            <a:off x="685800" y="1905000"/>
            <a:ext cx="0" cy="381000"/>
          </a:xfrm>
          <a:prstGeom prst="line">
            <a:avLst/>
          </a:prstGeom>
          <a:noFill/>
          <a:ln w="19050">
            <a:solidFill>
              <a:schemeClr val="tx1"/>
            </a:solidFill>
            <a:round/>
            <a:headEnd type="none" w="sm" len="sm"/>
            <a:tailEnd type="triangle" w="sm" len="sm"/>
          </a:ln>
        </p:spPr>
        <p:txBody>
          <a:bodyPr wrap="none" anchor="ctr">
            <a:prstTxWarp prst="textNoShape">
              <a:avLst/>
            </a:prstTxWarp>
          </a:bodyPr>
          <a:lstStyle/>
          <a:p>
            <a:endParaRPr lang="en-US"/>
          </a:p>
        </p:txBody>
      </p:sp>
      <p:sp>
        <p:nvSpPr>
          <p:cNvPr id="63505" name="Line 16"/>
          <p:cNvSpPr>
            <a:spLocks noChangeShapeType="1"/>
          </p:cNvSpPr>
          <p:nvPr/>
        </p:nvSpPr>
        <p:spPr bwMode="auto">
          <a:xfrm>
            <a:off x="1752600" y="2438400"/>
            <a:ext cx="0" cy="32004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3506" name="Line 17"/>
          <p:cNvSpPr>
            <a:spLocks noChangeShapeType="1"/>
          </p:cNvSpPr>
          <p:nvPr/>
        </p:nvSpPr>
        <p:spPr bwMode="auto">
          <a:xfrm>
            <a:off x="2743200" y="2438400"/>
            <a:ext cx="0" cy="32004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3507" name="Line 18"/>
          <p:cNvSpPr>
            <a:spLocks noChangeShapeType="1"/>
          </p:cNvSpPr>
          <p:nvPr/>
        </p:nvSpPr>
        <p:spPr bwMode="auto">
          <a:xfrm>
            <a:off x="3581400" y="2362200"/>
            <a:ext cx="0" cy="32004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3508" name="Line 19"/>
          <p:cNvSpPr>
            <a:spLocks noChangeShapeType="1"/>
          </p:cNvSpPr>
          <p:nvPr/>
        </p:nvSpPr>
        <p:spPr bwMode="auto">
          <a:xfrm>
            <a:off x="4648200" y="2362200"/>
            <a:ext cx="0" cy="32004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3509" name="Line 20"/>
          <p:cNvSpPr>
            <a:spLocks noChangeShapeType="1"/>
          </p:cNvSpPr>
          <p:nvPr/>
        </p:nvSpPr>
        <p:spPr bwMode="auto">
          <a:xfrm>
            <a:off x="5486400" y="2438400"/>
            <a:ext cx="0" cy="32004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3510" name="Line 21"/>
          <p:cNvSpPr>
            <a:spLocks noChangeShapeType="1"/>
          </p:cNvSpPr>
          <p:nvPr/>
        </p:nvSpPr>
        <p:spPr bwMode="auto">
          <a:xfrm>
            <a:off x="6400800" y="2438400"/>
            <a:ext cx="0" cy="32004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3511" name="Line 22"/>
          <p:cNvSpPr>
            <a:spLocks noChangeShapeType="1"/>
          </p:cNvSpPr>
          <p:nvPr/>
        </p:nvSpPr>
        <p:spPr bwMode="auto">
          <a:xfrm>
            <a:off x="7239000" y="2438400"/>
            <a:ext cx="0" cy="32004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3512" name="TextBox 25"/>
          <p:cNvSpPr txBox="1">
            <a:spLocks noChangeArrowheads="1"/>
          </p:cNvSpPr>
          <p:nvPr/>
        </p:nvSpPr>
        <p:spPr bwMode="auto">
          <a:xfrm>
            <a:off x="7173913" y="6553200"/>
            <a:ext cx="1970087" cy="523875"/>
          </a:xfrm>
          <a:prstGeom prst="rect">
            <a:avLst/>
          </a:prstGeom>
          <a:noFill/>
          <a:ln w="9525">
            <a:noFill/>
            <a:miter lim="800000"/>
            <a:headEnd/>
            <a:tailEnd/>
          </a:ln>
        </p:spPr>
        <p:txBody>
          <a:bodyPr wrap="none">
            <a:prstTxWarp prst="textNoShape">
              <a:avLst/>
            </a:prstTxWarp>
            <a:spAutoFit/>
          </a:bodyPr>
          <a:lstStyle/>
          <a:p>
            <a:r>
              <a:rPr lang="en-US" sz="1400">
                <a:latin typeface="Calibri" charset="0"/>
              </a:rPr>
              <a:t>Slide from Mitch Marcus</a:t>
            </a:r>
          </a:p>
          <a:p>
            <a:endParaRPr lang="en-US" sz="1400">
              <a:latin typeface="Calibri" charset="0"/>
            </a:endParaRPr>
          </a:p>
        </p:txBody>
      </p:sp>
    </p:spTree>
    <p:extLst>
      <p:ext uri="{BB962C8B-B14F-4D97-AF65-F5344CB8AC3E}">
        <p14:creationId xmlns:p14="http://schemas.microsoft.com/office/powerpoint/2010/main" val="51274838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p:nvPr>
        </p:nvSpPr>
        <p:spPr>
          <a:xfrm>
            <a:off x="685800" y="609600"/>
            <a:ext cx="7772400" cy="457200"/>
          </a:xfrm>
        </p:spPr>
        <p:txBody>
          <a:bodyPr>
            <a:normAutofit fontScale="90000"/>
          </a:bodyPr>
          <a:lstStyle/>
          <a:p>
            <a:pPr eaLnBrk="1" hangingPunct="1"/>
            <a:r>
              <a:rPr lang="en-US" sz="4000">
                <a:ea typeface="ＭＳ Ｐゴシック" charset="-128"/>
                <a:cs typeface="ＭＳ Ｐゴシック" charset="-128"/>
              </a:rPr>
              <a:t>Vector Space Model</a:t>
            </a:r>
          </a:p>
        </p:txBody>
      </p:sp>
      <p:sp>
        <p:nvSpPr>
          <p:cNvPr id="64515" name="Rectangle 3"/>
          <p:cNvSpPr txBox="1">
            <a:spLocks noChangeArrowheads="1"/>
          </p:cNvSpPr>
          <p:nvPr/>
        </p:nvSpPr>
        <p:spPr bwMode="auto">
          <a:xfrm>
            <a:off x="838200" y="1752600"/>
            <a:ext cx="8001000" cy="4267200"/>
          </a:xfrm>
          <a:prstGeom prst="rect">
            <a:avLst/>
          </a:prstGeom>
          <a:noFill/>
          <a:ln w="9525">
            <a:noFill/>
            <a:miter lim="800000"/>
            <a:headEnd/>
            <a:tailEnd/>
          </a:ln>
        </p:spPr>
        <p:txBody>
          <a:bodyPr lIns="92075" tIns="46038" rIns="92075" bIns="46038">
            <a:prstTxWarp prst="textNoShape">
              <a:avLst/>
            </a:prstTxWarp>
          </a:bodyPr>
          <a:lstStyle/>
          <a:p>
            <a:pPr marL="342900" indent="-342900" defTabSz="914400" eaLnBrk="0" hangingPunct="0">
              <a:spcBef>
                <a:spcPct val="20000"/>
              </a:spcBef>
              <a:buClr>
                <a:srgbClr val="000099"/>
              </a:buClr>
              <a:buSzPct val="100000"/>
              <a:buFont typeface="Symbol" charset="2"/>
              <a:buChar char="·"/>
            </a:pPr>
            <a:r>
              <a:rPr lang="en-US" sz="2400" b="1" dirty="0">
                <a:latin typeface="Calibri" charset="0"/>
              </a:rPr>
              <a:t>Documents are represented as </a:t>
            </a:r>
            <a:r>
              <a:rPr lang="en-US" sz="2400" b="1" i="1" dirty="0">
                <a:solidFill>
                  <a:schemeClr val="accent2"/>
                </a:solidFill>
                <a:latin typeface="Calibri" charset="0"/>
              </a:rPr>
              <a:t>vectors</a:t>
            </a:r>
            <a:r>
              <a:rPr lang="en-US" sz="2400" b="1" dirty="0">
                <a:latin typeface="Calibri" charset="0"/>
              </a:rPr>
              <a:t> in term space</a:t>
            </a:r>
          </a:p>
          <a:p>
            <a:pPr marL="742950" lvl="1" indent="-285750" defTabSz="914400" eaLnBrk="0" hangingPunct="0">
              <a:spcBef>
                <a:spcPct val="20000"/>
              </a:spcBef>
              <a:buClr>
                <a:srgbClr val="000099"/>
              </a:buClr>
              <a:buSzPct val="100000"/>
              <a:buFontTx/>
              <a:buChar char="•"/>
            </a:pPr>
            <a:r>
              <a:rPr lang="en-US" sz="2000" dirty="0">
                <a:latin typeface="Calibri" charset="0"/>
              </a:rPr>
              <a:t>Terms are usually stems</a:t>
            </a:r>
          </a:p>
          <a:p>
            <a:pPr marL="742950" lvl="1" indent="-285750" defTabSz="914400" eaLnBrk="0" hangingPunct="0">
              <a:spcBef>
                <a:spcPct val="20000"/>
              </a:spcBef>
              <a:buClr>
                <a:srgbClr val="000099"/>
              </a:buClr>
              <a:buSzPct val="100000"/>
              <a:buFontTx/>
              <a:buChar char="•"/>
            </a:pPr>
            <a:r>
              <a:rPr lang="en-US" sz="2000" dirty="0">
                <a:latin typeface="Calibri" charset="0"/>
              </a:rPr>
              <a:t>Documents represented by vectors of terms</a:t>
            </a:r>
          </a:p>
        </p:txBody>
      </p:sp>
      <p:sp>
        <p:nvSpPr>
          <p:cNvPr id="64516" name="TextBox 7"/>
          <p:cNvSpPr txBox="1">
            <a:spLocks noChangeArrowheads="1"/>
          </p:cNvSpPr>
          <p:nvPr/>
        </p:nvSpPr>
        <p:spPr bwMode="auto">
          <a:xfrm>
            <a:off x="7173913" y="6553200"/>
            <a:ext cx="1970087" cy="523875"/>
          </a:xfrm>
          <a:prstGeom prst="rect">
            <a:avLst/>
          </a:prstGeom>
          <a:noFill/>
          <a:ln w="9525">
            <a:noFill/>
            <a:miter lim="800000"/>
            <a:headEnd/>
            <a:tailEnd/>
          </a:ln>
        </p:spPr>
        <p:txBody>
          <a:bodyPr wrap="none">
            <a:prstTxWarp prst="textNoShape">
              <a:avLst/>
            </a:prstTxWarp>
            <a:spAutoFit/>
          </a:bodyPr>
          <a:lstStyle/>
          <a:p>
            <a:r>
              <a:rPr lang="en-US" sz="1400">
                <a:latin typeface="Calibri" charset="0"/>
              </a:rPr>
              <a:t>Slide from Mitch Marcus</a:t>
            </a:r>
          </a:p>
          <a:p>
            <a:endParaRPr lang="en-US" sz="1400">
              <a:latin typeface="Calibri" charset="0"/>
            </a:endParaRPr>
          </a:p>
        </p:txBody>
      </p:sp>
    </p:spTree>
    <p:extLst>
      <p:ext uri="{BB962C8B-B14F-4D97-AF65-F5344CB8AC3E}">
        <p14:creationId xmlns:p14="http://schemas.microsoft.com/office/powerpoint/2010/main" val="301494240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685800" y="609600"/>
            <a:ext cx="7772400" cy="457200"/>
          </a:xfrm>
        </p:spPr>
        <p:txBody>
          <a:bodyPr>
            <a:normAutofit fontScale="90000"/>
          </a:bodyPr>
          <a:lstStyle/>
          <a:p>
            <a:pPr eaLnBrk="1" hangingPunct="1"/>
            <a:r>
              <a:rPr lang="en-US" sz="4000">
                <a:ea typeface="ＭＳ Ｐゴシック" charset="-128"/>
                <a:cs typeface="ＭＳ Ｐゴシック" charset="-128"/>
              </a:rPr>
              <a:t>Vector Space Model</a:t>
            </a:r>
          </a:p>
        </p:txBody>
      </p:sp>
      <p:sp>
        <p:nvSpPr>
          <p:cNvPr id="65539" name="Rectangle 3"/>
          <p:cNvSpPr txBox="1">
            <a:spLocks noChangeArrowheads="1"/>
          </p:cNvSpPr>
          <p:nvPr/>
        </p:nvSpPr>
        <p:spPr bwMode="auto">
          <a:xfrm>
            <a:off x="838200" y="1752600"/>
            <a:ext cx="8001000" cy="4267200"/>
          </a:xfrm>
          <a:prstGeom prst="rect">
            <a:avLst/>
          </a:prstGeom>
          <a:noFill/>
          <a:ln w="9525">
            <a:noFill/>
            <a:miter lim="800000"/>
            <a:headEnd/>
            <a:tailEnd/>
          </a:ln>
        </p:spPr>
        <p:txBody>
          <a:bodyPr lIns="92075" tIns="46038" rIns="92075" bIns="46038">
            <a:prstTxWarp prst="textNoShape">
              <a:avLst/>
            </a:prstTxWarp>
          </a:bodyPr>
          <a:lstStyle/>
          <a:p>
            <a:pPr marL="342900" indent="-342900" defTabSz="914400" eaLnBrk="0" hangingPunct="0">
              <a:spcBef>
                <a:spcPct val="20000"/>
              </a:spcBef>
              <a:buClr>
                <a:srgbClr val="000099"/>
              </a:buClr>
              <a:buSzPct val="100000"/>
              <a:buFont typeface="Symbol" charset="2"/>
              <a:buChar char="·"/>
            </a:pPr>
            <a:r>
              <a:rPr lang="en-US" sz="2400" b="1" dirty="0">
                <a:latin typeface="Calibri" charset="0"/>
              </a:rPr>
              <a:t>Documents are represented as </a:t>
            </a:r>
            <a:r>
              <a:rPr lang="en-US" sz="2400" b="1" i="1" dirty="0">
                <a:solidFill>
                  <a:schemeClr val="accent2"/>
                </a:solidFill>
                <a:latin typeface="Calibri" charset="0"/>
              </a:rPr>
              <a:t>vectors</a:t>
            </a:r>
            <a:r>
              <a:rPr lang="en-US" sz="2400" b="1" dirty="0">
                <a:latin typeface="Calibri" charset="0"/>
              </a:rPr>
              <a:t> in term space</a:t>
            </a:r>
          </a:p>
          <a:p>
            <a:pPr marL="742950" lvl="1" indent="-285750" defTabSz="914400" eaLnBrk="0" hangingPunct="0">
              <a:spcBef>
                <a:spcPct val="20000"/>
              </a:spcBef>
              <a:buClr>
                <a:srgbClr val="000099"/>
              </a:buClr>
              <a:buSzPct val="100000"/>
              <a:buFontTx/>
              <a:buChar char="•"/>
            </a:pPr>
            <a:r>
              <a:rPr lang="en-US" sz="2000" dirty="0">
                <a:latin typeface="Calibri" charset="0"/>
              </a:rPr>
              <a:t>Terms are usually stems</a:t>
            </a:r>
          </a:p>
          <a:p>
            <a:pPr marL="742950" lvl="1" indent="-285750" defTabSz="914400" eaLnBrk="0" hangingPunct="0">
              <a:spcBef>
                <a:spcPct val="20000"/>
              </a:spcBef>
              <a:buClr>
                <a:srgbClr val="000099"/>
              </a:buClr>
              <a:buSzPct val="100000"/>
              <a:buFontTx/>
              <a:buChar char="•"/>
            </a:pPr>
            <a:r>
              <a:rPr lang="en-US" sz="2000" dirty="0">
                <a:latin typeface="Calibri" charset="0"/>
              </a:rPr>
              <a:t>Documents represented by vectors of terms</a:t>
            </a:r>
          </a:p>
          <a:p>
            <a:pPr marL="342900" indent="-342900" defTabSz="914400" eaLnBrk="0" hangingPunct="0">
              <a:spcBef>
                <a:spcPct val="20000"/>
              </a:spcBef>
              <a:buClr>
                <a:srgbClr val="000099"/>
              </a:buClr>
              <a:buSzPct val="100000"/>
            </a:pPr>
            <a:endParaRPr lang="en-US" sz="2400" b="1" dirty="0">
              <a:latin typeface="Calibri" charset="0"/>
            </a:endParaRPr>
          </a:p>
          <a:p>
            <a:pPr marL="342900" indent="-342900" defTabSz="914400" eaLnBrk="0" hangingPunct="0">
              <a:spcBef>
                <a:spcPct val="20000"/>
              </a:spcBef>
              <a:buClr>
                <a:srgbClr val="000099"/>
              </a:buClr>
              <a:buSzPct val="100000"/>
              <a:buFont typeface="Symbol" charset="2"/>
              <a:buChar char="·"/>
            </a:pPr>
            <a:r>
              <a:rPr lang="en-US" sz="2400" b="1" dirty="0">
                <a:solidFill>
                  <a:schemeClr val="accent2"/>
                </a:solidFill>
                <a:latin typeface="Calibri" charset="0"/>
              </a:rPr>
              <a:t>A vector distance measure between documents is used to measure document similarity</a:t>
            </a:r>
          </a:p>
        </p:txBody>
      </p:sp>
      <p:sp>
        <p:nvSpPr>
          <p:cNvPr id="65540" name="TextBox 3"/>
          <p:cNvSpPr txBox="1">
            <a:spLocks noChangeArrowheads="1"/>
          </p:cNvSpPr>
          <p:nvPr/>
        </p:nvSpPr>
        <p:spPr bwMode="auto">
          <a:xfrm>
            <a:off x="7173913" y="6553200"/>
            <a:ext cx="1970087" cy="523875"/>
          </a:xfrm>
          <a:prstGeom prst="rect">
            <a:avLst/>
          </a:prstGeom>
          <a:noFill/>
          <a:ln w="9525">
            <a:noFill/>
            <a:miter lim="800000"/>
            <a:headEnd/>
            <a:tailEnd/>
          </a:ln>
        </p:spPr>
        <p:txBody>
          <a:bodyPr wrap="none">
            <a:prstTxWarp prst="textNoShape">
              <a:avLst/>
            </a:prstTxWarp>
            <a:spAutoFit/>
          </a:bodyPr>
          <a:lstStyle/>
          <a:p>
            <a:r>
              <a:rPr lang="en-US" sz="1400">
                <a:latin typeface="Calibri" charset="0"/>
              </a:rPr>
              <a:t>Slide from Mitch Marcus</a:t>
            </a:r>
          </a:p>
          <a:p>
            <a:endParaRPr lang="en-US" sz="1400">
              <a:latin typeface="Calibri" charset="0"/>
            </a:endParaRPr>
          </a:p>
        </p:txBody>
      </p:sp>
      <p:sp>
        <p:nvSpPr>
          <p:cNvPr id="5" name="Rectangle 4"/>
          <p:cNvSpPr/>
          <p:nvPr/>
        </p:nvSpPr>
        <p:spPr>
          <a:xfrm>
            <a:off x="1219200" y="4876800"/>
            <a:ext cx="5954713" cy="5334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22597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Date Placeholder 3"/>
          <p:cNvSpPr>
            <a:spLocks noGrp="1"/>
          </p:cNvSpPr>
          <p:nvPr>
            <p:ph type="dt" sz="quarter" idx="10"/>
          </p:nvPr>
        </p:nvSpPr>
        <p:spPr bwMode="auto">
          <a:xfrm>
            <a:off x="685800" y="6248400"/>
            <a:ext cx="1905000" cy="457200"/>
          </a:xfrm>
          <a:noFill/>
          <a:ln>
            <a:miter lim="800000"/>
            <a:headEnd/>
            <a:tailEnd/>
          </a:ln>
        </p:spPr>
        <p:txBody>
          <a:bodyPr/>
          <a:lstStyle/>
          <a:p>
            <a:endParaRPr lang="en-US">
              <a:latin typeface="Arial" charset="0"/>
            </a:endParaRPr>
          </a:p>
          <a:p>
            <a:endParaRPr lang="en-US"/>
          </a:p>
        </p:txBody>
      </p:sp>
      <p:sp>
        <p:nvSpPr>
          <p:cNvPr id="66563" name="Rectangle 2"/>
          <p:cNvSpPr>
            <a:spLocks noGrp="1" noChangeArrowheads="1"/>
          </p:cNvSpPr>
          <p:nvPr>
            <p:ph type="title"/>
          </p:nvPr>
        </p:nvSpPr>
        <p:spPr>
          <a:xfrm>
            <a:off x="685800" y="609600"/>
            <a:ext cx="7772400" cy="457200"/>
          </a:xfrm>
        </p:spPr>
        <p:txBody>
          <a:bodyPr>
            <a:normAutofit fontScale="90000"/>
          </a:bodyPr>
          <a:lstStyle/>
          <a:p>
            <a:pPr eaLnBrk="1" hangingPunct="1"/>
            <a:r>
              <a:rPr lang="en-US" sz="2500">
                <a:ea typeface="ＭＳ Ｐゴシック" charset="-128"/>
                <a:cs typeface="ＭＳ Ｐゴシック" charset="-128"/>
              </a:rPr>
              <a:t>Document Vectors </a:t>
            </a:r>
          </a:p>
        </p:txBody>
      </p:sp>
      <p:sp>
        <p:nvSpPr>
          <p:cNvPr id="66564" name="Rectangle 3"/>
          <p:cNvSpPr txBox="1">
            <a:spLocks noChangeArrowheads="1"/>
          </p:cNvSpPr>
          <p:nvPr/>
        </p:nvSpPr>
        <p:spPr bwMode="auto">
          <a:xfrm>
            <a:off x="914400" y="1981200"/>
            <a:ext cx="7772400" cy="4114800"/>
          </a:xfrm>
          <a:prstGeom prst="rect">
            <a:avLst/>
          </a:prstGeom>
          <a:noFill/>
          <a:ln w="9525">
            <a:noFill/>
            <a:miter lim="800000"/>
            <a:headEnd/>
            <a:tailEnd/>
          </a:ln>
        </p:spPr>
        <p:txBody>
          <a:bodyPr lIns="92075" tIns="46038" rIns="92075" bIns="46038">
            <a:prstTxWarp prst="textNoShape">
              <a:avLst/>
            </a:prstTxWarp>
          </a:bodyPr>
          <a:lstStyle/>
          <a:p>
            <a:pPr marL="342900" indent="-342900" defTabSz="914400" eaLnBrk="0" hangingPunct="0">
              <a:spcBef>
                <a:spcPct val="20000"/>
              </a:spcBef>
              <a:buClr>
                <a:srgbClr val="000099"/>
              </a:buClr>
              <a:buSzPct val="100000"/>
              <a:buFont typeface="Symbol" charset="2"/>
              <a:buNone/>
            </a:pPr>
            <a:r>
              <a:rPr lang="en-US" sz="2000" b="1" dirty="0">
                <a:latin typeface="Book Antiqua" charset="0"/>
              </a:rPr>
              <a:t>nova	galaxy 	heat     </a:t>
            </a:r>
            <a:r>
              <a:rPr lang="en-US" sz="2000" b="1" dirty="0" err="1">
                <a:latin typeface="Book Antiqua" charset="0"/>
              </a:rPr>
              <a:t>h’wood</a:t>
            </a:r>
            <a:r>
              <a:rPr lang="en-US" sz="2000" b="1" dirty="0">
                <a:latin typeface="Book Antiqua" charset="0"/>
              </a:rPr>
              <a:t>   film	role	diet	fur</a:t>
            </a:r>
          </a:p>
          <a:p>
            <a:pPr marL="342900" indent="-342900" defTabSz="914400" eaLnBrk="0" hangingPunct="0">
              <a:spcBef>
                <a:spcPct val="20000"/>
              </a:spcBef>
              <a:buClr>
                <a:srgbClr val="000099"/>
              </a:buClr>
              <a:buSzPct val="100000"/>
              <a:buFont typeface="Symbol" charset="2"/>
              <a:buNone/>
            </a:pPr>
            <a:r>
              <a:rPr lang="en-US" sz="2000" b="1" dirty="0">
                <a:latin typeface="Book Antiqua" charset="0"/>
              </a:rPr>
              <a:t>    10	     5	   3						</a:t>
            </a:r>
          </a:p>
          <a:p>
            <a:pPr marL="342900" indent="-342900" defTabSz="914400" eaLnBrk="0" hangingPunct="0">
              <a:spcBef>
                <a:spcPct val="20000"/>
              </a:spcBef>
              <a:buClr>
                <a:srgbClr val="000099"/>
              </a:buClr>
              <a:buSzPct val="100000"/>
              <a:buFont typeface="Symbol" charset="2"/>
              <a:buNone/>
            </a:pPr>
            <a:r>
              <a:rPr lang="en-US" sz="2000" b="1" dirty="0">
                <a:latin typeface="Book Antiqua" charset="0"/>
              </a:rPr>
              <a:t>    5	   10</a:t>
            </a:r>
          </a:p>
          <a:p>
            <a:pPr marL="342900" indent="-342900" defTabSz="914400" eaLnBrk="0" hangingPunct="0">
              <a:spcBef>
                <a:spcPct val="20000"/>
              </a:spcBef>
              <a:buClr>
                <a:srgbClr val="000099"/>
              </a:buClr>
              <a:buSzPct val="100000"/>
              <a:buFont typeface="Symbol" charset="2"/>
              <a:buNone/>
            </a:pPr>
            <a:r>
              <a:rPr lang="en-US" sz="2000" b="1" dirty="0">
                <a:latin typeface="Book Antiqua" charset="0"/>
              </a:rPr>
              <a:t>			                 10	     8	  7	</a:t>
            </a:r>
          </a:p>
          <a:p>
            <a:pPr marL="342900" indent="-342900" defTabSz="914400" eaLnBrk="0" hangingPunct="0">
              <a:spcBef>
                <a:spcPct val="20000"/>
              </a:spcBef>
              <a:buClr>
                <a:srgbClr val="000099"/>
              </a:buClr>
              <a:buSzPct val="100000"/>
              <a:buFont typeface="Symbol" charset="2"/>
              <a:buNone/>
            </a:pPr>
            <a:r>
              <a:rPr lang="en-US" sz="2000" b="1" dirty="0">
                <a:latin typeface="Book Antiqua" charset="0"/>
              </a:rPr>
              <a:t>				    9	   10	  5</a:t>
            </a:r>
          </a:p>
          <a:p>
            <a:pPr marL="342900" indent="-342900" defTabSz="914400" eaLnBrk="0" hangingPunct="0">
              <a:spcBef>
                <a:spcPct val="20000"/>
              </a:spcBef>
              <a:buClr>
                <a:srgbClr val="000099"/>
              </a:buClr>
              <a:buSzPct val="100000"/>
              <a:buFont typeface="Symbol" charset="2"/>
              <a:buNone/>
            </a:pPr>
            <a:r>
              <a:rPr lang="en-US" sz="2000" b="1" dirty="0">
                <a:latin typeface="Book Antiqua" charset="0"/>
              </a:rPr>
              <a:t>							 10	 10</a:t>
            </a:r>
          </a:p>
          <a:p>
            <a:pPr marL="342900" indent="-342900" defTabSz="914400" eaLnBrk="0" hangingPunct="0">
              <a:spcBef>
                <a:spcPct val="20000"/>
              </a:spcBef>
              <a:buClr>
                <a:srgbClr val="000099"/>
              </a:buClr>
              <a:buSzPct val="100000"/>
              <a:buFont typeface="Symbol" charset="2"/>
              <a:buNone/>
            </a:pPr>
            <a:r>
              <a:rPr lang="en-US" sz="2000" b="1" dirty="0">
                <a:latin typeface="Book Antiqua" charset="0"/>
              </a:rPr>
              <a:t>							   9	 10</a:t>
            </a:r>
          </a:p>
          <a:p>
            <a:pPr marL="342900" indent="-342900" defTabSz="914400" eaLnBrk="0" hangingPunct="0">
              <a:spcBef>
                <a:spcPct val="20000"/>
              </a:spcBef>
              <a:buClr>
                <a:srgbClr val="000099"/>
              </a:buClr>
              <a:buSzPct val="100000"/>
              <a:buFont typeface="Symbol" charset="2"/>
              <a:buNone/>
            </a:pPr>
            <a:r>
              <a:rPr lang="en-US" sz="2000" b="1" dirty="0">
                <a:latin typeface="Book Antiqua" charset="0"/>
              </a:rPr>
              <a:t>   5	    	    7			     9</a:t>
            </a:r>
          </a:p>
          <a:p>
            <a:pPr marL="342900" indent="-342900" defTabSz="914400" eaLnBrk="0" hangingPunct="0">
              <a:spcBef>
                <a:spcPct val="20000"/>
              </a:spcBef>
              <a:buClr>
                <a:srgbClr val="000099"/>
              </a:buClr>
              <a:buSzPct val="100000"/>
              <a:buFont typeface="Symbol" charset="2"/>
              <a:buNone/>
            </a:pPr>
            <a:r>
              <a:rPr lang="en-US" sz="2000" b="1" dirty="0">
                <a:latin typeface="Book Antiqua" charset="0"/>
              </a:rPr>
              <a:t>   6	           10     	    2	    8</a:t>
            </a:r>
          </a:p>
          <a:p>
            <a:pPr marL="342900" indent="-342900" defTabSz="914400" eaLnBrk="0" hangingPunct="0">
              <a:spcBef>
                <a:spcPct val="20000"/>
              </a:spcBef>
              <a:buClr>
                <a:srgbClr val="000099"/>
              </a:buClr>
              <a:buSzPct val="100000"/>
              <a:buFont typeface="Symbol" charset="2"/>
              <a:buNone/>
            </a:pPr>
            <a:r>
              <a:rPr lang="en-US" sz="2000" b="1" dirty="0">
                <a:latin typeface="Book Antiqua" charset="0"/>
              </a:rPr>
              <a:t>			    7            5	 	   1	  3</a:t>
            </a:r>
          </a:p>
          <a:p>
            <a:pPr marL="342900" indent="-342900" defTabSz="914400" eaLnBrk="0" hangingPunct="0">
              <a:spcBef>
                <a:spcPct val="20000"/>
              </a:spcBef>
              <a:buClr>
                <a:srgbClr val="000099"/>
              </a:buClr>
              <a:buSzPct val="100000"/>
              <a:buFont typeface="Symbol" charset="2"/>
              <a:buChar char="·"/>
            </a:pPr>
            <a:endParaRPr lang="en-US" sz="2000" b="1" dirty="0">
              <a:latin typeface="Book Antiqua" charset="0"/>
            </a:endParaRPr>
          </a:p>
        </p:txBody>
      </p:sp>
      <p:sp>
        <p:nvSpPr>
          <p:cNvPr id="66565" name="Rectangle 4"/>
          <p:cNvSpPr>
            <a:spLocks noChangeArrowheads="1"/>
          </p:cNvSpPr>
          <p:nvPr/>
        </p:nvSpPr>
        <p:spPr bwMode="auto">
          <a:xfrm>
            <a:off x="996950" y="2368550"/>
            <a:ext cx="6997700" cy="3683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66566" name="Rectangle 5"/>
          <p:cNvSpPr>
            <a:spLocks noChangeArrowheads="1"/>
          </p:cNvSpPr>
          <p:nvPr/>
        </p:nvSpPr>
        <p:spPr bwMode="auto">
          <a:xfrm>
            <a:off x="996950" y="2749550"/>
            <a:ext cx="6997700" cy="3683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66567" name="Rectangle 6"/>
          <p:cNvSpPr>
            <a:spLocks noChangeArrowheads="1"/>
          </p:cNvSpPr>
          <p:nvPr/>
        </p:nvSpPr>
        <p:spPr bwMode="auto">
          <a:xfrm>
            <a:off x="996950" y="3130550"/>
            <a:ext cx="6997700" cy="3683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66568" name="Rectangle 7"/>
          <p:cNvSpPr>
            <a:spLocks noChangeArrowheads="1"/>
          </p:cNvSpPr>
          <p:nvPr/>
        </p:nvSpPr>
        <p:spPr bwMode="auto">
          <a:xfrm>
            <a:off x="996950" y="3511550"/>
            <a:ext cx="6997700" cy="2921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66569" name="Rectangle 8"/>
          <p:cNvSpPr>
            <a:spLocks noChangeArrowheads="1"/>
          </p:cNvSpPr>
          <p:nvPr/>
        </p:nvSpPr>
        <p:spPr bwMode="auto">
          <a:xfrm>
            <a:off x="996950" y="3816350"/>
            <a:ext cx="6997700" cy="3683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66570" name="Rectangle 9"/>
          <p:cNvSpPr>
            <a:spLocks noChangeArrowheads="1"/>
          </p:cNvSpPr>
          <p:nvPr/>
        </p:nvSpPr>
        <p:spPr bwMode="auto">
          <a:xfrm>
            <a:off x="996950" y="5264150"/>
            <a:ext cx="6997700" cy="3683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66571" name="Rectangle 10"/>
          <p:cNvSpPr>
            <a:spLocks noChangeArrowheads="1"/>
          </p:cNvSpPr>
          <p:nvPr/>
        </p:nvSpPr>
        <p:spPr bwMode="auto">
          <a:xfrm>
            <a:off x="996950" y="4578350"/>
            <a:ext cx="6997700" cy="3683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66572" name="Rectangle 11"/>
          <p:cNvSpPr>
            <a:spLocks noChangeArrowheads="1"/>
          </p:cNvSpPr>
          <p:nvPr/>
        </p:nvSpPr>
        <p:spPr bwMode="auto">
          <a:xfrm>
            <a:off x="996950" y="4959350"/>
            <a:ext cx="6997700" cy="2921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66573" name="Rectangle 12"/>
          <p:cNvSpPr>
            <a:spLocks noChangeArrowheads="1"/>
          </p:cNvSpPr>
          <p:nvPr/>
        </p:nvSpPr>
        <p:spPr bwMode="auto">
          <a:xfrm>
            <a:off x="996950" y="4197350"/>
            <a:ext cx="6997700" cy="3683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66574" name="Rectangle 13"/>
          <p:cNvSpPr>
            <a:spLocks noChangeArrowheads="1"/>
          </p:cNvSpPr>
          <p:nvPr/>
        </p:nvSpPr>
        <p:spPr bwMode="auto">
          <a:xfrm>
            <a:off x="533400" y="1981200"/>
            <a:ext cx="7772400" cy="4114800"/>
          </a:xfrm>
          <a:prstGeom prst="rect">
            <a:avLst/>
          </a:prstGeom>
          <a:noFill/>
          <a:ln w="9525">
            <a:noFill/>
            <a:miter lim="800000"/>
            <a:headEnd/>
            <a:tailEnd/>
          </a:ln>
        </p:spPr>
        <p:txBody>
          <a:bodyPr lIns="92075" tIns="46038" rIns="92075" bIns="46038">
            <a:prstTxWarp prst="textNoShape">
              <a:avLst/>
            </a:prstTxWarp>
          </a:bodyPr>
          <a:lstStyle/>
          <a:p>
            <a:pPr marL="342900" indent="-342900">
              <a:spcBef>
                <a:spcPct val="20000"/>
              </a:spcBef>
            </a:pPr>
            <a:endParaRPr lang="en-US" sz="2000" b="1">
              <a:latin typeface="Arial Rounded MT Bold" charset="0"/>
              <a:ea typeface="Arial" charset="0"/>
              <a:cs typeface="Arial" charset="0"/>
            </a:endParaRPr>
          </a:p>
          <a:p>
            <a:pPr marL="342900" indent="-342900">
              <a:spcBef>
                <a:spcPct val="20000"/>
              </a:spcBef>
            </a:pPr>
            <a:r>
              <a:rPr lang="en-US" sz="2000" b="1">
                <a:latin typeface="Arial Rounded MT Bold" charset="0"/>
                <a:ea typeface="Arial" charset="0"/>
                <a:cs typeface="Arial" charset="0"/>
              </a:rPr>
              <a:t>A</a:t>
            </a:r>
          </a:p>
          <a:p>
            <a:pPr marL="342900" indent="-342900">
              <a:spcBef>
                <a:spcPct val="20000"/>
              </a:spcBef>
            </a:pPr>
            <a:r>
              <a:rPr lang="en-US" sz="2000" b="1">
                <a:latin typeface="Arial Rounded MT Bold" charset="0"/>
                <a:ea typeface="Arial" charset="0"/>
                <a:cs typeface="Arial" charset="0"/>
              </a:rPr>
              <a:t>B</a:t>
            </a:r>
          </a:p>
          <a:p>
            <a:pPr marL="342900" indent="-342900">
              <a:spcBef>
                <a:spcPct val="20000"/>
              </a:spcBef>
            </a:pPr>
            <a:r>
              <a:rPr lang="en-US" sz="2000" b="1">
                <a:latin typeface="Arial Rounded MT Bold" charset="0"/>
                <a:ea typeface="Arial" charset="0"/>
                <a:cs typeface="Arial" charset="0"/>
              </a:rPr>
              <a:t>C</a:t>
            </a:r>
          </a:p>
          <a:p>
            <a:pPr marL="342900" indent="-342900">
              <a:spcBef>
                <a:spcPct val="20000"/>
              </a:spcBef>
            </a:pPr>
            <a:r>
              <a:rPr lang="en-US" sz="2000" b="1">
                <a:latin typeface="Arial Rounded MT Bold" charset="0"/>
                <a:ea typeface="Arial" charset="0"/>
                <a:cs typeface="Arial" charset="0"/>
              </a:rPr>
              <a:t>D</a:t>
            </a:r>
          </a:p>
          <a:p>
            <a:pPr marL="342900" indent="-342900">
              <a:spcBef>
                <a:spcPct val="20000"/>
              </a:spcBef>
            </a:pPr>
            <a:r>
              <a:rPr lang="en-US" sz="2000" b="1">
                <a:latin typeface="Arial Rounded MT Bold" charset="0"/>
                <a:ea typeface="Arial" charset="0"/>
                <a:cs typeface="Arial" charset="0"/>
              </a:rPr>
              <a:t>E</a:t>
            </a:r>
          </a:p>
          <a:p>
            <a:pPr marL="342900" indent="-342900">
              <a:spcBef>
                <a:spcPct val="20000"/>
              </a:spcBef>
            </a:pPr>
            <a:r>
              <a:rPr lang="en-US" sz="2000" b="1">
                <a:latin typeface="Arial Rounded MT Bold" charset="0"/>
                <a:ea typeface="Arial" charset="0"/>
                <a:cs typeface="Arial" charset="0"/>
              </a:rPr>
              <a:t>F</a:t>
            </a:r>
          </a:p>
          <a:p>
            <a:pPr marL="342900" indent="-342900">
              <a:spcBef>
                <a:spcPct val="20000"/>
              </a:spcBef>
            </a:pPr>
            <a:r>
              <a:rPr lang="en-US" sz="2000" b="1">
                <a:latin typeface="Arial Rounded MT Bold" charset="0"/>
                <a:ea typeface="Arial" charset="0"/>
                <a:cs typeface="Arial" charset="0"/>
              </a:rPr>
              <a:t>G</a:t>
            </a:r>
          </a:p>
          <a:p>
            <a:pPr marL="342900" indent="-342900">
              <a:spcBef>
                <a:spcPct val="20000"/>
              </a:spcBef>
            </a:pPr>
            <a:r>
              <a:rPr lang="en-US" sz="2000" b="1">
                <a:latin typeface="Arial Rounded MT Bold" charset="0"/>
                <a:ea typeface="Arial" charset="0"/>
                <a:cs typeface="Arial" charset="0"/>
              </a:rPr>
              <a:t>H</a:t>
            </a:r>
          </a:p>
          <a:p>
            <a:pPr marL="342900" indent="-342900">
              <a:spcBef>
                <a:spcPct val="20000"/>
              </a:spcBef>
            </a:pPr>
            <a:r>
              <a:rPr lang="en-US" sz="2000" b="1">
                <a:latin typeface="Arial Rounded MT Bold" charset="0"/>
                <a:ea typeface="Arial" charset="0"/>
                <a:cs typeface="Arial" charset="0"/>
              </a:rPr>
              <a:t>I</a:t>
            </a:r>
          </a:p>
          <a:p>
            <a:pPr marL="342900" indent="-342900">
              <a:spcBef>
                <a:spcPct val="20000"/>
              </a:spcBef>
            </a:pPr>
            <a:endParaRPr lang="en-US" sz="2000" b="1">
              <a:latin typeface="Arial Rounded MT Bold" charset="0"/>
              <a:ea typeface="Arial" charset="0"/>
              <a:cs typeface="Arial" charset="0"/>
            </a:endParaRPr>
          </a:p>
        </p:txBody>
      </p:sp>
      <p:sp>
        <p:nvSpPr>
          <p:cNvPr id="66575" name="Text Box 14"/>
          <p:cNvSpPr txBox="1">
            <a:spLocks noChangeArrowheads="1"/>
          </p:cNvSpPr>
          <p:nvPr/>
        </p:nvSpPr>
        <p:spPr bwMode="auto">
          <a:xfrm>
            <a:off x="152400" y="1600200"/>
            <a:ext cx="1460500" cy="366713"/>
          </a:xfrm>
          <a:prstGeom prst="rect">
            <a:avLst/>
          </a:prstGeom>
          <a:noFill/>
          <a:ln w="12700">
            <a:noFill/>
            <a:miter lim="800000"/>
            <a:headEnd type="none" w="sm" len="sm"/>
            <a:tailEnd type="none" w="sm" len="sm"/>
          </a:ln>
        </p:spPr>
        <p:txBody>
          <a:bodyPr wrap="none">
            <a:prstTxWarp prst="textNoShape">
              <a:avLst/>
            </a:prstTxWarp>
            <a:spAutoFit/>
          </a:bodyPr>
          <a:lstStyle/>
          <a:p>
            <a:r>
              <a:rPr lang="en-US">
                <a:solidFill>
                  <a:schemeClr val="accent2"/>
                </a:solidFill>
                <a:latin typeface="Book Antiqua" charset="0"/>
                <a:ea typeface="Arial" charset="0"/>
                <a:cs typeface="Arial" charset="0"/>
              </a:rPr>
              <a:t>Document ids</a:t>
            </a:r>
            <a:endParaRPr lang="en-US" sz="2800">
              <a:latin typeface="Book Antiqua" charset="0"/>
              <a:ea typeface="Arial" charset="0"/>
              <a:cs typeface="Arial" charset="0"/>
            </a:endParaRPr>
          </a:p>
        </p:txBody>
      </p:sp>
      <p:sp>
        <p:nvSpPr>
          <p:cNvPr id="66576" name="Line 15"/>
          <p:cNvSpPr>
            <a:spLocks noChangeShapeType="1"/>
          </p:cNvSpPr>
          <p:nvPr/>
        </p:nvSpPr>
        <p:spPr bwMode="auto">
          <a:xfrm>
            <a:off x="685800" y="1905000"/>
            <a:ext cx="0" cy="381000"/>
          </a:xfrm>
          <a:prstGeom prst="line">
            <a:avLst/>
          </a:prstGeom>
          <a:noFill/>
          <a:ln w="19050">
            <a:solidFill>
              <a:schemeClr val="tx1"/>
            </a:solidFill>
            <a:round/>
            <a:headEnd type="none" w="sm" len="sm"/>
            <a:tailEnd type="triangle" w="sm" len="sm"/>
          </a:ln>
        </p:spPr>
        <p:txBody>
          <a:bodyPr wrap="none" anchor="ctr">
            <a:prstTxWarp prst="textNoShape">
              <a:avLst/>
            </a:prstTxWarp>
          </a:bodyPr>
          <a:lstStyle/>
          <a:p>
            <a:endParaRPr lang="en-US"/>
          </a:p>
        </p:txBody>
      </p:sp>
      <p:sp>
        <p:nvSpPr>
          <p:cNvPr id="66577" name="Line 16"/>
          <p:cNvSpPr>
            <a:spLocks noChangeShapeType="1"/>
          </p:cNvSpPr>
          <p:nvPr/>
        </p:nvSpPr>
        <p:spPr bwMode="auto">
          <a:xfrm>
            <a:off x="1752600" y="2438400"/>
            <a:ext cx="0" cy="32004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6578" name="Line 17"/>
          <p:cNvSpPr>
            <a:spLocks noChangeShapeType="1"/>
          </p:cNvSpPr>
          <p:nvPr/>
        </p:nvSpPr>
        <p:spPr bwMode="auto">
          <a:xfrm>
            <a:off x="2743200" y="2438400"/>
            <a:ext cx="0" cy="32004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6579" name="Line 18"/>
          <p:cNvSpPr>
            <a:spLocks noChangeShapeType="1"/>
          </p:cNvSpPr>
          <p:nvPr/>
        </p:nvSpPr>
        <p:spPr bwMode="auto">
          <a:xfrm>
            <a:off x="3581400" y="2362200"/>
            <a:ext cx="0" cy="32004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6580" name="Line 19"/>
          <p:cNvSpPr>
            <a:spLocks noChangeShapeType="1"/>
          </p:cNvSpPr>
          <p:nvPr/>
        </p:nvSpPr>
        <p:spPr bwMode="auto">
          <a:xfrm>
            <a:off x="4648200" y="2362200"/>
            <a:ext cx="0" cy="32004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6581" name="Line 20"/>
          <p:cNvSpPr>
            <a:spLocks noChangeShapeType="1"/>
          </p:cNvSpPr>
          <p:nvPr/>
        </p:nvSpPr>
        <p:spPr bwMode="auto">
          <a:xfrm>
            <a:off x="5486400" y="2438400"/>
            <a:ext cx="0" cy="32004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6582" name="Line 21"/>
          <p:cNvSpPr>
            <a:spLocks noChangeShapeType="1"/>
          </p:cNvSpPr>
          <p:nvPr/>
        </p:nvSpPr>
        <p:spPr bwMode="auto">
          <a:xfrm>
            <a:off x="6400800" y="2438400"/>
            <a:ext cx="0" cy="32004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6583" name="Line 22"/>
          <p:cNvSpPr>
            <a:spLocks noChangeShapeType="1"/>
          </p:cNvSpPr>
          <p:nvPr/>
        </p:nvSpPr>
        <p:spPr bwMode="auto">
          <a:xfrm>
            <a:off x="7239000" y="2438400"/>
            <a:ext cx="0" cy="3200400"/>
          </a:xfrm>
          <a:prstGeom prst="line">
            <a:avLst/>
          </a:prstGeom>
          <a:noFill/>
          <a:ln w="12700">
            <a:solidFill>
              <a:schemeClr val="tx1"/>
            </a:solidFill>
            <a:round/>
            <a:headEnd/>
            <a:tailEnd/>
          </a:ln>
        </p:spPr>
        <p:txBody>
          <a:bodyPr wrap="none" anchor="ctr">
            <a:prstTxWarp prst="textNoShape">
              <a:avLst/>
            </a:prstTxWarp>
          </a:bodyPr>
          <a:lstStyle/>
          <a:p>
            <a:endParaRPr lang="en-US"/>
          </a:p>
        </p:txBody>
      </p:sp>
      <p:sp>
        <p:nvSpPr>
          <p:cNvPr id="66584" name="TextBox 25"/>
          <p:cNvSpPr txBox="1">
            <a:spLocks noChangeArrowheads="1"/>
          </p:cNvSpPr>
          <p:nvPr/>
        </p:nvSpPr>
        <p:spPr bwMode="auto">
          <a:xfrm>
            <a:off x="7173913" y="6553200"/>
            <a:ext cx="1970087" cy="523875"/>
          </a:xfrm>
          <a:prstGeom prst="rect">
            <a:avLst/>
          </a:prstGeom>
          <a:noFill/>
          <a:ln w="9525">
            <a:noFill/>
            <a:miter lim="800000"/>
            <a:headEnd/>
            <a:tailEnd/>
          </a:ln>
        </p:spPr>
        <p:txBody>
          <a:bodyPr wrap="none">
            <a:prstTxWarp prst="textNoShape">
              <a:avLst/>
            </a:prstTxWarp>
            <a:spAutoFit/>
          </a:bodyPr>
          <a:lstStyle/>
          <a:p>
            <a:r>
              <a:rPr lang="en-US" sz="1400">
                <a:latin typeface="Calibri" charset="0"/>
              </a:rPr>
              <a:t>Slide from Mitch Marcus</a:t>
            </a:r>
          </a:p>
          <a:p>
            <a:endParaRPr lang="en-US" sz="1400">
              <a:latin typeface="Calibri" charset="0"/>
            </a:endParaRPr>
          </a:p>
        </p:txBody>
      </p:sp>
    </p:spTree>
    <p:extLst>
      <p:ext uri="{BB962C8B-B14F-4D97-AF65-F5344CB8AC3E}">
        <p14:creationId xmlns:p14="http://schemas.microsoft.com/office/powerpoint/2010/main" val="235538503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pPr eaLnBrk="1" hangingPunct="1"/>
            <a:r>
              <a:rPr lang="en-US">
                <a:ea typeface="ＭＳ Ｐゴシック" charset="-128"/>
                <a:cs typeface="ＭＳ Ｐゴシック" charset="-128"/>
              </a:rPr>
              <a:t>Similarity between documents</a:t>
            </a:r>
          </a:p>
        </p:txBody>
      </p:sp>
      <p:sp>
        <p:nvSpPr>
          <p:cNvPr id="67587" name="Content Placeholder 2"/>
          <p:cNvSpPr>
            <a:spLocks noGrp="1"/>
          </p:cNvSpPr>
          <p:nvPr>
            <p:ph idx="1"/>
          </p:nvPr>
        </p:nvSpPr>
        <p:spPr/>
        <p:txBody>
          <a:bodyPr/>
          <a:lstStyle/>
          <a:p>
            <a:pPr eaLnBrk="1" hangingPunct="1">
              <a:buFont typeface="Arial" charset="0"/>
              <a:buNone/>
            </a:pPr>
            <a:r>
              <a:rPr lang="en-US">
                <a:ea typeface="ＭＳ Ｐゴシック" charset="-128"/>
                <a:cs typeface="ＭＳ Ｐゴシック" charset="-128"/>
              </a:rPr>
              <a:t>A = [10 5 3 0 0 0 0 0];</a:t>
            </a:r>
          </a:p>
          <a:p>
            <a:pPr eaLnBrk="1" hangingPunct="1">
              <a:buFont typeface="Arial" charset="0"/>
              <a:buNone/>
            </a:pPr>
            <a:r>
              <a:rPr lang="en-US">
                <a:ea typeface="ＭＳ Ｐゴシック" charset="-128"/>
                <a:cs typeface="ＭＳ Ｐゴシック" charset="-128"/>
              </a:rPr>
              <a:t>G = [5 0 7 0 0 9 0 0];</a:t>
            </a:r>
          </a:p>
          <a:p>
            <a:pPr eaLnBrk="1" hangingPunct="1">
              <a:buFont typeface="Arial" charset="0"/>
              <a:buNone/>
            </a:pPr>
            <a:r>
              <a:rPr lang="en-US">
                <a:ea typeface="ＭＳ Ｐゴシック" charset="-128"/>
                <a:cs typeface="ＭＳ Ｐゴシック" charset="-128"/>
              </a:rPr>
              <a:t>E = [0 0 0 0 0 10 10 0];</a:t>
            </a:r>
          </a:p>
        </p:txBody>
      </p:sp>
    </p:spTree>
    <p:extLst>
      <p:ext uri="{BB962C8B-B14F-4D97-AF65-F5344CB8AC3E}">
        <p14:creationId xmlns:p14="http://schemas.microsoft.com/office/powerpoint/2010/main" val="24034864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9" name="Picture 7" descr="0681_gist_photoshopped"/>
          <p:cNvPicPr>
            <a:picLocks noChangeAspect="1" noChangeArrowheads="1"/>
          </p:cNvPicPr>
          <p:nvPr/>
        </p:nvPicPr>
        <p:blipFill>
          <a:blip r:embed="rId3"/>
          <a:srcRect/>
          <a:stretch>
            <a:fillRect/>
          </a:stretch>
        </p:blipFill>
        <p:spPr bwMode="auto">
          <a:xfrm>
            <a:off x="4219575" y="1828800"/>
            <a:ext cx="4924425" cy="3852863"/>
          </a:xfrm>
          <a:prstGeom prst="rect">
            <a:avLst/>
          </a:prstGeom>
          <a:noFill/>
          <a:ln w="9525">
            <a:noFill/>
            <a:miter lim="800000"/>
            <a:headEnd/>
            <a:tailEnd/>
          </a:ln>
        </p:spPr>
      </p:pic>
      <p:sp>
        <p:nvSpPr>
          <p:cNvPr id="80900" name="Rectangle 2"/>
          <p:cNvSpPr>
            <a:spLocks noGrp="1" noChangeArrowheads="1"/>
          </p:cNvSpPr>
          <p:nvPr>
            <p:ph type="title"/>
          </p:nvPr>
        </p:nvSpPr>
        <p:spPr>
          <a:xfrm>
            <a:off x="304800" y="150813"/>
            <a:ext cx="8402638" cy="1219200"/>
          </a:xfrm>
          <a:noFill/>
        </p:spPr>
        <p:txBody>
          <a:bodyPr/>
          <a:lstStyle/>
          <a:p>
            <a:pPr eaLnBrk="1" hangingPunct="1"/>
            <a:r>
              <a:rPr lang="en-US" dirty="0">
                <a:ea typeface="ＭＳ Ｐゴシック" charset="-128"/>
                <a:cs typeface="ＭＳ Ｐゴシック" charset="-128"/>
              </a:rPr>
              <a:t>Global features (gist)</a:t>
            </a:r>
          </a:p>
        </p:txBody>
      </p:sp>
      <p:sp>
        <p:nvSpPr>
          <p:cNvPr id="80901" name="Text Box 5"/>
          <p:cNvSpPr txBox="1">
            <a:spLocks noChangeArrowheads="1"/>
          </p:cNvSpPr>
          <p:nvPr/>
        </p:nvSpPr>
        <p:spPr bwMode="auto">
          <a:xfrm>
            <a:off x="152400" y="5638800"/>
            <a:ext cx="8839200" cy="1077913"/>
          </a:xfrm>
          <a:prstGeom prst="rect">
            <a:avLst/>
          </a:prstGeom>
          <a:noFill/>
          <a:ln w="9525">
            <a:noFill/>
            <a:miter lim="800000"/>
            <a:headEnd/>
            <a:tailEnd/>
          </a:ln>
        </p:spPr>
        <p:txBody>
          <a:bodyPr>
            <a:prstTxWarp prst="textNoShape">
              <a:avLst/>
            </a:prstTxWarp>
            <a:spAutoFit/>
          </a:bodyPr>
          <a:lstStyle/>
          <a:p>
            <a:pPr>
              <a:spcBef>
                <a:spcPct val="50000"/>
              </a:spcBef>
            </a:pPr>
            <a:r>
              <a:rPr lang="en-US" sz="1600" dirty="0">
                <a:latin typeface="Calibri" charset="0"/>
              </a:rPr>
              <a:t>Gist scene descriptor (</a:t>
            </a:r>
            <a:r>
              <a:rPr lang="en-US" sz="1600" dirty="0" err="1">
                <a:latin typeface="Calibri" charset="0"/>
              </a:rPr>
              <a:t>Oliva</a:t>
            </a:r>
            <a:r>
              <a:rPr lang="en-US" sz="1600" dirty="0">
                <a:latin typeface="Calibri" charset="0"/>
              </a:rPr>
              <a:t> and </a:t>
            </a:r>
            <a:r>
              <a:rPr lang="en-US" sz="1600" dirty="0" err="1">
                <a:latin typeface="Calibri" charset="0"/>
              </a:rPr>
              <a:t>Torralba</a:t>
            </a:r>
            <a:r>
              <a:rPr lang="en-US" sz="1600" dirty="0">
                <a:latin typeface="Calibri" charset="0"/>
              </a:rPr>
              <a:t> 2001)</a:t>
            </a:r>
          </a:p>
          <a:p>
            <a:r>
              <a:rPr lang="en-US" sz="1600" dirty="0">
                <a:latin typeface="Calibri" charset="0"/>
              </a:rPr>
              <a:t>	“semantic” descriptor of image composition</a:t>
            </a:r>
          </a:p>
          <a:p>
            <a:r>
              <a:rPr lang="en-US" sz="1600" dirty="0">
                <a:latin typeface="Calibri" charset="0"/>
              </a:rPr>
              <a:t>	aggregated edge responses over 4x4 windows</a:t>
            </a:r>
          </a:p>
          <a:p>
            <a:r>
              <a:rPr lang="en-US" sz="1600" dirty="0">
                <a:latin typeface="Calibri" charset="0"/>
              </a:rPr>
              <a:t>	scenes tend to be semantically similar under this descriptor if very close</a:t>
            </a:r>
          </a:p>
        </p:txBody>
      </p:sp>
      <p:sp>
        <p:nvSpPr>
          <p:cNvPr id="80902" name="Text Box 10"/>
          <p:cNvSpPr txBox="1">
            <a:spLocks noChangeArrowheads="1"/>
          </p:cNvSpPr>
          <p:nvPr/>
        </p:nvSpPr>
        <p:spPr bwMode="auto">
          <a:xfrm>
            <a:off x="6629400" y="6583363"/>
            <a:ext cx="2501900" cy="274637"/>
          </a:xfrm>
          <a:prstGeom prst="rect">
            <a:avLst/>
          </a:prstGeom>
          <a:noFill/>
          <a:ln w="9525">
            <a:noFill/>
            <a:miter lim="800000"/>
            <a:headEnd/>
            <a:tailEnd/>
          </a:ln>
        </p:spPr>
        <p:txBody>
          <a:bodyPr>
            <a:prstTxWarp prst="textNoShape">
              <a:avLst/>
            </a:prstTxWarp>
            <a:spAutoFit/>
          </a:bodyPr>
          <a:lstStyle/>
          <a:p>
            <a:pPr>
              <a:spcBef>
                <a:spcPct val="50000"/>
              </a:spcBef>
            </a:pPr>
            <a:r>
              <a:rPr lang="en-US" sz="1200">
                <a:solidFill>
                  <a:srgbClr val="0066FF"/>
                </a:solidFill>
                <a:latin typeface="Calibri" charset="0"/>
              </a:rPr>
              <a:t>Hays and Efros, SIGGRAPH 2007</a:t>
            </a:r>
          </a:p>
        </p:txBody>
      </p:sp>
      <p:pic>
        <p:nvPicPr>
          <p:cNvPr id="7" name="Picture 6"/>
          <p:cNvPicPr>
            <a:picLocks noChangeAspect="1"/>
          </p:cNvPicPr>
          <p:nvPr/>
        </p:nvPicPr>
        <p:blipFill>
          <a:blip r:embed="rId4"/>
          <a:stretch>
            <a:fillRect/>
          </a:stretch>
        </p:blipFill>
        <p:spPr>
          <a:xfrm>
            <a:off x="106947" y="1824037"/>
            <a:ext cx="3590764" cy="3175751"/>
          </a:xfrm>
          <a:prstGeom prst="rect">
            <a:avLst/>
          </a:prstGeom>
        </p:spPr>
      </p:pic>
      <p:cxnSp>
        <p:nvCxnSpPr>
          <p:cNvPr id="3" name="Straight Connector 2"/>
          <p:cNvCxnSpPr/>
          <p:nvPr/>
        </p:nvCxnSpPr>
        <p:spPr>
          <a:xfrm>
            <a:off x="1018675" y="1828800"/>
            <a:ext cx="0" cy="317098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911687" y="1824037"/>
            <a:ext cx="0" cy="317098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2804699" y="1828800"/>
            <a:ext cx="0" cy="317098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25663" y="1824037"/>
            <a:ext cx="0" cy="317098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3697711" y="1828800"/>
            <a:ext cx="0" cy="317098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25663" y="1824037"/>
            <a:ext cx="3572048" cy="476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39032" y="2615593"/>
            <a:ext cx="3572048" cy="476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125663" y="3407149"/>
            <a:ext cx="3572048" cy="476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106947" y="4198705"/>
            <a:ext cx="3572048" cy="476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106947" y="4990262"/>
            <a:ext cx="3572048" cy="4763"/>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51700051"/>
      </p:ext>
    </p:extLst>
  </p:cSld>
  <p:clrMapOvr>
    <a:masterClrMapping/>
  </p:clrMapOvr>
  <p:transition>
    <p:fad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pPr eaLnBrk="1" hangingPunct="1"/>
            <a:r>
              <a:rPr lang="en-US">
                <a:ea typeface="ＭＳ Ｐゴシック" charset="-128"/>
                <a:cs typeface="ＭＳ Ｐゴシック" charset="-128"/>
              </a:rPr>
              <a:t>Similarity between documents</a:t>
            </a:r>
          </a:p>
        </p:txBody>
      </p:sp>
      <p:sp>
        <p:nvSpPr>
          <p:cNvPr id="68611" name="Content Placeholder 2"/>
          <p:cNvSpPr>
            <a:spLocks noGrp="1"/>
          </p:cNvSpPr>
          <p:nvPr>
            <p:ph idx="1"/>
          </p:nvPr>
        </p:nvSpPr>
        <p:spPr>
          <a:xfrm>
            <a:off x="457200" y="1600200"/>
            <a:ext cx="8229600" cy="5257800"/>
          </a:xfrm>
        </p:spPr>
        <p:txBody>
          <a:bodyPr/>
          <a:lstStyle/>
          <a:p>
            <a:pPr eaLnBrk="1" hangingPunct="1">
              <a:lnSpc>
                <a:spcPct val="80000"/>
              </a:lnSpc>
              <a:buFont typeface="Arial" charset="0"/>
              <a:buNone/>
            </a:pPr>
            <a:r>
              <a:rPr lang="en-US" sz="3000" dirty="0">
                <a:ea typeface="ＭＳ Ｐゴシック" charset="-128"/>
                <a:cs typeface="ＭＳ Ｐゴシック" charset="-128"/>
              </a:rPr>
              <a:t>A = [10  5  3  0   0     0    0   0];</a:t>
            </a:r>
          </a:p>
          <a:p>
            <a:pPr eaLnBrk="1" hangingPunct="1">
              <a:lnSpc>
                <a:spcPct val="80000"/>
              </a:lnSpc>
              <a:buFont typeface="Arial" charset="0"/>
              <a:buNone/>
            </a:pPr>
            <a:r>
              <a:rPr lang="en-US" sz="3000" dirty="0">
                <a:ea typeface="ＭＳ Ｐゴシック" charset="-128"/>
                <a:cs typeface="ＭＳ Ｐゴシック" charset="-128"/>
              </a:rPr>
              <a:t>G = [  5  0  7  0   0     9    0   0];</a:t>
            </a:r>
          </a:p>
          <a:p>
            <a:pPr eaLnBrk="1" hangingPunct="1">
              <a:lnSpc>
                <a:spcPct val="80000"/>
              </a:lnSpc>
              <a:buFont typeface="Arial" charset="0"/>
              <a:buNone/>
            </a:pPr>
            <a:r>
              <a:rPr lang="en-US" sz="3000" dirty="0">
                <a:ea typeface="ＭＳ Ｐゴシック" charset="-128"/>
                <a:cs typeface="ＭＳ Ｐゴシック" charset="-128"/>
              </a:rPr>
              <a:t>E =  [  0  0  0  0   0  10  10   0];</a:t>
            </a:r>
          </a:p>
          <a:p>
            <a:pPr eaLnBrk="1" hangingPunct="1">
              <a:lnSpc>
                <a:spcPct val="80000"/>
              </a:lnSpc>
              <a:buFont typeface="Arial" charset="0"/>
              <a:buNone/>
            </a:pPr>
            <a:endParaRPr lang="en-US" sz="3000" dirty="0">
              <a:ea typeface="ＭＳ Ｐゴシック" charset="-128"/>
              <a:cs typeface="ＭＳ Ｐゴシック" charset="-128"/>
            </a:endParaRPr>
          </a:p>
          <a:p>
            <a:pPr eaLnBrk="1" hangingPunct="1">
              <a:lnSpc>
                <a:spcPct val="80000"/>
              </a:lnSpc>
              <a:buFont typeface="Arial" charset="0"/>
              <a:buNone/>
            </a:pPr>
            <a:r>
              <a:rPr lang="en-US" sz="3000" dirty="0">
                <a:ea typeface="ＭＳ Ｐゴシック" charset="-128"/>
                <a:cs typeface="ＭＳ Ｐゴシック" charset="-128"/>
              </a:rPr>
              <a:t>Treat the vectors as binary = number of words in common. </a:t>
            </a:r>
          </a:p>
          <a:p>
            <a:pPr eaLnBrk="1" hangingPunct="1">
              <a:lnSpc>
                <a:spcPct val="80000"/>
              </a:lnSpc>
              <a:buFont typeface="Arial" charset="0"/>
              <a:buNone/>
            </a:pPr>
            <a:endParaRPr lang="en-US" sz="2000" dirty="0">
              <a:ea typeface="ＭＳ Ｐゴシック" charset="-128"/>
              <a:cs typeface="ＭＳ Ｐゴシック" charset="-128"/>
            </a:endParaRPr>
          </a:p>
          <a:p>
            <a:pPr eaLnBrk="1" hangingPunct="1">
              <a:lnSpc>
                <a:spcPct val="80000"/>
              </a:lnSpc>
              <a:buFont typeface="Arial" charset="0"/>
              <a:buNone/>
            </a:pPr>
            <a:r>
              <a:rPr lang="en-US" sz="3000" dirty="0" err="1">
                <a:ea typeface="ＭＳ Ｐゴシック" charset="-128"/>
                <a:cs typeface="ＭＳ Ｐゴシック" charset="-128"/>
              </a:rPr>
              <a:t>Sb(A,G</a:t>
            </a:r>
            <a:r>
              <a:rPr lang="en-US" sz="3000" dirty="0">
                <a:ea typeface="ＭＳ Ｐゴシック" charset="-128"/>
                <a:cs typeface="ＭＳ Ｐゴシック" charset="-128"/>
              </a:rPr>
              <a:t>) = ?</a:t>
            </a:r>
          </a:p>
          <a:p>
            <a:pPr eaLnBrk="1" hangingPunct="1">
              <a:lnSpc>
                <a:spcPct val="80000"/>
              </a:lnSpc>
              <a:buFont typeface="Arial" charset="0"/>
              <a:buNone/>
            </a:pPr>
            <a:r>
              <a:rPr lang="en-US" sz="3000" dirty="0" err="1">
                <a:ea typeface="ＭＳ Ｐゴシック" charset="-128"/>
                <a:cs typeface="ＭＳ Ｐゴシック" charset="-128"/>
              </a:rPr>
              <a:t>Sb(A,E</a:t>
            </a:r>
            <a:r>
              <a:rPr lang="en-US" sz="3000" dirty="0">
                <a:ea typeface="ＭＳ Ｐゴシック" charset="-128"/>
                <a:cs typeface="ＭＳ Ｐゴシック" charset="-128"/>
              </a:rPr>
              <a:t>) = ?</a:t>
            </a:r>
          </a:p>
          <a:p>
            <a:pPr eaLnBrk="1" hangingPunct="1">
              <a:lnSpc>
                <a:spcPct val="80000"/>
              </a:lnSpc>
              <a:buFont typeface="Arial" charset="0"/>
              <a:buNone/>
            </a:pPr>
            <a:r>
              <a:rPr lang="en-US" sz="3000" dirty="0" err="1">
                <a:ea typeface="ＭＳ Ｐゴシック" charset="-128"/>
                <a:cs typeface="ＭＳ Ｐゴシック" charset="-128"/>
              </a:rPr>
              <a:t>Sb(G,E</a:t>
            </a:r>
            <a:r>
              <a:rPr lang="en-US" sz="3000" dirty="0">
                <a:ea typeface="ＭＳ Ｐゴシック" charset="-128"/>
                <a:cs typeface="ＭＳ Ｐゴシック" charset="-128"/>
              </a:rPr>
              <a:t>) = ?</a:t>
            </a:r>
          </a:p>
          <a:p>
            <a:pPr eaLnBrk="1" hangingPunct="1">
              <a:lnSpc>
                <a:spcPct val="80000"/>
              </a:lnSpc>
              <a:buFont typeface="Arial" charset="0"/>
              <a:buNone/>
            </a:pPr>
            <a:endParaRPr lang="en-US" sz="2000" dirty="0">
              <a:ea typeface="ＭＳ Ｐゴシック" charset="-128"/>
              <a:cs typeface="ＭＳ Ｐゴシック" charset="-128"/>
            </a:endParaRPr>
          </a:p>
          <a:p>
            <a:pPr eaLnBrk="1" hangingPunct="1">
              <a:lnSpc>
                <a:spcPct val="80000"/>
              </a:lnSpc>
              <a:buFont typeface="Arial" charset="0"/>
              <a:buNone/>
            </a:pPr>
            <a:r>
              <a:rPr lang="en-US" sz="3000" dirty="0">
                <a:ea typeface="ＭＳ Ｐゴシック" charset="-128"/>
                <a:cs typeface="ＭＳ Ｐゴシック" charset="-128"/>
              </a:rPr>
              <a:t>Which pair of documents are the most similar?</a:t>
            </a:r>
          </a:p>
        </p:txBody>
      </p:sp>
    </p:spTree>
    <p:extLst>
      <p:ext uri="{BB962C8B-B14F-4D97-AF65-F5344CB8AC3E}">
        <p14:creationId xmlns:p14="http://schemas.microsoft.com/office/powerpoint/2010/main" val="297185087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Title 1"/>
          <p:cNvSpPr>
            <a:spLocks noGrp="1"/>
          </p:cNvSpPr>
          <p:nvPr>
            <p:ph type="title"/>
          </p:nvPr>
        </p:nvSpPr>
        <p:spPr/>
        <p:txBody>
          <a:bodyPr/>
          <a:lstStyle/>
          <a:p>
            <a:pPr eaLnBrk="1" hangingPunct="1"/>
            <a:r>
              <a:rPr lang="en-US">
                <a:ea typeface="ＭＳ Ｐゴシック" charset="-128"/>
                <a:cs typeface="ＭＳ Ｐゴシック" charset="-128"/>
              </a:rPr>
              <a:t>Similarity between documents</a:t>
            </a:r>
          </a:p>
        </p:txBody>
      </p:sp>
      <p:sp>
        <p:nvSpPr>
          <p:cNvPr id="69636" name="Content Placeholder 2"/>
          <p:cNvSpPr>
            <a:spLocks noGrp="1"/>
          </p:cNvSpPr>
          <p:nvPr>
            <p:ph idx="1"/>
          </p:nvPr>
        </p:nvSpPr>
        <p:spPr>
          <a:xfrm>
            <a:off x="457200" y="1600200"/>
            <a:ext cx="8229600" cy="5257800"/>
          </a:xfrm>
        </p:spPr>
        <p:txBody>
          <a:bodyPr/>
          <a:lstStyle/>
          <a:p>
            <a:pPr eaLnBrk="1" hangingPunct="1">
              <a:lnSpc>
                <a:spcPct val="90000"/>
              </a:lnSpc>
              <a:buFont typeface="Arial" charset="0"/>
              <a:buNone/>
            </a:pPr>
            <a:r>
              <a:rPr lang="en-US" sz="3000" dirty="0">
                <a:ea typeface="ＭＳ Ｐゴシック" charset="-128"/>
                <a:cs typeface="ＭＳ Ｐゴシック" charset="-128"/>
              </a:rPr>
              <a:t>A = [10 5 3 0 0 0 0 0];</a:t>
            </a:r>
          </a:p>
          <a:p>
            <a:pPr eaLnBrk="1" hangingPunct="1">
              <a:lnSpc>
                <a:spcPct val="90000"/>
              </a:lnSpc>
              <a:buFont typeface="Arial" charset="0"/>
              <a:buNone/>
            </a:pPr>
            <a:r>
              <a:rPr lang="en-US" sz="3000" dirty="0">
                <a:ea typeface="ＭＳ Ｐゴシック" charset="-128"/>
                <a:cs typeface="ＭＳ Ｐゴシック" charset="-128"/>
              </a:rPr>
              <a:t>G = [5 0 7 0 0 9 0 0];</a:t>
            </a:r>
          </a:p>
          <a:p>
            <a:pPr eaLnBrk="1" hangingPunct="1">
              <a:lnSpc>
                <a:spcPct val="90000"/>
              </a:lnSpc>
              <a:buFont typeface="Arial" charset="0"/>
              <a:buNone/>
            </a:pPr>
            <a:r>
              <a:rPr lang="en-US" sz="3000" dirty="0">
                <a:ea typeface="ＭＳ Ｐゴシック" charset="-128"/>
                <a:cs typeface="ＭＳ Ｐゴシック" charset="-128"/>
              </a:rPr>
              <a:t>E = [0 0 0 0 0 10 10 0];</a:t>
            </a:r>
          </a:p>
          <a:p>
            <a:pPr eaLnBrk="1" hangingPunct="1">
              <a:lnSpc>
                <a:spcPct val="90000"/>
              </a:lnSpc>
              <a:buFont typeface="Arial" charset="0"/>
              <a:buNone/>
            </a:pPr>
            <a:endParaRPr lang="en-US" sz="3000" dirty="0">
              <a:ea typeface="ＭＳ Ｐゴシック" charset="-128"/>
              <a:cs typeface="ＭＳ Ｐゴシック" charset="-128"/>
            </a:endParaRPr>
          </a:p>
          <a:p>
            <a:pPr eaLnBrk="1" hangingPunct="1">
              <a:lnSpc>
                <a:spcPct val="90000"/>
              </a:lnSpc>
              <a:buFont typeface="Arial" charset="0"/>
              <a:buNone/>
            </a:pPr>
            <a:r>
              <a:rPr lang="en-US" sz="3000" dirty="0">
                <a:ea typeface="ＭＳ Ｐゴシック" charset="-128"/>
                <a:cs typeface="ＭＳ Ｐゴシック" charset="-128"/>
              </a:rPr>
              <a:t>Sum of Squared Distances (SSD) = </a:t>
            </a:r>
          </a:p>
          <a:p>
            <a:pPr eaLnBrk="1" hangingPunct="1">
              <a:lnSpc>
                <a:spcPct val="90000"/>
              </a:lnSpc>
              <a:buFont typeface="Arial" charset="0"/>
              <a:buNone/>
            </a:pPr>
            <a:endParaRPr lang="en-US" sz="3000" dirty="0">
              <a:ea typeface="ＭＳ Ｐゴシック" charset="-128"/>
              <a:cs typeface="ＭＳ Ｐゴシック" charset="-128"/>
            </a:endParaRPr>
          </a:p>
          <a:p>
            <a:pPr eaLnBrk="1" hangingPunct="1">
              <a:lnSpc>
                <a:spcPct val="90000"/>
              </a:lnSpc>
              <a:buFont typeface="Arial" charset="0"/>
              <a:buNone/>
            </a:pPr>
            <a:r>
              <a:rPr lang="en-US" sz="3000" dirty="0">
                <a:ea typeface="ＭＳ Ｐゴシック" charset="-128"/>
                <a:cs typeface="ＭＳ Ｐゴシック" charset="-128"/>
              </a:rPr>
              <a:t>SSD(A,G) = ?</a:t>
            </a:r>
          </a:p>
          <a:p>
            <a:pPr eaLnBrk="1" hangingPunct="1">
              <a:lnSpc>
                <a:spcPct val="90000"/>
              </a:lnSpc>
              <a:buFont typeface="Arial" charset="0"/>
              <a:buNone/>
            </a:pPr>
            <a:r>
              <a:rPr lang="en-US" sz="3000" dirty="0">
                <a:ea typeface="ＭＳ Ｐゴシック" charset="-128"/>
                <a:cs typeface="ＭＳ Ｐゴシック" charset="-128"/>
              </a:rPr>
              <a:t>SSD(A,E) = ?</a:t>
            </a:r>
          </a:p>
          <a:p>
            <a:pPr eaLnBrk="1" hangingPunct="1">
              <a:lnSpc>
                <a:spcPct val="90000"/>
              </a:lnSpc>
              <a:buFont typeface="Arial" charset="0"/>
              <a:buNone/>
            </a:pPr>
            <a:r>
              <a:rPr lang="en-US" sz="3000" dirty="0">
                <a:ea typeface="ＭＳ Ｐゴシック" charset="-128"/>
                <a:cs typeface="ＭＳ Ｐゴシック" charset="-128"/>
              </a:rPr>
              <a:t>SSD(G,E) = ?</a:t>
            </a:r>
          </a:p>
        </p:txBody>
      </p:sp>
      <p:graphicFrame>
        <p:nvGraphicFramePr>
          <p:cNvPr id="69634" name="Object 2"/>
          <p:cNvGraphicFramePr>
            <a:graphicFrameLocks noChangeAspect="1"/>
          </p:cNvGraphicFramePr>
          <p:nvPr/>
        </p:nvGraphicFramePr>
        <p:xfrm>
          <a:off x="5943600" y="3365500"/>
          <a:ext cx="1828800" cy="1054100"/>
        </p:xfrm>
        <a:graphic>
          <a:graphicData uri="http://schemas.openxmlformats.org/presentationml/2006/ole">
            <mc:AlternateContent xmlns:mc="http://schemas.openxmlformats.org/markup-compatibility/2006">
              <mc:Choice xmlns:v="urn:schemas-microsoft-com:vml" Requires="v">
                <p:oleObj spid="_x0000_s311319" name="Equation" r:id="rId3" imgW="749300" imgH="431800" progId="Equation.3">
                  <p:embed/>
                </p:oleObj>
              </mc:Choice>
              <mc:Fallback>
                <p:oleObj name="Equation" r:id="rId3" imgW="749300" imgH="431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3365500"/>
                        <a:ext cx="1828800" cy="10541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2757719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60" name="Title 1"/>
          <p:cNvSpPr>
            <a:spLocks noGrp="1"/>
          </p:cNvSpPr>
          <p:nvPr>
            <p:ph type="title"/>
          </p:nvPr>
        </p:nvSpPr>
        <p:spPr/>
        <p:txBody>
          <a:bodyPr/>
          <a:lstStyle/>
          <a:p>
            <a:pPr eaLnBrk="1" hangingPunct="1"/>
            <a:r>
              <a:rPr lang="en-US">
                <a:ea typeface="ＭＳ Ｐゴシック" charset="-128"/>
                <a:cs typeface="ＭＳ Ｐゴシック" charset="-128"/>
              </a:rPr>
              <a:t>Similarity between documents</a:t>
            </a:r>
          </a:p>
        </p:txBody>
      </p:sp>
      <p:sp>
        <p:nvSpPr>
          <p:cNvPr id="70661" name="Content Placeholder 2"/>
          <p:cNvSpPr>
            <a:spLocks noGrp="1"/>
          </p:cNvSpPr>
          <p:nvPr>
            <p:ph idx="1"/>
          </p:nvPr>
        </p:nvSpPr>
        <p:spPr>
          <a:xfrm>
            <a:off x="457200" y="1600200"/>
            <a:ext cx="8229600" cy="3105150"/>
          </a:xfrm>
        </p:spPr>
        <p:txBody>
          <a:bodyPr/>
          <a:lstStyle/>
          <a:p>
            <a:pPr eaLnBrk="1" hangingPunct="1">
              <a:buFont typeface="Arial" charset="0"/>
              <a:buNone/>
            </a:pPr>
            <a:r>
              <a:rPr lang="en-US">
                <a:ea typeface="ＭＳ Ｐゴシック" charset="-128"/>
                <a:cs typeface="ＭＳ Ｐゴシック" charset="-128"/>
              </a:rPr>
              <a:t>A = [10 5 3 0 0 0 0 0];</a:t>
            </a:r>
          </a:p>
          <a:p>
            <a:pPr eaLnBrk="1" hangingPunct="1">
              <a:buFont typeface="Arial" charset="0"/>
              <a:buNone/>
            </a:pPr>
            <a:r>
              <a:rPr lang="en-US">
                <a:ea typeface="ＭＳ Ｐゴシック" charset="-128"/>
                <a:cs typeface="ＭＳ Ｐゴシック" charset="-128"/>
              </a:rPr>
              <a:t>G = [5 0 7 0 0 9 0 0];</a:t>
            </a:r>
          </a:p>
          <a:p>
            <a:pPr eaLnBrk="1" hangingPunct="1">
              <a:buFont typeface="Arial" charset="0"/>
              <a:buNone/>
            </a:pPr>
            <a:r>
              <a:rPr lang="en-US">
                <a:ea typeface="ＭＳ Ｐゴシック" charset="-128"/>
                <a:cs typeface="ＭＳ Ｐゴシック" charset="-128"/>
              </a:rPr>
              <a:t>E = [0 0 0 0 0 10 10 0];</a:t>
            </a:r>
          </a:p>
          <a:p>
            <a:pPr eaLnBrk="1" hangingPunct="1">
              <a:buFont typeface="Arial" charset="0"/>
              <a:buNone/>
            </a:pPr>
            <a:endParaRPr lang="en-US">
              <a:ea typeface="ＭＳ Ｐゴシック" charset="-128"/>
              <a:cs typeface="ＭＳ Ｐゴシック" charset="-128"/>
            </a:endParaRPr>
          </a:p>
          <a:p>
            <a:pPr eaLnBrk="1" hangingPunct="1">
              <a:buFont typeface="Arial" charset="0"/>
              <a:buNone/>
            </a:pPr>
            <a:r>
              <a:rPr lang="en-US">
                <a:ea typeface="ＭＳ Ｐゴシック" charset="-128"/>
                <a:cs typeface="ＭＳ Ｐゴシック" charset="-128"/>
              </a:rPr>
              <a:t>Angle between vectors: Cos(θ) = </a:t>
            </a:r>
          </a:p>
        </p:txBody>
      </p:sp>
      <p:pic>
        <p:nvPicPr>
          <p:cNvPr id="70662" name="Picture 3" descr="dotproduct.png"/>
          <p:cNvPicPr>
            <a:picLocks noChangeAspect="1"/>
          </p:cNvPicPr>
          <p:nvPr/>
        </p:nvPicPr>
        <p:blipFill>
          <a:blip r:embed="rId3"/>
          <a:srcRect/>
          <a:stretch>
            <a:fillRect/>
          </a:stretch>
        </p:blipFill>
        <p:spPr bwMode="auto">
          <a:xfrm>
            <a:off x="2667000" y="4953000"/>
            <a:ext cx="4483100" cy="698500"/>
          </a:xfrm>
          <a:prstGeom prst="rect">
            <a:avLst/>
          </a:prstGeom>
          <a:noFill/>
          <a:ln w="9525">
            <a:noFill/>
            <a:miter lim="800000"/>
            <a:headEnd/>
            <a:tailEnd/>
          </a:ln>
        </p:spPr>
      </p:pic>
      <p:graphicFrame>
        <p:nvGraphicFramePr>
          <p:cNvPr id="70658" name="Object 2"/>
          <p:cNvGraphicFramePr>
            <a:graphicFrameLocks noChangeAspect="1"/>
          </p:cNvGraphicFramePr>
          <p:nvPr/>
        </p:nvGraphicFramePr>
        <p:xfrm>
          <a:off x="6011863" y="3886200"/>
          <a:ext cx="769937" cy="819150"/>
        </p:xfrm>
        <a:graphic>
          <a:graphicData uri="http://schemas.openxmlformats.org/presentationml/2006/ole">
            <mc:AlternateContent xmlns:mc="http://schemas.openxmlformats.org/markup-compatibility/2006">
              <mc:Choice xmlns:v="urn:schemas-microsoft-com:vml" Requires="v">
                <p:oleObj spid="_x0000_s312363" name="Equation" r:id="rId4" imgW="393700" imgH="419100" progId="Equation.3">
                  <p:embed/>
                </p:oleObj>
              </mc:Choice>
              <mc:Fallback>
                <p:oleObj name="Equation" r:id="rId4" imgW="393700" imgH="4191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11863" y="3886200"/>
                        <a:ext cx="769937" cy="81915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70663" name="TextBox 6"/>
          <p:cNvSpPr txBox="1">
            <a:spLocks noChangeArrowheads="1"/>
          </p:cNvSpPr>
          <p:nvPr/>
        </p:nvSpPr>
        <p:spPr bwMode="auto">
          <a:xfrm>
            <a:off x="1066800" y="5029200"/>
            <a:ext cx="1506538" cy="400050"/>
          </a:xfrm>
          <a:prstGeom prst="rect">
            <a:avLst/>
          </a:prstGeom>
          <a:noFill/>
          <a:ln w="9525">
            <a:noFill/>
            <a:miter lim="800000"/>
            <a:headEnd/>
            <a:tailEnd/>
          </a:ln>
        </p:spPr>
        <p:txBody>
          <a:bodyPr wrap="none">
            <a:prstTxWarp prst="textNoShape">
              <a:avLst/>
            </a:prstTxWarp>
            <a:spAutoFit/>
          </a:bodyPr>
          <a:lstStyle/>
          <a:p>
            <a:r>
              <a:rPr lang="en-US" sz="2000">
                <a:latin typeface="Calibri" charset="0"/>
              </a:rPr>
              <a:t>Dot Product:</a:t>
            </a:r>
          </a:p>
        </p:txBody>
      </p:sp>
      <p:sp>
        <p:nvSpPr>
          <p:cNvPr id="70664" name="TextBox 7"/>
          <p:cNvSpPr txBox="1">
            <a:spLocks noChangeArrowheads="1"/>
          </p:cNvSpPr>
          <p:nvPr/>
        </p:nvSpPr>
        <p:spPr bwMode="auto">
          <a:xfrm>
            <a:off x="1125538" y="6153150"/>
            <a:ext cx="2803525" cy="400050"/>
          </a:xfrm>
          <a:prstGeom prst="rect">
            <a:avLst/>
          </a:prstGeom>
          <a:noFill/>
          <a:ln w="9525">
            <a:noFill/>
            <a:miter lim="800000"/>
            <a:headEnd/>
            <a:tailEnd/>
          </a:ln>
        </p:spPr>
        <p:txBody>
          <a:bodyPr wrap="none">
            <a:prstTxWarp prst="textNoShape">
              <a:avLst/>
            </a:prstTxWarp>
            <a:spAutoFit/>
          </a:bodyPr>
          <a:lstStyle/>
          <a:p>
            <a:r>
              <a:rPr lang="en-US" sz="2000">
                <a:latin typeface="Calibri" charset="0"/>
              </a:rPr>
              <a:t>Length (Euclidean norm):</a:t>
            </a:r>
          </a:p>
        </p:txBody>
      </p:sp>
      <p:graphicFrame>
        <p:nvGraphicFramePr>
          <p:cNvPr id="70659" name="Object 3"/>
          <p:cNvGraphicFramePr>
            <a:graphicFrameLocks noChangeAspect="1"/>
          </p:cNvGraphicFramePr>
          <p:nvPr/>
        </p:nvGraphicFramePr>
        <p:xfrm>
          <a:off x="3949700" y="6007100"/>
          <a:ext cx="3829050" cy="622300"/>
        </p:xfrm>
        <a:graphic>
          <a:graphicData uri="http://schemas.openxmlformats.org/presentationml/2006/ole">
            <mc:AlternateContent xmlns:mc="http://schemas.openxmlformats.org/markup-compatibility/2006">
              <mc:Choice xmlns:v="urn:schemas-microsoft-com:vml" Requires="v">
                <p:oleObj spid="_x0000_s312364" name="Equation" r:id="rId6" imgW="1562100" imgH="254000" progId="Equation.3">
                  <p:embed/>
                </p:oleObj>
              </mc:Choice>
              <mc:Fallback>
                <p:oleObj name="Equation" r:id="rId6" imgW="1562100" imgH="2540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49700" y="6007100"/>
                        <a:ext cx="3829050" cy="6223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18678205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normAutofit fontScale="90000"/>
          </a:bodyPr>
          <a:lstStyle/>
          <a:p>
            <a:pPr eaLnBrk="1" hangingPunct="1"/>
            <a:r>
              <a:rPr lang="en-US" sz="4000">
                <a:ea typeface="ＭＳ Ｐゴシック" charset="-128"/>
                <a:cs typeface="ＭＳ Ｐゴシック" charset="-128"/>
              </a:rPr>
              <a:t>Some words give more information than others</a:t>
            </a:r>
          </a:p>
        </p:txBody>
      </p:sp>
      <p:sp>
        <p:nvSpPr>
          <p:cNvPr id="71683" name="Content Placeholder 2"/>
          <p:cNvSpPr>
            <a:spLocks noGrp="1"/>
          </p:cNvSpPr>
          <p:nvPr>
            <p:ph idx="1"/>
          </p:nvPr>
        </p:nvSpPr>
        <p:spPr/>
        <p:txBody>
          <a:bodyPr/>
          <a:lstStyle/>
          <a:p>
            <a:pPr eaLnBrk="1" hangingPunct="1"/>
            <a:r>
              <a:rPr lang="en-US" dirty="0">
                <a:ea typeface="ＭＳ Ｐゴシック" charset="-128"/>
                <a:cs typeface="ＭＳ Ｐゴシック" charset="-128"/>
              </a:rPr>
              <a:t>Does the fact that two documents both contain the word “the” tell us anything? How about “and”? Stop words (noise words): Words that are probably not useful for processing. Filtered out before natural language is applied.</a:t>
            </a:r>
          </a:p>
          <a:p>
            <a:pPr eaLnBrk="1" hangingPunct="1"/>
            <a:r>
              <a:rPr lang="en-US" dirty="0">
                <a:ea typeface="ＭＳ Ｐゴシック" charset="-128"/>
                <a:cs typeface="ＭＳ Ｐゴシック" charset="-128"/>
              </a:rPr>
              <a:t>Other words can be more or less informative. </a:t>
            </a:r>
          </a:p>
        </p:txBody>
      </p:sp>
      <p:sp>
        <p:nvSpPr>
          <p:cNvPr id="71684" name="TextBox 3"/>
          <p:cNvSpPr txBox="1">
            <a:spLocks noChangeArrowheads="1"/>
          </p:cNvSpPr>
          <p:nvPr/>
        </p:nvSpPr>
        <p:spPr bwMode="auto">
          <a:xfrm>
            <a:off x="666750" y="5638800"/>
            <a:ext cx="7715250" cy="708025"/>
          </a:xfrm>
          <a:prstGeom prst="rect">
            <a:avLst/>
          </a:prstGeom>
          <a:noFill/>
          <a:ln w="9525">
            <a:noFill/>
            <a:miter lim="800000"/>
            <a:headEnd/>
            <a:tailEnd/>
          </a:ln>
        </p:spPr>
        <p:txBody>
          <a:bodyPr wrap="none">
            <a:prstTxWarp prst="textNoShape">
              <a:avLst/>
            </a:prstTxWarp>
            <a:spAutoFit/>
          </a:bodyPr>
          <a:lstStyle/>
          <a:p>
            <a:r>
              <a:rPr lang="en-US" sz="2000">
                <a:latin typeface="Calibri" charset="0"/>
              </a:rPr>
              <a:t>No definitive list but might include things like: </a:t>
            </a:r>
          </a:p>
          <a:p>
            <a:r>
              <a:rPr lang="en-US" sz="2000">
                <a:latin typeface="Calibri" charset="0"/>
                <a:hlinkClick r:id="rId3"/>
              </a:rPr>
              <a:t>http://www.dcs.gla.ac.uk/idom/ir_resources/linguistic_utils/stop_words</a:t>
            </a:r>
            <a:endParaRPr lang="en-US" sz="2000">
              <a:latin typeface="Calibri" charset="0"/>
            </a:endParaRPr>
          </a:p>
        </p:txBody>
      </p:sp>
    </p:spTree>
    <p:extLst>
      <p:ext uri="{BB962C8B-B14F-4D97-AF65-F5344CB8AC3E}">
        <p14:creationId xmlns:p14="http://schemas.microsoft.com/office/powerpoint/2010/main" val="392494371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685800" y="609600"/>
            <a:ext cx="7772400" cy="457200"/>
          </a:xfrm>
        </p:spPr>
        <p:txBody>
          <a:bodyPr>
            <a:normAutofit fontScale="90000"/>
          </a:bodyPr>
          <a:lstStyle/>
          <a:p>
            <a:pPr eaLnBrk="1" hangingPunct="1"/>
            <a:r>
              <a:rPr lang="en-US" sz="4000">
                <a:ea typeface="ＭＳ Ｐゴシック" charset="-128"/>
                <a:cs typeface="ＭＳ Ｐゴシック" charset="-128"/>
              </a:rPr>
              <a:t>Vector Space Model</a:t>
            </a:r>
          </a:p>
        </p:txBody>
      </p:sp>
      <p:sp>
        <p:nvSpPr>
          <p:cNvPr id="65539" name="Rectangle 3"/>
          <p:cNvSpPr txBox="1">
            <a:spLocks noChangeArrowheads="1"/>
          </p:cNvSpPr>
          <p:nvPr/>
        </p:nvSpPr>
        <p:spPr bwMode="auto">
          <a:xfrm>
            <a:off x="838200" y="1752600"/>
            <a:ext cx="8001000" cy="4267200"/>
          </a:xfrm>
          <a:prstGeom prst="rect">
            <a:avLst/>
          </a:prstGeom>
          <a:noFill/>
          <a:ln w="9525">
            <a:noFill/>
            <a:miter lim="800000"/>
            <a:headEnd/>
            <a:tailEnd/>
          </a:ln>
        </p:spPr>
        <p:txBody>
          <a:bodyPr lIns="92075" tIns="46038" rIns="92075" bIns="46038">
            <a:prstTxWarp prst="textNoShape">
              <a:avLst/>
            </a:prstTxWarp>
          </a:bodyPr>
          <a:lstStyle/>
          <a:p>
            <a:pPr marL="342900" indent="-342900" defTabSz="914400" eaLnBrk="0" hangingPunct="0">
              <a:spcBef>
                <a:spcPct val="20000"/>
              </a:spcBef>
              <a:buClr>
                <a:srgbClr val="000099"/>
              </a:buClr>
              <a:buSzPct val="100000"/>
              <a:buFont typeface="Symbol" charset="2"/>
              <a:buChar char="·"/>
            </a:pPr>
            <a:r>
              <a:rPr lang="en-US" sz="2400" b="1" dirty="0">
                <a:latin typeface="Calibri" charset="0"/>
              </a:rPr>
              <a:t>Documents are represented as </a:t>
            </a:r>
            <a:r>
              <a:rPr lang="en-US" sz="2400" b="1" i="1" dirty="0">
                <a:solidFill>
                  <a:schemeClr val="accent2"/>
                </a:solidFill>
                <a:latin typeface="Calibri" charset="0"/>
              </a:rPr>
              <a:t>vectors</a:t>
            </a:r>
            <a:r>
              <a:rPr lang="en-US" sz="2400" b="1" dirty="0">
                <a:latin typeface="Calibri" charset="0"/>
              </a:rPr>
              <a:t> in term space</a:t>
            </a:r>
          </a:p>
          <a:p>
            <a:pPr marL="742950" lvl="1" indent="-285750" defTabSz="914400" eaLnBrk="0" hangingPunct="0">
              <a:spcBef>
                <a:spcPct val="20000"/>
              </a:spcBef>
              <a:buClr>
                <a:srgbClr val="000099"/>
              </a:buClr>
              <a:buSzPct val="100000"/>
              <a:buFontTx/>
              <a:buChar char="•"/>
            </a:pPr>
            <a:r>
              <a:rPr lang="en-US" sz="2000" dirty="0">
                <a:latin typeface="Calibri" charset="0"/>
              </a:rPr>
              <a:t>Terms are usually stems</a:t>
            </a:r>
          </a:p>
          <a:p>
            <a:pPr marL="742950" lvl="1" indent="-285750" defTabSz="914400" eaLnBrk="0" hangingPunct="0">
              <a:spcBef>
                <a:spcPct val="20000"/>
              </a:spcBef>
              <a:buClr>
                <a:srgbClr val="000099"/>
              </a:buClr>
              <a:buSzPct val="100000"/>
              <a:buFontTx/>
              <a:buChar char="•"/>
            </a:pPr>
            <a:r>
              <a:rPr lang="en-US" sz="2000" dirty="0">
                <a:latin typeface="Calibri" charset="0"/>
              </a:rPr>
              <a:t>Documents represented by vectors of terms</a:t>
            </a:r>
          </a:p>
          <a:p>
            <a:pPr marL="342900" indent="-342900" defTabSz="914400" eaLnBrk="0" hangingPunct="0">
              <a:spcBef>
                <a:spcPct val="20000"/>
              </a:spcBef>
              <a:buClr>
                <a:srgbClr val="000099"/>
              </a:buClr>
              <a:buSzPct val="100000"/>
            </a:pPr>
            <a:endParaRPr lang="en-US" sz="2400" b="1" dirty="0">
              <a:latin typeface="Calibri" charset="0"/>
            </a:endParaRPr>
          </a:p>
          <a:p>
            <a:pPr marL="342900" indent="-342900" defTabSz="914400" eaLnBrk="0" hangingPunct="0">
              <a:spcBef>
                <a:spcPct val="20000"/>
              </a:spcBef>
              <a:buClr>
                <a:srgbClr val="000099"/>
              </a:buClr>
              <a:buSzPct val="100000"/>
              <a:buFont typeface="Symbol" charset="2"/>
              <a:buChar char="·"/>
            </a:pPr>
            <a:r>
              <a:rPr lang="en-US" sz="2400" b="1" dirty="0">
                <a:solidFill>
                  <a:schemeClr val="accent2"/>
                </a:solidFill>
                <a:latin typeface="Calibri" charset="0"/>
              </a:rPr>
              <a:t>A vector distance measure between documents is used to measure document similarity</a:t>
            </a:r>
          </a:p>
          <a:p>
            <a:pPr marL="800100" lvl="2" indent="-342900" defTabSz="914400" eaLnBrk="0" hangingPunct="0">
              <a:spcBef>
                <a:spcPct val="20000"/>
              </a:spcBef>
              <a:buClr>
                <a:srgbClr val="000099"/>
              </a:buClr>
              <a:buSzPct val="100000"/>
              <a:buFont typeface="Symbol" charset="2"/>
              <a:buChar char="·"/>
            </a:pPr>
            <a:r>
              <a:rPr lang="en-US" sz="2000" dirty="0">
                <a:latin typeface="Calibri" charset="0"/>
              </a:rPr>
              <a:t>Terms in a vector can be “weighted” in many ways</a:t>
            </a:r>
          </a:p>
          <a:p>
            <a:pPr marL="342900" indent="-342900" defTabSz="914400" eaLnBrk="0" hangingPunct="0">
              <a:spcBef>
                <a:spcPct val="20000"/>
              </a:spcBef>
              <a:buClr>
                <a:srgbClr val="000099"/>
              </a:buClr>
              <a:buSzPct val="100000"/>
              <a:buFont typeface="Symbol" charset="2"/>
              <a:buChar char="·"/>
            </a:pPr>
            <a:endParaRPr lang="en-US" sz="2400" b="1" dirty="0">
              <a:solidFill>
                <a:schemeClr val="accent2"/>
              </a:solidFill>
              <a:latin typeface="Calibri" charset="0"/>
            </a:endParaRPr>
          </a:p>
        </p:txBody>
      </p:sp>
      <p:sp>
        <p:nvSpPr>
          <p:cNvPr id="65540" name="TextBox 3"/>
          <p:cNvSpPr txBox="1">
            <a:spLocks noChangeArrowheads="1"/>
          </p:cNvSpPr>
          <p:nvPr/>
        </p:nvSpPr>
        <p:spPr bwMode="auto">
          <a:xfrm>
            <a:off x="7173913" y="6553200"/>
            <a:ext cx="1970087" cy="523875"/>
          </a:xfrm>
          <a:prstGeom prst="rect">
            <a:avLst/>
          </a:prstGeom>
          <a:noFill/>
          <a:ln w="9525">
            <a:noFill/>
            <a:miter lim="800000"/>
            <a:headEnd/>
            <a:tailEnd/>
          </a:ln>
        </p:spPr>
        <p:txBody>
          <a:bodyPr wrap="none">
            <a:prstTxWarp prst="textNoShape">
              <a:avLst/>
            </a:prstTxWarp>
            <a:spAutoFit/>
          </a:bodyPr>
          <a:lstStyle/>
          <a:p>
            <a:r>
              <a:rPr lang="en-US" sz="1400">
                <a:latin typeface="Calibri" charset="0"/>
              </a:rPr>
              <a:t>Slide from Mitch Marcus</a:t>
            </a:r>
          </a:p>
          <a:p>
            <a:endParaRPr lang="en-US" sz="1400">
              <a:latin typeface="Calibri" charset="0"/>
            </a:endParaRPr>
          </a:p>
        </p:txBody>
      </p:sp>
      <p:sp>
        <p:nvSpPr>
          <p:cNvPr id="5" name="Rectangle 4"/>
          <p:cNvSpPr/>
          <p:nvPr/>
        </p:nvSpPr>
        <p:spPr>
          <a:xfrm>
            <a:off x="1219200" y="4876800"/>
            <a:ext cx="5954713" cy="5334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 name="Straight Arrow Connector 5"/>
          <p:cNvCxnSpPr/>
          <p:nvPr/>
        </p:nvCxnSpPr>
        <p:spPr>
          <a:xfrm>
            <a:off x="533400" y="4377326"/>
            <a:ext cx="685800" cy="1588"/>
          </a:xfrm>
          <a:prstGeom prst="straightConnector1">
            <a:avLst/>
          </a:prstGeom>
          <a:ln w="41275" cap="flat" cmpd="sng" algn="ctr">
            <a:solidFill>
              <a:srgbClr val="FF0000"/>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523932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a:xfrm>
            <a:off x="685800" y="609600"/>
            <a:ext cx="7772400" cy="457200"/>
          </a:xfrm>
        </p:spPr>
        <p:txBody>
          <a:bodyPr>
            <a:normAutofit fontScale="90000"/>
          </a:bodyPr>
          <a:lstStyle/>
          <a:p>
            <a:pPr eaLnBrk="1" hangingPunct="1"/>
            <a:r>
              <a:rPr lang="en-US" sz="4000">
                <a:ea typeface="ＭＳ Ｐゴシック" charset="-128"/>
                <a:cs typeface="ＭＳ Ｐゴシック" charset="-128"/>
              </a:rPr>
              <a:t>Assigning Weights to Terms</a:t>
            </a:r>
          </a:p>
        </p:txBody>
      </p:sp>
      <p:sp>
        <p:nvSpPr>
          <p:cNvPr id="72707" name="Rectangle 3"/>
          <p:cNvSpPr txBox="1">
            <a:spLocks noChangeArrowheads="1"/>
          </p:cNvSpPr>
          <p:nvPr/>
        </p:nvSpPr>
        <p:spPr bwMode="auto">
          <a:xfrm>
            <a:off x="685800" y="1295400"/>
            <a:ext cx="7772400" cy="4572000"/>
          </a:xfrm>
          <a:prstGeom prst="rect">
            <a:avLst/>
          </a:prstGeom>
          <a:noFill/>
          <a:ln w="9525">
            <a:noFill/>
            <a:miter lim="800000"/>
            <a:headEnd/>
            <a:tailEnd/>
          </a:ln>
        </p:spPr>
        <p:txBody>
          <a:bodyPr lIns="92075" tIns="46038" rIns="92075" bIns="46038">
            <a:prstTxWarp prst="textNoShape">
              <a:avLst/>
            </a:prstTxWarp>
          </a:bodyPr>
          <a:lstStyle/>
          <a:p>
            <a:pPr marL="342900" indent="-342900" defTabSz="914400" eaLnBrk="0" hangingPunct="0">
              <a:spcBef>
                <a:spcPct val="20000"/>
              </a:spcBef>
              <a:buClr>
                <a:srgbClr val="000099"/>
              </a:buClr>
              <a:buFont typeface="Wingdings" charset="2"/>
              <a:buChar char=""/>
            </a:pPr>
            <a:r>
              <a:rPr lang="en-US" sz="2400" b="1">
                <a:latin typeface="Calibri" charset="0"/>
              </a:rPr>
              <a:t>Binary Weights</a:t>
            </a:r>
          </a:p>
          <a:p>
            <a:pPr marL="342900" indent="-342900" defTabSz="914400" eaLnBrk="0" hangingPunct="0">
              <a:spcBef>
                <a:spcPct val="20000"/>
              </a:spcBef>
              <a:buClr>
                <a:srgbClr val="000099"/>
              </a:buClr>
              <a:buFont typeface="Wingdings" charset="2"/>
              <a:buChar char=""/>
            </a:pPr>
            <a:r>
              <a:rPr lang="en-US" sz="2400" b="1">
                <a:latin typeface="Calibri" charset="0"/>
              </a:rPr>
              <a:t>Raw term frequency </a:t>
            </a:r>
          </a:p>
          <a:p>
            <a:pPr marL="342900" indent="-342900" defTabSz="914400" eaLnBrk="0" hangingPunct="0">
              <a:spcBef>
                <a:spcPct val="20000"/>
              </a:spcBef>
              <a:buClr>
                <a:srgbClr val="000099"/>
              </a:buClr>
              <a:buFont typeface="Wingdings" charset="2"/>
              <a:buChar char=""/>
            </a:pPr>
            <a:r>
              <a:rPr lang="en-US" sz="2400" b="1">
                <a:solidFill>
                  <a:srgbClr val="FF3300"/>
                </a:solidFill>
                <a:latin typeface="Calibri" charset="0"/>
              </a:rPr>
              <a:t>tf x idf</a:t>
            </a:r>
            <a:endParaRPr lang="en-US" sz="2000">
              <a:latin typeface="Calibri" charset="0"/>
            </a:endParaRPr>
          </a:p>
          <a:p>
            <a:pPr marL="742950" lvl="1" indent="-285750" defTabSz="914400" eaLnBrk="0" hangingPunct="0">
              <a:spcBef>
                <a:spcPct val="20000"/>
              </a:spcBef>
              <a:buClr>
                <a:srgbClr val="000099"/>
              </a:buClr>
              <a:buFontTx/>
              <a:buChar char="•"/>
            </a:pPr>
            <a:r>
              <a:rPr lang="en-US" sz="2000">
                <a:latin typeface="Calibri" charset="0"/>
              </a:rPr>
              <a:t>Want to weight terms highly if they are</a:t>
            </a:r>
          </a:p>
          <a:p>
            <a:pPr marL="1143000" lvl="2" indent="-228600" defTabSz="914400" eaLnBrk="0" hangingPunct="0">
              <a:spcBef>
                <a:spcPct val="20000"/>
              </a:spcBef>
              <a:buClr>
                <a:srgbClr val="000099"/>
              </a:buClr>
              <a:buSzPct val="100000"/>
              <a:buFontTx/>
              <a:buChar char="—"/>
            </a:pPr>
            <a:r>
              <a:rPr lang="en-US" sz="2000">
                <a:solidFill>
                  <a:schemeClr val="accent2"/>
                </a:solidFill>
                <a:latin typeface="Calibri" charset="0"/>
              </a:rPr>
              <a:t>frequent in relevant documents … BUT</a:t>
            </a:r>
          </a:p>
          <a:p>
            <a:pPr marL="1143000" lvl="2" indent="-228600" defTabSz="914400" eaLnBrk="0" hangingPunct="0">
              <a:spcBef>
                <a:spcPct val="20000"/>
              </a:spcBef>
              <a:buClr>
                <a:srgbClr val="000099"/>
              </a:buClr>
              <a:buSzPct val="100000"/>
              <a:buFontTx/>
              <a:buChar char="—"/>
            </a:pPr>
            <a:r>
              <a:rPr lang="en-US" sz="2000">
                <a:solidFill>
                  <a:schemeClr val="accent2"/>
                </a:solidFill>
                <a:latin typeface="Calibri" charset="0"/>
              </a:rPr>
              <a:t>infrequent in the collection as a whole</a:t>
            </a:r>
          </a:p>
        </p:txBody>
      </p:sp>
      <p:sp>
        <p:nvSpPr>
          <p:cNvPr id="72708" name="TextBox 7"/>
          <p:cNvSpPr txBox="1">
            <a:spLocks noChangeArrowheads="1"/>
          </p:cNvSpPr>
          <p:nvPr/>
        </p:nvSpPr>
        <p:spPr bwMode="auto">
          <a:xfrm>
            <a:off x="7173913" y="6553200"/>
            <a:ext cx="1970087" cy="523875"/>
          </a:xfrm>
          <a:prstGeom prst="rect">
            <a:avLst/>
          </a:prstGeom>
          <a:noFill/>
          <a:ln w="9525">
            <a:noFill/>
            <a:miter lim="800000"/>
            <a:headEnd/>
            <a:tailEnd/>
          </a:ln>
        </p:spPr>
        <p:txBody>
          <a:bodyPr wrap="none">
            <a:prstTxWarp prst="textNoShape">
              <a:avLst/>
            </a:prstTxWarp>
            <a:spAutoFit/>
          </a:bodyPr>
          <a:lstStyle/>
          <a:p>
            <a:r>
              <a:rPr lang="en-US" sz="1400">
                <a:latin typeface="Calibri" charset="0"/>
              </a:rPr>
              <a:t>Slide from Mitch Marcus</a:t>
            </a:r>
          </a:p>
          <a:p>
            <a:endParaRPr lang="en-US" sz="1400">
              <a:latin typeface="Calibri" charset="0"/>
            </a:endParaRPr>
          </a:p>
        </p:txBody>
      </p:sp>
    </p:spTree>
    <p:extLst>
      <p:ext uri="{BB962C8B-B14F-4D97-AF65-F5344CB8AC3E}">
        <p14:creationId xmlns:p14="http://schemas.microsoft.com/office/powerpoint/2010/main" val="381164660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685800" y="609600"/>
            <a:ext cx="7772400" cy="457200"/>
          </a:xfrm>
        </p:spPr>
        <p:txBody>
          <a:bodyPr>
            <a:normAutofit fontScale="90000"/>
          </a:bodyPr>
          <a:lstStyle/>
          <a:p>
            <a:pPr eaLnBrk="1" hangingPunct="1"/>
            <a:r>
              <a:rPr lang="en-US" sz="4000">
                <a:ea typeface="ＭＳ Ｐゴシック" charset="-128"/>
                <a:cs typeface="ＭＳ Ｐゴシック" charset="-128"/>
              </a:rPr>
              <a:t>TF x IDF Weights</a:t>
            </a:r>
          </a:p>
        </p:txBody>
      </p:sp>
      <p:sp>
        <p:nvSpPr>
          <p:cNvPr id="73731" name="Rectangle 3"/>
          <p:cNvSpPr txBox="1">
            <a:spLocks noChangeArrowheads="1"/>
          </p:cNvSpPr>
          <p:nvPr/>
        </p:nvSpPr>
        <p:spPr bwMode="auto">
          <a:xfrm>
            <a:off x="990600" y="2057400"/>
            <a:ext cx="7772400" cy="4114800"/>
          </a:xfrm>
          <a:prstGeom prst="rect">
            <a:avLst/>
          </a:prstGeom>
          <a:noFill/>
          <a:ln w="9525">
            <a:noFill/>
            <a:miter lim="800000"/>
            <a:headEnd/>
            <a:tailEnd/>
          </a:ln>
        </p:spPr>
        <p:txBody>
          <a:bodyPr lIns="92075" tIns="46038" rIns="92075" bIns="46038">
            <a:prstTxWarp prst="textNoShape">
              <a:avLst/>
            </a:prstTxWarp>
          </a:bodyPr>
          <a:lstStyle/>
          <a:p>
            <a:pPr marL="342900" indent="-342900" defTabSz="914400" eaLnBrk="0" hangingPunct="0">
              <a:spcBef>
                <a:spcPct val="20000"/>
              </a:spcBef>
              <a:buClr>
                <a:srgbClr val="000099"/>
              </a:buClr>
              <a:buSzPct val="100000"/>
              <a:buFont typeface="Symbol" charset="2"/>
              <a:buChar char="·"/>
            </a:pPr>
            <a:r>
              <a:rPr lang="en-US" sz="2400" b="1">
                <a:solidFill>
                  <a:schemeClr val="accent2"/>
                </a:solidFill>
                <a:latin typeface="Calibri" charset="0"/>
              </a:rPr>
              <a:t>tf x idf measure:</a:t>
            </a:r>
          </a:p>
          <a:p>
            <a:pPr marL="742950" lvl="1" indent="-285750" defTabSz="914400" eaLnBrk="0" hangingPunct="0">
              <a:spcBef>
                <a:spcPct val="20000"/>
              </a:spcBef>
              <a:buClr>
                <a:srgbClr val="000099"/>
              </a:buClr>
              <a:buSzPct val="100000"/>
              <a:buFontTx/>
              <a:buChar char="•"/>
            </a:pPr>
            <a:r>
              <a:rPr lang="en-US" sz="2000">
                <a:latin typeface="Calibri" charset="0"/>
              </a:rPr>
              <a:t>Term Frequency (tf) – how often a term appears in a document</a:t>
            </a:r>
          </a:p>
          <a:p>
            <a:pPr marL="742950" lvl="1" indent="-285750" defTabSz="914400" eaLnBrk="0" hangingPunct="0">
              <a:spcBef>
                <a:spcPct val="20000"/>
              </a:spcBef>
              <a:buClr>
                <a:srgbClr val="000099"/>
              </a:buClr>
              <a:buSzPct val="100000"/>
              <a:buFontTx/>
              <a:buChar char="•"/>
            </a:pPr>
            <a:r>
              <a:rPr lang="en-US" sz="2000">
                <a:latin typeface="Calibri" charset="0"/>
              </a:rPr>
              <a:t>Inverse Document Frequency (idf) -- a way to deal with terms that are frequent across many documents</a:t>
            </a:r>
          </a:p>
          <a:p>
            <a:pPr marL="342900" indent="-342900" defTabSz="914400" eaLnBrk="0" hangingPunct="0">
              <a:spcBef>
                <a:spcPct val="20000"/>
              </a:spcBef>
              <a:buClr>
                <a:srgbClr val="000099"/>
              </a:buClr>
              <a:buSzPct val="100000"/>
              <a:buFont typeface="Symbol" charset="2"/>
              <a:buChar char="·"/>
            </a:pPr>
            <a:r>
              <a:rPr lang="en-US" sz="2400" b="1">
                <a:solidFill>
                  <a:schemeClr val="accent2"/>
                </a:solidFill>
                <a:latin typeface="Calibri" charset="0"/>
              </a:rPr>
              <a:t>Goal:</a:t>
            </a:r>
            <a:r>
              <a:rPr lang="en-US" sz="2400" b="1">
                <a:latin typeface="Calibri" charset="0"/>
              </a:rPr>
              <a:t> Assign a tf * idf weight to each term in each document</a:t>
            </a:r>
          </a:p>
          <a:p>
            <a:pPr marL="342900" indent="-342900" defTabSz="914400" eaLnBrk="0" hangingPunct="0">
              <a:spcBef>
                <a:spcPct val="20000"/>
              </a:spcBef>
              <a:buClr>
                <a:srgbClr val="000099"/>
              </a:buClr>
              <a:buSzPct val="100000"/>
              <a:buFont typeface="Symbol" charset="2"/>
              <a:buChar char="·"/>
            </a:pPr>
            <a:endParaRPr lang="en-US" sz="2400" b="1">
              <a:latin typeface="Calibri" charset="0"/>
            </a:endParaRPr>
          </a:p>
        </p:txBody>
      </p:sp>
      <p:sp>
        <p:nvSpPr>
          <p:cNvPr id="73732" name="TextBox 7"/>
          <p:cNvSpPr txBox="1">
            <a:spLocks noChangeArrowheads="1"/>
          </p:cNvSpPr>
          <p:nvPr/>
        </p:nvSpPr>
        <p:spPr bwMode="auto">
          <a:xfrm>
            <a:off x="7173913" y="6553200"/>
            <a:ext cx="1970087" cy="523875"/>
          </a:xfrm>
          <a:prstGeom prst="rect">
            <a:avLst/>
          </a:prstGeom>
          <a:noFill/>
          <a:ln w="9525">
            <a:noFill/>
            <a:miter lim="800000"/>
            <a:headEnd/>
            <a:tailEnd/>
          </a:ln>
        </p:spPr>
        <p:txBody>
          <a:bodyPr wrap="none">
            <a:prstTxWarp prst="textNoShape">
              <a:avLst/>
            </a:prstTxWarp>
            <a:spAutoFit/>
          </a:bodyPr>
          <a:lstStyle/>
          <a:p>
            <a:r>
              <a:rPr lang="en-US" sz="1400">
                <a:latin typeface="Calibri" charset="0"/>
              </a:rPr>
              <a:t>Slide from Mitch Marcus</a:t>
            </a:r>
          </a:p>
          <a:p>
            <a:endParaRPr lang="en-US" sz="1400">
              <a:latin typeface="Calibri" charset="0"/>
            </a:endParaRPr>
          </a:p>
        </p:txBody>
      </p:sp>
    </p:spTree>
    <p:extLst>
      <p:ext uri="{BB962C8B-B14F-4D97-AF65-F5344CB8AC3E}">
        <p14:creationId xmlns:p14="http://schemas.microsoft.com/office/powerpoint/2010/main" val="48309234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6" name="Rectangle 2"/>
          <p:cNvSpPr>
            <a:spLocks noGrp="1" noChangeArrowheads="1"/>
          </p:cNvSpPr>
          <p:nvPr>
            <p:ph type="title"/>
          </p:nvPr>
        </p:nvSpPr>
        <p:spPr>
          <a:xfrm>
            <a:off x="685800" y="609600"/>
            <a:ext cx="7772400" cy="457200"/>
          </a:xfrm>
        </p:spPr>
        <p:txBody>
          <a:bodyPr>
            <a:normAutofit fontScale="90000"/>
          </a:bodyPr>
          <a:lstStyle/>
          <a:p>
            <a:pPr eaLnBrk="1" hangingPunct="1"/>
            <a:r>
              <a:rPr lang="en-US" sz="4000">
                <a:ea typeface="ＭＳ Ｐゴシック" charset="-128"/>
                <a:cs typeface="ＭＳ Ｐゴシック" charset="-128"/>
              </a:rPr>
              <a:t>TF x IDF Calculation</a:t>
            </a:r>
          </a:p>
        </p:txBody>
      </p:sp>
      <p:graphicFrame>
        <p:nvGraphicFramePr>
          <p:cNvPr id="74754" name="Object 2"/>
          <p:cNvGraphicFramePr>
            <a:graphicFrameLocks noChangeAspect="1"/>
          </p:cNvGraphicFramePr>
          <p:nvPr/>
        </p:nvGraphicFramePr>
        <p:xfrm>
          <a:off x="2133600" y="1600200"/>
          <a:ext cx="4114800" cy="711200"/>
        </p:xfrm>
        <a:graphic>
          <a:graphicData uri="http://schemas.openxmlformats.org/presentationml/2006/ole">
            <mc:AlternateContent xmlns:mc="http://schemas.openxmlformats.org/markup-compatibility/2006">
              <mc:Choice xmlns:v="urn:schemas-microsoft-com:vml" Requires="v">
                <p:oleObj spid="_x0000_s313387" name="Equation" r:id="rId3" imgW="1320480" imgH="228600" progId="Equation.3">
                  <p:embed/>
                </p:oleObj>
              </mc:Choice>
              <mc:Fallback>
                <p:oleObj name="Equation" r:id="rId3" imgW="132048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1600200"/>
                        <a:ext cx="4114800" cy="711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74755" name="Object 3"/>
          <p:cNvGraphicFramePr>
            <a:graphicFrameLocks noChangeAspect="1"/>
          </p:cNvGraphicFramePr>
          <p:nvPr/>
        </p:nvGraphicFramePr>
        <p:xfrm>
          <a:off x="947738" y="2643188"/>
          <a:ext cx="7096125" cy="3763962"/>
        </p:xfrm>
        <a:graphic>
          <a:graphicData uri="http://schemas.openxmlformats.org/presentationml/2006/ole">
            <mc:AlternateContent xmlns:mc="http://schemas.openxmlformats.org/markup-compatibility/2006">
              <mc:Choice xmlns:v="urn:schemas-microsoft-com:vml" Requires="v">
                <p:oleObj spid="_x0000_s313388" name="Equation" r:id="rId5" imgW="3136900" imgH="1663700" progId="Equation.3">
                  <p:embed/>
                </p:oleObj>
              </mc:Choice>
              <mc:Fallback>
                <p:oleObj name="Equation" r:id="rId5" imgW="3136900" imgH="16637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7738" y="2643188"/>
                        <a:ext cx="7096125" cy="376396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74757" name="TextBox 6"/>
          <p:cNvSpPr txBox="1">
            <a:spLocks noChangeArrowheads="1"/>
          </p:cNvSpPr>
          <p:nvPr/>
        </p:nvSpPr>
        <p:spPr bwMode="auto">
          <a:xfrm>
            <a:off x="7173913" y="6553200"/>
            <a:ext cx="1970087" cy="523875"/>
          </a:xfrm>
          <a:prstGeom prst="rect">
            <a:avLst/>
          </a:prstGeom>
          <a:noFill/>
          <a:ln w="9525">
            <a:noFill/>
            <a:miter lim="800000"/>
            <a:headEnd/>
            <a:tailEnd/>
          </a:ln>
        </p:spPr>
        <p:txBody>
          <a:bodyPr wrap="none">
            <a:prstTxWarp prst="textNoShape">
              <a:avLst/>
            </a:prstTxWarp>
            <a:spAutoFit/>
          </a:bodyPr>
          <a:lstStyle/>
          <a:p>
            <a:r>
              <a:rPr lang="en-US" sz="1400">
                <a:latin typeface="Calibri" charset="0"/>
              </a:rPr>
              <a:t>Slide from Mitch Marcus</a:t>
            </a:r>
          </a:p>
          <a:p>
            <a:endParaRPr lang="en-US" sz="1400">
              <a:latin typeface="Calibri" charset="0"/>
            </a:endParaRPr>
          </a:p>
        </p:txBody>
      </p:sp>
      <p:sp>
        <p:nvSpPr>
          <p:cNvPr id="8" name="Rectangle 7"/>
          <p:cNvSpPr/>
          <p:nvPr/>
        </p:nvSpPr>
        <p:spPr>
          <a:xfrm>
            <a:off x="685800" y="3048000"/>
            <a:ext cx="7772400" cy="29718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charset="-128"/>
              <a:cs typeface="ＭＳ Ｐゴシック" charset="-128"/>
            </a:endParaRPr>
          </a:p>
        </p:txBody>
      </p:sp>
    </p:spTree>
    <p:extLst>
      <p:ext uri="{BB962C8B-B14F-4D97-AF65-F5344CB8AC3E}">
        <p14:creationId xmlns:p14="http://schemas.microsoft.com/office/powerpoint/2010/main" val="283198224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0" name="Rectangle 2"/>
          <p:cNvSpPr>
            <a:spLocks noGrp="1" noChangeArrowheads="1"/>
          </p:cNvSpPr>
          <p:nvPr>
            <p:ph type="title"/>
          </p:nvPr>
        </p:nvSpPr>
        <p:spPr>
          <a:xfrm>
            <a:off x="685800" y="609600"/>
            <a:ext cx="7772400" cy="457200"/>
          </a:xfrm>
        </p:spPr>
        <p:txBody>
          <a:bodyPr>
            <a:normAutofit fontScale="90000"/>
          </a:bodyPr>
          <a:lstStyle/>
          <a:p>
            <a:pPr eaLnBrk="1" hangingPunct="1"/>
            <a:r>
              <a:rPr lang="en-US" sz="4000">
                <a:ea typeface="ＭＳ Ｐゴシック" charset="-128"/>
                <a:cs typeface="ＭＳ Ｐゴシック" charset="-128"/>
              </a:rPr>
              <a:t>TF x IDF Calculation</a:t>
            </a:r>
          </a:p>
        </p:txBody>
      </p:sp>
      <p:graphicFrame>
        <p:nvGraphicFramePr>
          <p:cNvPr id="75778" name="Object 2"/>
          <p:cNvGraphicFramePr>
            <a:graphicFrameLocks noChangeAspect="1"/>
          </p:cNvGraphicFramePr>
          <p:nvPr/>
        </p:nvGraphicFramePr>
        <p:xfrm>
          <a:off x="2133600" y="1600200"/>
          <a:ext cx="4114800" cy="711200"/>
        </p:xfrm>
        <a:graphic>
          <a:graphicData uri="http://schemas.openxmlformats.org/presentationml/2006/ole">
            <mc:AlternateContent xmlns:mc="http://schemas.openxmlformats.org/markup-compatibility/2006">
              <mc:Choice xmlns:v="urn:schemas-microsoft-com:vml" Requires="v">
                <p:oleObj spid="_x0000_s314411" name="Equation" r:id="rId4" imgW="1320480" imgH="228600" progId="Equation.3">
                  <p:embed/>
                </p:oleObj>
              </mc:Choice>
              <mc:Fallback>
                <p:oleObj name="Equation" r:id="rId4" imgW="132048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1600200"/>
                        <a:ext cx="4114800" cy="711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75779" name="Object 3"/>
          <p:cNvGraphicFramePr>
            <a:graphicFrameLocks noChangeAspect="1"/>
          </p:cNvGraphicFramePr>
          <p:nvPr/>
        </p:nvGraphicFramePr>
        <p:xfrm>
          <a:off x="947738" y="2643188"/>
          <a:ext cx="7096125" cy="3763962"/>
        </p:xfrm>
        <a:graphic>
          <a:graphicData uri="http://schemas.openxmlformats.org/presentationml/2006/ole">
            <mc:AlternateContent xmlns:mc="http://schemas.openxmlformats.org/markup-compatibility/2006">
              <mc:Choice xmlns:v="urn:schemas-microsoft-com:vml" Requires="v">
                <p:oleObj spid="_x0000_s314412" name="Equation" r:id="rId6" imgW="3136900" imgH="1663700" progId="Equation.3">
                  <p:embed/>
                </p:oleObj>
              </mc:Choice>
              <mc:Fallback>
                <p:oleObj name="Equation" r:id="rId6" imgW="3136900" imgH="16637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7738" y="2643188"/>
                        <a:ext cx="7096125" cy="376396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75781" name="TextBox 6"/>
          <p:cNvSpPr txBox="1">
            <a:spLocks noChangeArrowheads="1"/>
          </p:cNvSpPr>
          <p:nvPr/>
        </p:nvSpPr>
        <p:spPr bwMode="auto">
          <a:xfrm>
            <a:off x="7173913" y="6553200"/>
            <a:ext cx="1970087" cy="523875"/>
          </a:xfrm>
          <a:prstGeom prst="rect">
            <a:avLst/>
          </a:prstGeom>
          <a:noFill/>
          <a:ln w="9525">
            <a:noFill/>
            <a:miter lim="800000"/>
            <a:headEnd/>
            <a:tailEnd/>
          </a:ln>
        </p:spPr>
        <p:txBody>
          <a:bodyPr wrap="none">
            <a:prstTxWarp prst="textNoShape">
              <a:avLst/>
            </a:prstTxWarp>
            <a:spAutoFit/>
          </a:bodyPr>
          <a:lstStyle/>
          <a:p>
            <a:r>
              <a:rPr lang="en-US" sz="1400">
                <a:latin typeface="Calibri" charset="0"/>
              </a:rPr>
              <a:t>Slide from Mitch Marcus</a:t>
            </a:r>
          </a:p>
          <a:p>
            <a:endParaRPr lang="en-US" sz="1400">
              <a:latin typeface="Calibri" charset="0"/>
            </a:endParaRPr>
          </a:p>
        </p:txBody>
      </p:sp>
      <p:sp>
        <p:nvSpPr>
          <p:cNvPr id="8" name="Rectangle 7"/>
          <p:cNvSpPr/>
          <p:nvPr/>
        </p:nvSpPr>
        <p:spPr>
          <a:xfrm>
            <a:off x="685800" y="3657600"/>
            <a:ext cx="7772400" cy="2362200"/>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charset="-128"/>
              <a:cs typeface="ＭＳ Ｐゴシック" charset="-128"/>
            </a:endParaRPr>
          </a:p>
        </p:txBody>
      </p:sp>
    </p:spTree>
    <p:extLst>
      <p:ext uri="{BB962C8B-B14F-4D97-AF65-F5344CB8AC3E}">
        <p14:creationId xmlns:p14="http://schemas.microsoft.com/office/powerpoint/2010/main" val="383000723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4" name="Rectangle 2"/>
          <p:cNvSpPr>
            <a:spLocks noGrp="1" noChangeArrowheads="1"/>
          </p:cNvSpPr>
          <p:nvPr>
            <p:ph type="title"/>
          </p:nvPr>
        </p:nvSpPr>
        <p:spPr>
          <a:xfrm>
            <a:off x="685800" y="609600"/>
            <a:ext cx="7772400" cy="457200"/>
          </a:xfrm>
        </p:spPr>
        <p:txBody>
          <a:bodyPr>
            <a:normAutofit fontScale="90000"/>
          </a:bodyPr>
          <a:lstStyle/>
          <a:p>
            <a:pPr eaLnBrk="1" hangingPunct="1"/>
            <a:r>
              <a:rPr lang="en-US" sz="4000">
                <a:ea typeface="ＭＳ Ｐゴシック" charset="-128"/>
                <a:cs typeface="ＭＳ Ｐゴシック" charset="-128"/>
              </a:rPr>
              <a:t>TF x IDF Calculation</a:t>
            </a:r>
          </a:p>
        </p:txBody>
      </p:sp>
      <p:graphicFrame>
        <p:nvGraphicFramePr>
          <p:cNvPr id="76802" name="Object 2"/>
          <p:cNvGraphicFramePr>
            <a:graphicFrameLocks noChangeAspect="1"/>
          </p:cNvGraphicFramePr>
          <p:nvPr/>
        </p:nvGraphicFramePr>
        <p:xfrm>
          <a:off x="2133600" y="1600200"/>
          <a:ext cx="4114800" cy="711200"/>
        </p:xfrm>
        <a:graphic>
          <a:graphicData uri="http://schemas.openxmlformats.org/presentationml/2006/ole">
            <mc:AlternateContent xmlns:mc="http://schemas.openxmlformats.org/markup-compatibility/2006">
              <mc:Choice xmlns:v="urn:schemas-microsoft-com:vml" Requires="v">
                <p:oleObj spid="_x0000_s315435" name="Equation" r:id="rId4" imgW="1320480" imgH="228600" progId="Equation.3">
                  <p:embed/>
                </p:oleObj>
              </mc:Choice>
              <mc:Fallback>
                <p:oleObj name="Equation" r:id="rId4" imgW="132048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1600200"/>
                        <a:ext cx="4114800" cy="711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76803" name="Object 3"/>
          <p:cNvGraphicFramePr>
            <a:graphicFrameLocks noChangeAspect="1"/>
          </p:cNvGraphicFramePr>
          <p:nvPr/>
        </p:nvGraphicFramePr>
        <p:xfrm>
          <a:off x="947738" y="2643188"/>
          <a:ext cx="7096125" cy="3763962"/>
        </p:xfrm>
        <a:graphic>
          <a:graphicData uri="http://schemas.openxmlformats.org/presentationml/2006/ole">
            <mc:AlternateContent xmlns:mc="http://schemas.openxmlformats.org/markup-compatibility/2006">
              <mc:Choice xmlns:v="urn:schemas-microsoft-com:vml" Requires="v">
                <p:oleObj spid="_x0000_s315436" name="Equation" r:id="rId6" imgW="3136900" imgH="1663700" progId="Equation.3">
                  <p:embed/>
                </p:oleObj>
              </mc:Choice>
              <mc:Fallback>
                <p:oleObj name="Equation" r:id="rId6" imgW="3136900" imgH="16637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7738" y="2643188"/>
                        <a:ext cx="7096125" cy="376396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76805" name="TextBox 6"/>
          <p:cNvSpPr txBox="1">
            <a:spLocks noChangeArrowheads="1"/>
          </p:cNvSpPr>
          <p:nvPr/>
        </p:nvSpPr>
        <p:spPr bwMode="auto">
          <a:xfrm>
            <a:off x="7173913" y="6553200"/>
            <a:ext cx="1970087" cy="523875"/>
          </a:xfrm>
          <a:prstGeom prst="rect">
            <a:avLst/>
          </a:prstGeom>
          <a:noFill/>
          <a:ln w="9525">
            <a:noFill/>
            <a:miter lim="800000"/>
            <a:headEnd/>
            <a:tailEnd/>
          </a:ln>
        </p:spPr>
        <p:txBody>
          <a:bodyPr wrap="none">
            <a:prstTxWarp prst="textNoShape">
              <a:avLst/>
            </a:prstTxWarp>
            <a:spAutoFit/>
          </a:bodyPr>
          <a:lstStyle/>
          <a:p>
            <a:r>
              <a:rPr lang="en-US" sz="1400">
                <a:latin typeface="Calibri" charset="0"/>
              </a:rPr>
              <a:t>Slide from Mitch Marcus</a:t>
            </a:r>
          </a:p>
          <a:p>
            <a:endParaRPr lang="en-US" sz="1400">
              <a:latin typeface="Calibri" charset="0"/>
            </a:endParaRPr>
          </a:p>
        </p:txBody>
      </p:sp>
    </p:spTree>
    <p:extLst>
      <p:ext uri="{BB962C8B-B14F-4D97-AF65-F5344CB8AC3E}">
        <p14:creationId xmlns:p14="http://schemas.microsoft.com/office/powerpoint/2010/main" val="18711825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txBox="1">
            <a:spLocks noChangeArrowheads="1"/>
          </p:cNvSpPr>
          <p:nvPr/>
        </p:nvSpPr>
        <p:spPr bwMode="auto">
          <a:xfrm>
            <a:off x="457200" y="274638"/>
            <a:ext cx="8229600" cy="1143000"/>
          </a:xfrm>
          <a:prstGeom prst="rect">
            <a:avLst/>
          </a:prstGeom>
          <a:noFill/>
          <a:ln w="9525">
            <a:noFill/>
            <a:miter lim="800000"/>
            <a:headEnd/>
            <a:tailEnd/>
          </a:ln>
        </p:spPr>
        <p:txBody>
          <a:bodyPr anchor="ctr">
            <a:prstTxWarp prst="textNoShape">
              <a:avLst/>
            </a:prstTxWarp>
          </a:bodyPr>
          <a:lstStyle/>
          <a:p>
            <a:pPr algn="ctr" defTabSz="914400"/>
            <a:r>
              <a:rPr lang="en-US" sz="3600" dirty="0">
                <a:solidFill>
                  <a:schemeClr val="tx2"/>
                </a:solidFill>
                <a:latin typeface="Calibri" charset="0"/>
              </a:rPr>
              <a:t>Limitations of global appearance models</a:t>
            </a:r>
          </a:p>
        </p:txBody>
      </p:sp>
      <p:sp>
        <p:nvSpPr>
          <p:cNvPr id="148483" name="Rectangle 3"/>
          <p:cNvSpPr txBox="1">
            <a:spLocks noChangeArrowheads="1"/>
          </p:cNvSpPr>
          <p:nvPr/>
        </p:nvSpPr>
        <p:spPr bwMode="auto">
          <a:xfrm>
            <a:off x="381000" y="1600200"/>
            <a:ext cx="8229600" cy="5486400"/>
          </a:xfrm>
          <a:prstGeom prst="rect">
            <a:avLst/>
          </a:prstGeom>
          <a:noFill/>
          <a:ln w="9525">
            <a:noFill/>
            <a:miter lim="800000"/>
            <a:headEnd/>
            <a:tailEnd/>
          </a:ln>
        </p:spPr>
        <p:txBody>
          <a:bodyPr>
            <a:prstTxWarp prst="textNoShape">
              <a:avLst/>
            </a:prstTxWarp>
          </a:bodyPr>
          <a:lstStyle/>
          <a:p>
            <a:pPr marL="342900" indent="-342900" defTabSz="914400">
              <a:spcBef>
                <a:spcPct val="20000"/>
              </a:spcBef>
              <a:buFontTx/>
              <a:buChar char="•"/>
            </a:pPr>
            <a:r>
              <a:rPr lang="en-US" sz="2800" dirty="0">
                <a:latin typeface="Calibri" charset="0"/>
              </a:rPr>
              <a:t>Can work on relatively simple patterns</a:t>
            </a:r>
            <a:br>
              <a:rPr lang="en-US" sz="2800" dirty="0">
                <a:latin typeface="Calibri" charset="0"/>
              </a:rPr>
            </a:br>
            <a:br>
              <a:rPr lang="en-US" sz="2800" dirty="0">
                <a:latin typeface="Calibri" charset="0"/>
              </a:rPr>
            </a:br>
            <a:br>
              <a:rPr lang="en-US" sz="2800" dirty="0">
                <a:latin typeface="Calibri" charset="0"/>
              </a:rPr>
            </a:br>
            <a:br>
              <a:rPr lang="en-US" sz="2800" dirty="0">
                <a:latin typeface="Calibri" charset="0"/>
              </a:rPr>
            </a:br>
            <a:br>
              <a:rPr lang="en-US" sz="2800" dirty="0">
                <a:latin typeface="Calibri" charset="0"/>
              </a:rPr>
            </a:br>
            <a:br>
              <a:rPr lang="en-US" sz="2800" dirty="0">
                <a:latin typeface="Calibri" charset="0"/>
              </a:rPr>
            </a:br>
            <a:br>
              <a:rPr lang="en-US" sz="2800" dirty="0">
                <a:latin typeface="Calibri" charset="0"/>
              </a:rPr>
            </a:br>
            <a:br>
              <a:rPr lang="en-US" sz="2800" dirty="0">
                <a:latin typeface="Calibri" charset="0"/>
              </a:rPr>
            </a:br>
            <a:endParaRPr lang="en-US" sz="2800" dirty="0">
              <a:latin typeface="Calibri" charset="0"/>
            </a:endParaRPr>
          </a:p>
          <a:p>
            <a:pPr marL="342900" indent="-342900" defTabSz="914400">
              <a:spcBef>
                <a:spcPct val="20000"/>
              </a:spcBef>
              <a:buFontTx/>
              <a:buChar char="•"/>
            </a:pPr>
            <a:r>
              <a:rPr lang="en-US" sz="2800" dirty="0">
                <a:latin typeface="Calibri" charset="0"/>
              </a:rPr>
              <a:t>Not robust to clutter, occlusion</a:t>
            </a:r>
          </a:p>
        </p:txBody>
      </p:sp>
      <p:pic>
        <p:nvPicPr>
          <p:cNvPr id="148484" name="Picture 5"/>
          <p:cNvPicPr>
            <a:picLocks noChangeAspect="1" noChangeArrowheads="1"/>
          </p:cNvPicPr>
          <p:nvPr/>
        </p:nvPicPr>
        <p:blipFill>
          <a:blip r:embed="rId3"/>
          <a:srcRect/>
          <a:stretch>
            <a:fillRect/>
          </a:stretch>
        </p:blipFill>
        <p:spPr bwMode="auto">
          <a:xfrm>
            <a:off x="533400" y="2362200"/>
            <a:ext cx="7696200" cy="3078163"/>
          </a:xfrm>
          <a:prstGeom prst="rect">
            <a:avLst/>
          </a:prstGeom>
          <a:noFill/>
          <a:ln w="9525">
            <a:noFill/>
            <a:miter lim="800000"/>
            <a:headEnd/>
            <a:tailEnd/>
          </a:ln>
        </p:spPr>
      </p:pic>
    </p:spTree>
    <p:extLst>
      <p:ext uri="{BB962C8B-B14F-4D97-AF65-F5344CB8AC3E}">
        <p14:creationId xmlns:p14="http://schemas.microsoft.com/office/powerpoint/2010/main" val="14260599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7" name="Rectangle 2"/>
          <p:cNvSpPr>
            <a:spLocks noGrp="1" noChangeArrowheads="1"/>
          </p:cNvSpPr>
          <p:nvPr>
            <p:ph type="title"/>
          </p:nvPr>
        </p:nvSpPr>
        <p:spPr>
          <a:xfrm>
            <a:off x="685800" y="609600"/>
            <a:ext cx="7772400" cy="457200"/>
          </a:xfrm>
        </p:spPr>
        <p:txBody>
          <a:bodyPr>
            <a:normAutofit fontScale="90000"/>
          </a:bodyPr>
          <a:lstStyle/>
          <a:p>
            <a:pPr eaLnBrk="1" hangingPunct="1"/>
            <a:r>
              <a:rPr lang="en-US" sz="4000">
                <a:ea typeface="ＭＳ Ｐゴシック" charset="-128"/>
                <a:cs typeface="ＭＳ Ｐゴシック" charset="-128"/>
              </a:rPr>
              <a:t>Inverse Document Frequency</a:t>
            </a:r>
          </a:p>
        </p:txBody>
      </p:sp>
      <p:sp>
        <p:nvSpPr>
          <p:cNvPr id="77828" name="Rectangle 3"/>
          <p:cNvSpPr txBox="1">
            <a:spLocks noChangeArrowheads="1"/>
          </p:cNvSpPr>
          <p:nvPr/>
        </p:nvSpPr>
        <p:spPr bwMode="auto">
          <a:xfrm>
            <a:off x="762000" y="1676400"/>
            <a:ext cx="7772400" cy="4076700"/>
          </a:xfrm>
          <a:prstGeom prst="rect">
            <a:avLst/>
          </a:prstGeom>
          <a:noFill/>
          <a:ln w="9525">
            <a:noFill/>
            <a:miter lim="800000"/>
            <a:headEnd/>
            <a:tailEnd/>
          </a:ln>
        </p:spPr>
        <p:txBody>
          <a:bodyPr lIns="92075" tIns="46038" rIns="92075" bIns="46038">
            <a:prstTxWarp prst="textNoShape">
              <a:avLst/>
            </a:prstTxWarp>
          </a:bodyPr>
          <a:lstStyle/>
          <a:p>
            <a:pPr marL="342900" indent="-342900" defTabSz="914400" eaLnBrk="0" hangingPunct="0">
              <a:spcBef>
                <a:spcPct val="20000"/>
              </a:spcBef>
              <a:buClr>
                <a:srgbClr val="000099"/>
              </a:buClr>
              <a:buSzPct val="100000"/>
              <a:buFont typeface="Symbol" charset="2"/>
              <a:buChar char="·"/>
            </a:pPr>
            <a:r>
              <a:rPr lang="en-US" sz="2400" b="1">
                <a:latin typeface="Calibri" charset="0"/>
              </a:rPr>
              <a:t>IDF provides high values for rare words and low values for common words</a:t>
            </a:r>
          </a:p>
        </p:txBody>
      </p:sp>
      <p:graphicFrame>
        <p:nvGraphicFramePr>
          <p:cNvPr id="77826" name="Object 2"/>
          <p:cNvGraphicFramePr>
            <a:graphicFrameLocks noChangeAspect="1"/>
          </p:cNvGraphicFramePr>
          <p:nvPr/>
        </p:nvGraphicFramePr>
        <p:xfrm>
          <a:off x="3200400" y="2743200"/>
          <a:ext cx="2540000" cy="3556000"/>
        </p:xfrm>
        <a:graphic>
          <a:graphicData uri="http://schemas.openxmlformats.org/presentationml/2006/ole">
            <mc:AlternateContent xmlns:mc="http://schemas.openxmlformats.org/markup-compatibility/2006">
              <mc:Choice xmlns:v="urn:schemas-microsoft-com:vml" Requires="v">
                <p:oleObj spid="_x0000_s316439" name="Equation" r:id="rId3" imgW="1269720" imgH="1777680" progId="Equation.3">
                  <p:embed/>
                </p:oleObj>
              </mc:Choice>
              <mc:Fallback>
                <p:oleObj name="Equation" r:id="rId3" imgW="1269720" imgH="17776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0400" y="2743200"/>
                        <a:ext cx="2540000" cy="35560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77829" name="Text Box 5"/>
          <p:cNvSpPr txBox="1">
            <a:spLocks noChangeArrowheads="1"/>
          </p:cNvSpPr>
          <p:nvPr/>
        </p:nvSpPr>
        <p:spPr bwMode="auto">
          <a:xfrm>
            <a:off x="669925" y="3622675"/>
            <a:ext cx="1768475" cy="1552575"/>
          </a:xfrm>
          <a:prstGeom prst="rect">
            <a:avLst/>
          </a:prstGeom>
          <a:noFill/>
          <a:ln w="9525">
            <a:noFill/>
            <a:miter lim="800000"/>
            <a:headEnd/>
            <a:tailEnd/>
          </a:ln>
        </p:spPr>
        <p:txBody>
          <a:bodyPr>
            <a:prstTxWarp prst="textNoShape">
              <a:avLst/>
            </a:prstTxWarp>
            <a:spAutoFit/>
          </a:bodyPr>
          <a:lstStyle/>
          <a:p>
            <a:r>
              <a:rPr lang="en-US">
                <a:solidFill>
                  <a:srgbClr val="FF3300"/>
                </a:solidFill>
                <a:latin typeface="Calibri" charset="0"/>
                <a:ea typeface="Arial" charset="0"/>
                <a:cs typeface="Arial" charset="0"/>
              </a:rPr>
              <a:t>For a collection</a:t>
            </a:r>
          </a:p>
          <a:p>
            <a:r>
              <a:rPr lang="en-US">
                <a:solidFill>
                  <a:srgbClr val="FF3300"/>
                </a:solidFill>
                <a:latin typeface="Calibri" charset="0"/>
                <a:ea typeface="Arial" charset="0"/>
                <a:cs typeface="Arial" charset="0"/>
              </a:rPr>
              <a:t>of 10000 documents</a:t>
            </a:r>
          </a:p>
        </p:txBody>
      </p:sp>
      <p:sp>
        <p:nvSpPr>
          <p:cNvPr id="77830" name="TextBox 7"/>
          <p:cNvSpPr txBox="1">
            <a:spLocks noChangeArrowheads="1"/>
          </p:cNvSpPr>
          <p:nvPr/>
        </p:nvSpPr>
        <p:spPr bwMode="auto">
          <a:xfrm>
            <a:off x="7173913" y="6553200"/>
            <a:ext cx="1970087" cy="523875"/>
          </a:xfrm>
          <a:prstGeom prst="rect">
            <a:avLst/>
          </a:prstGeom>
          <a:noFill/>
          <a:ln w="9525">
            <a:noFill/>
            <a:miter lim="800000"/>
            <a:headEnd/>
            <a:tailEnd/>
          </a:ln>
        </p:spPr>
        <p:txBody>
          <a:bodyPr wrap="none">
            <a:prstTxWarp prst="textNoShape">
              <a:avLst/>
            </a:prstTxWarp>
            <a:spAutoFit/>
          </a:bodyPr>
          <a:lstStyle/>
          <a:p>
            <a:r>
              <a:rPr lang="en-US" sz="1400">
                <a:latin typeface="Calibri" charset="0"/>
              </a:rPr>
              <a:t>Slide from Mitch Marcus</a:t>
            </a:r>
          </a:p>
          <a:p>
            <a:endParaRPr lang="en-US" sz="1400">
              <a:latin typeface="Calibri" charset="0"/>
            </a:endParaRPr>
          </a:p>
        </p:txBody>
      </p:sp>
    </p:spTree>
    <p:extLst>
      <p:ext uri="{BB962C8B-B14F-4D97-AF65-F5344CB8AC3E}">
        <p14:creationId xmlns:p14="http://schemas.microsoft.com/office/powerpoint/2010/main" val="192822548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8850" name="Object 2"/>
          <p:cNvGraphicFramePr>
            <a:graphicFrameLocks noChangeAspect="1"/>
          </p:cNvGraphicFramePr>
          <p:nvPr/>
        </p:nvGraphicFramePr>
        <p:xfrm>
          <a:off x="2209800" y="4340225"/>
          <a:ext cx="4724400" cy="1225550"/>
        </p:xfrm>
        <a:graphic>
          <a:graphicData uri="http://schemas.openxmlformats.org/presentationml/2006/ole">
            <mc:AlternateContent xmlns:mc="http://schemas.openxmlformats.org/markup-compatibility/2006">
              <mc:Choice xmlns:v="urn:schemas-microsoft-com:vml" Requires="v">
                <p:oleObj spid="_x0000_s317463" name="Equation" r:id="rId3" imgW="2006280" imgH="520560" progId="Equation.3">
                  <p:embed/>
                </p:oleObj>
              </mc:Choice>
              <mc:Fallback>
                <p:oleObj name="Equation" r:id="rId3" imgW="2006280" imgH="52056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4340225"/>
                        <a:ext cx="4724400" cy="122555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78851" name="Rectangle 3"/>
          <p:cNvSpPr>
            <a:spLocks noGrp="1" noChangeArrowheads="1"/>
          </p:cNvSpPr>
          <p:nvPr>
            <p:ph type="title"/>
          </p:nvPr>
        </p:nvSpPr>
        <p:spPr>
          <a:xfrm>
            <a:off x="685800" y="609600"/>
            <a:ext cx="7772400" cy="457200"/>
          </a:xfrm>
        </p:spPr>
        <p:txBody>
          <a:bodyPr>
            <a:normAutofit fontScale="90000"/>
          </a:bodyPr>
          <a:lstStyle/>
          <a:p>
            <a:pPr eaLnBrk="1" hangingPunct="1"/>
            <a:r>
              <a:rPr lang="en-US" sz="4000">
                <a:ea typeface="ＭＳ Ｐゴシック" charset="-128"/>
                <a:cs typeface="ＭＳ Ｐゴシック" charset="-128"/>
              </a:rPr>
              <a:t>TF x IDF Normalization</a:t>
            </a:r>
          </a:p>
        </p:txBody>
      </p:sp>
      <p:sp>
        <p:nvSpPr>
          <p:cNvPr id="78852" name="Rectangle 4"/>
          <p:cNvSpPr txBox="1">
            <a:spLocks noChangeArrowheads="1"/>
          </p:cNvSpPr>
          <p:nvPr/>
        </p:nvSpPr>
        <p:spPr bwMode="auto">
          <a:xfrm>
            <a:off x="685800" y="1676400"/>
            <a:ext cx="7772400" cy="4076700"/>
          </a:xfrm>
          <a:prstGeom prst="rect">
            <a:avLst/>
          </a:prstGeom>
          <a:noFill/>
          <a:ln w="9525">
            <a:noFill/>
            <a:miter lim="800000"/>
            <a:headEnd/>
            <a:tailEnd/>
          </a:ln>
        </p:spPr>
        <p:txBody>
          <a:bodyPr lIns="92075" tIns="46038" rIns="92075" bIns="46038">
            <a:prstTxWarp prst="textNoShape">
              <a:avLst/>
            </a:prstTxWarp>
          </a:bodyPr>
          <a:lstStyle/>
          <a:p>
            <a:pPr marL="342900" indent="-342900" defTabSz="914400" eaLnBrk="0" hangingPunct="0">
              <a:spcBef>
                <a:spcPct val="20000"/>
              </a:spcBef>
              <a:buClr>
                <a:srgbClr val="000099"/>
              </a:buClr>
              <a:buSzPct val="100000"/>
              <a:buFont typeface="Symbol" charset="2"/>
              <a:buChar char="·"/>
            </a:pPr>
            <a:r>
              <a:rPr lang="en-US" sz="2400" b="1">
                <a:latin typeface="Calibri" charset="0"/>
              </a:rPr>
              <a:t>Normalize the term weights (so longer documents are not unfairly given more weight)</a:t>
            </a:r>
          </a:p>
          <a:p>
            <a:pPr marL="742950" lvl="1" indent="-285750" defTabSz="914400" eaLnBrk="0" hangingPunct="0">
              <a:spcBef>
                <a:spcPct val="20000"/>
              </a:spcBef>
              <a:buClr>
                <a:srgbClr val="000099"/>
              </a:buClr>
              <a:buSzPct val="100000"/>
              <a:buFontTx/>
              <a:buChar char="•"/>
            </a:pPr>
            <a:r>
              <a:rPr lang="en-US" sz="2000">
                <a:latin typeface="Calibri" charset="0"/>
              </a:rPr>
              <a:t>The longer the document, the more likely it is for a given term to appear in it, and the more often a given term is likely to appear in it. So, we want to reduce the importance attached to a term appearing in a document based on the length of the document.</a:t>
            </a:r>
          </a:p>
        </p:txBody>
      </p:sp>
      <p:sp>
        <p:nvSpPr>
          <p:cNvPr id="78853" name="TextBox 6"/>
          <p:cNvSpPr txBox="1">
            <a:spLocks noChangeArrowheads="1"/>
          </p:cNvSpPr>
          <p:nvPr/>
        </p:nvSpPr>
        <p:spPr bwMode="auto">
          <a:xfrm>
            <a:off x="7173913" y="6553200"/>
            <a:ext cx="1970087" cy="523875"/>
          </a:xfrm>
          <a:prstGeom prst="rect">
            <a:avLst/>
          </a:prstGeom>
          <a:noFill/>
          <a:ln w="9525">
            <a:noFill/>
            <a:miter lim="800000"/>
            <a:headEnd/>
            <a:tailEnd/>
          </a:ln>
        </p:spPr>
        <p:txBody>
          <a:bodyPr wrap="none">
            <a:prstTxWarp prst="textNoShape">
              <a:avLst/>
            </a:prstTxWarp>
            <a:spAutoFit/>
          </a:bodyPr>
          <a:lstStyle/>
          <a:p>
            <a:r>
              <a:rPr lang="en-US" sz="1400">
                <a:latin typeface="Calibri" charset="0"/>
              </a:rPr>
              <a:t>Slide from Mitch Marcus</a:t>
            </a:r>
          </a:p>
          <a:p>
            <a:endParaRPr lang="en-US" sz="1400">
              <a:latin typeface="Calibri" charset="0"/>
            </a:endParaRPr>
          </a:p>
        </p:txBody>
      </p:sp>
    </p:spTree>
    <p:extLst>
      <p:ext uri="{BB962C8B-B14F-4D97-AF65-F5344CB8AC3E}">
        <p14:creationId xmlns:p14="http://schemas.microsoft.com/office/powerpoint/2010/main" val="112114364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Rectangle 2"/>
          <p:cNvSpPr>
            <a:spLocks noGrp="1" noChangeArrowheads="1"/>
          </p:cNvSpPr>
          <p:nvPr>
            <p:ph type="title"/>
          </p:nvPr>
        </p:nvSpPr>
        <p:spPr>
          <a:xfrm>
            <a:off x="685800" y="609600"/>
            <a:ext cx="7772400" cy="457200"/>
          </a:xfrm>
        </p:spPr>
        <p:txBody>
          <a:bodyPr>
            <a:normAutofit fontScale="90000"/>
          </a:bodyPr>
          <a:lstStyle/>
          <a:p>
            <a:pPr eaLnBrk="1" hangingPunct="1"/>
            <a:r>
              <a:rPr lang="en-US" sz="3600">
                <a:ea typeface="ＭＳ Ｐゴシック" charset="-128"/>
                <a:cs typeface="ＭＳ Ｐゴシック" charset="-128"/>
              </a:rPr>
              <a:t>Pair-wise Document Similarity</a:t>
            </a:r>
            <a:br>
              <a:rPr lang="en-US" sz="3600">
                <a:ea typeface="ＭＳ Ｐゴシック" charset="-128"/>
                <a:cs typeface="ＭＳ Ｐゴシック" charset="-128"/>
              </a:rPr>
            </a:br>
            <a:endParaRPr lang="en-US" sz="3600">
              <a:ea typeface="ＭＳ Ｐゴシック" charset="-128"/>
              <a:cs typeface="ＭＳ Ｐゴシック" charset="-128"/>
            </a:endParaRPr>
          </a:p>
        </p:txBody>
      </p:sp>
      <p:graphicFrame>
        <p:nvGraphicFramePr>
          <p:cNvPr id="80898" name="Object 2"/>
          <p:cNvGraphicFramePr>
            <a:graphicFrameLocks noChangeAspect="1"/>
          </p:cNvGraphicFramePr>
          <p:nvPr/>
        </p:nvGraphicFramePr>
        <p:xfrm>
          <a:off x="2566988" y="1905000"/>
          <a:ext cx="4595812" cy="2720975"/>
        </p:xfrm>
        <a:graphic>
          <a:graphicData uri="http://schemas.openxmlformats.org/presentationml/2006/ole">
            <mc:AlternateContent xmlns:mc="http://schemas.openxmlformats.org/markup-compatibility/2006">
              <mc:Choice xmlns:v="urn:schemas-microsoft-com:vml" Requires="v">
                <p:oleObj spid="_x0000_s318487" name="Equation" r:id="rId3" imgW="2336800" imgH="1384300" progId="Equation.3">
                  <p:embed/>
                </p:oleObj>
              </mc:Choice>
              <mc:Fallback>
                <p:oleObj name="Equation" r:id="rId3" imgW="2336800" imgH="1384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6988" y="1905000"/>
                        <a:ext cx="4595812" cy="27209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80900" name="TextBox 5"/>
          <p:cNvSpPr txBox="1">
            <a:spLocks noChangeArrowheads="1"/>
          </p:cNvSpPr>
          <p:nvPr/>
        </p:nvSpPr>
        <p:spPr bwMode="auto">
          <a:xfrm>
            <a:off x="228600" y="1295400"/>
            <a:ext cx="7389813" cy="461963"/>
          </a:xfrm>
          <a:prstGeom prst="rect">
            <a:avLst/>
          </a:prstGeom>
          <a:noFill/>
          <a:ln w="9525">
            <a:noFill/>
            <a:miter lim="800000"/>
            <a:headEnd/>
            <a:tailEnd/>
          </a:ln>
        </p:spPr>
        <p:txBody>
          <a:bodyPr wrap="none">
            <a:prstTxWarp prst="textNoShape">
              <a:avLst/>
            </a:prstTxWarp>
            <a:spAutoFit/>
          </a:bodyPr>
          <a:lstStyle/>
          <a:p>
            <a:r>
              <a:rPr lang="en-US" sz="2400">
                <a:latin typeface="Calibri" charset="0"/>
              </a:rPr>
              <a:t>Documents now represented as vectors of TFxIDF weights</a:t>
            </a:r>
          </a:p>
        </p:txBody>
      </p:sp>
      <p:sp>
        <p:nvSpPr>
          <p:cNvPr id="80901" name="TextBox 6"/>
          <p:cNvSpPr txBox="1">
            <a:spLocks noChangeArrowheads="1"/>
          </p:cNvSpPr>
          <p:nvPr/>
        </p:nvSpPr>
        <p:spPr bwMode="auto">
          <a:xfrm>
            <a:off x="152400" y="3048000"/>
            <a:ext cx="1981200" cy="1477963"/>
          </a:xfrm>
          <a:prstGeom prst="rect">
            <a:avLst/>
          </a:prstGeom>
          <a:noFill/>
          <a:ln w="9525">
            <a:noFill/>
            <a:miter lim="800000"/>
            <a:headEnd/>
            <a:tailEnd/>
          </a:ln>
        </p:spPr>
        <p:txBody>
          <a:bodyPr>
            <a:prstTxWarp prst="textNoShape">
              <a:avLst/>
            </a:prstTxWarp>
            <a:spAutoFit/>
          </a:bodyPr>
          <a:lstStyle/>
          <a:p>
            <a:r>
              <a:rPr lang="en-US">
                <a:latin typeface="Calibri" charset="0"/>
              </a:rPr>
              <a:t>Similarity can be computed as usual on these new weight vectors (e.g. cos(θ) here)</a:t>
            </a:r>
          </a:p>
        </p:txBody>
      </p:sp>
      <p:sp>
        <p:nvSpPr>
          <p:cNvPr id="80902" name="TextBox 7"/>
          <p:cNvSpPr txBox="1">
            <a:spLocks noChangeArrowheads="1"/>
          </p:cNvSpPr>
          <p:nvPr/>
        </p:nvSpPr>
        <p:spPr bwMode="auto">
          <a:xfrm>
            <a:off x="7173913" y="6553200"/>
            <a:ext cx="1970087" cy="523875"/>
          </a:xfrm>
          <a:prstGeom prst="rect">
            <a:avLst/>
          </a:prstGeom>
          <a:noFill/>
          <a:ln w="9525">
            <a:noFill/>
            <a:miter lim="800000"/>
            <a:headEnd/>
            <a:tailEnd/>
          </a:ln>
        </p:spPr>
        <p:txBody>
          <a:bodyPr wrap="none">
            <a:prstTxWarp prst="textNoShape">
              <a:avLst/>
            </a:prstTxWarp>
            <a:spAutoFit/>
          </a:bodyPr>
          <a:lstStyle/>
          <a:p>
            <a:r>
              <a:rPr lang="en-US" sz="1400">
                <a:latin typeface="Calibri" charset="0"/>
              </a:rPr>
              <a:t>Slide from Mitch Marcus</a:t>
            </a:r>
          </a:p>
          <a:p>
            <a:endParaRPr lang="en-US" sz="1400">
              <a:latin typeface="Calibri" charset="0"/>
            </a:endParaRPr>
          </a:p>
        </p:txBody>
      </p:sp>
      <p:sp>
        <p:nvSpPr>
          <p:cNvPr id="17" name="Rectangle 16"/>
          <p:cNvSpPr/>
          <p:nvPr/>
        </p:nvSpPr>
        <p:spPr>
          <a:xfrm>
            <a:off x="152400" y="2819400"/>
            <a:ext cx="7239000" cy="20574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charset="-128"/>
              <a:cs typeface="ＭＳ Ｐゴシック" charset="-128"/>
            </a:endParaRPr>
          </a:p>
        </p:txBody>
      </p:sp>
      <p:sp>
        <p:nvSpPr>
          <p:cNvPr id="80904" name="Rectangle 3"/>
          <p:cNvSpPr txBox="1">
            <a:spLocks noChangeArrowheads="1"/>
          </p:cNvSpPr>
          <p:nvPr/>
        </p:nvSpPr>
        <p:spPr bwMode="auto">
          <a:xfrm>
            <a:off x="984250" y="3117850"/>
            <a:ext cx="7778750" cy="2216150"/>
          </a:xfrm>
          <a:prstGeom prst="rect">
            <a:avLst/>
          </a:prstGeom>
          <a:noFill/>
          <a:ln w="9525">
            <a:noFill/>
            <a:miter lim="800000"/>
            <a:headEnd/>
            <a:tailEnd/>
          </a:ln>
        </p:spPr>
        <p:txBody>
          <a:bodyPr lIns="92075" tIns="46038" rIns="92075" bIns="46038">
            <a:prstTxWarp prst="textNoShape">
              <a:avLst/>
            </a:prstTxWarp>
          </a:bodyPr>
          <a:lstStyle/>
          <a:p>
            <a:pPr marL="342900" indent="-342900" defTabSz="914400" eaLnBrk="0" hangingPunct="0">
              <a:lnSpc>
                <a:spcPct val="90000"/>
              </a:lnSpc>
              <a:spcBef>
                <a:spcPct val="20000"/>
              </a:spcBef>
              <a:buClr>
                <a:srgbClr val="000099"/>
              </a:buClr>
              <a:buSzPct val="100000"/>
              <a:buFont typeface="Symbol" charset="2"/>
              <a:buNone/>
            </a:pPr>
            <a:r>
              <a:rPr lang="en-US" sz="2000" b="1">
                <a:latin typeface="Book Antiqua" charset="0"/>
              </a:rPr>
              <a:t>nova	galaxy 	heat   h’wood	  film	role	diet	fur</a:t>
            </a:r>
          </a:p>
          <a:p>
            <a:pPr marL="342900" indent="-342900" defTabSz="914400" eaLnBrk="0" hangingPunct="0">
              <a:lnSpc>
                <a:spcPct val="90000"/>
              </a:lnSpc>
              <a:spcBef>
                <a:spcPct val="20000"/>
              </a:spcBef>
              <a:buClr>
                <a:srgbClr val="000099"/>
              </a:buClr>
              <a:buSzPct val="100000"/>
              <a:buFont typeface="Symbol" charset="2"/>
              <a:buNone/>
            </a:pPr>
            <a:r>
              <a:rPr lang="en-US" sz="2000" b="1">
                <a:latin typeface="Book Antiqua" charset="0"/>
              </a:rPr>
              <a:t>    1	     3	   1						</a:t>
            </a:r>
          </a:p>
          <a:p>
            <a:pPr marL="342900" indent="-342900" defTabSz="914400" eaLnBrk="0" hangingPunct="0">
              <a:lnSpc>
                <a:spcPct val="90000"/>
              </a:lnSpc>
              <a:spcBef>
                <a:spcPct val="20000"/>
              </a:spcBef>
              <a:buClr>
                <a:srgbClr val="000099"/>
              </a:buClr>
              <a:buSzPct val="100000"/>
              <a:buFont typeface="Symbol" charset="2"/>
              <a:buNone/>
            </a:pPr>
            <a:r>
              <a:rPr lang="en-US" sz="2000" b="1">
                <a:latin typeface="Book Antiqua" charset="0"/>
              </a:rPr>
              <a:t>    5	     2</a:t>
            </a:r>
          </a:p>
          <a:p>
            <a:pPr marL="342900" indent="-342900" defTabSz="914400" eaLnBrk="0" hangingPunct="0">
              <a:lnSpc>
                <a:spcPct val="90000"/>
              </a:lnSpc>
              <a:spcBef>
                <a:spcPct val="20000"/>
              </a:spcBef>
              <a:buClr>
                <a:srgbClr val="000099"/>
              </a:buClr>
              <a:buSzPct val="100000"/>
              <a:buFont typeface="Symbol" charset="2"/>
              <a:buNone/>
            </a:pPr>
            <a:r>
              <a:rPr lang="en-US" sz="2000" b="1">
                <a:latin typeface="Book Antiqua" charset="0"/>
              </a:rPr>
              <a:t>				            2	    1	  5	</a:t>
            </a:r>
          </a:p>
          <a:p>
            <a:pPr marL="342900" indent="-342900" defTabSz="914400" eaLnBrk="0" hangingPunct="0">
              <a:lnSpc>
                <a:spcPct val="90000"/>
              </a:lnSpc>
              <a:spcBef>
                <a:spcPct val="20000"/>
              </a:spcBef>
              <a:buClr>
                <a:srgbClr val="000099"/>
              </a:buClr>
              <a:buSzPct val="100000"/>
              <a:buFont typeface="Symbol" charset="2"/>
              <a:buNone/>
            </a:pPr>
            <a:r>
              <a:rPr lang="en-US" sz="2000" b="1">
                <a:latin typeface="Book Antiqua" charset="0"/>
              </a:rPr>
              <a:t>				            4	    1	</a:t>
            </a:r>
          </a:p>
          <a:p>
            <a:pPr marL="342900" indent="-342900" defTabSz="914400" eaLnBrk="0" hangingPunct="0">
              <a:lnSpc>
                <a:spcPct val="90000"/>
              </a:lnSpc>
              <a:spcBef>
                <a:spcPct val="20000"/>
              </a:spcBef>
              <a:buClr>
                <a:srgbClr val="000099"/>
              </a:buClr>
              <a:buSzPct val="100000"/>
              <a:buFont typeface="Symbol" charset="2"/>
              <a:buNone/>
            </a:pPr>
            <a:r>
              <a:rPr lang="en-US" b="1">
                <a:latin typeface="Calibri" charset="0"/>
              </a:rPr>
              <a:t>							</a:t>
            </a:r>
          </a:p>
        </p:txBody>
      </p:sp>
      <p:sp>
        <p:nvSpPr>
          <p:cNvPr id="80905" name="Rectangle 4"/>
          <p:cNvSpPr>
            <a:spLocks noChangeArrowheads="1"/>
          </p:cNvSpPr>
          <p:nvPr/>
        </p:nvSpPr>
        <p:spPr bwMode="auto">
          <a:xfrm>
            <a:off x="1060450" y="3422650"/>
            <a:ext cx="6997700" cy="3683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80906" name="Rectangle 5"/>
          <p:cNvSpPr>
            <a:spLocks noChangeArrowheads="1"/>
          </p:cNvSpPr>
          <p:nvPr/>
        </p:nvSpPr>
        <p:spPr bwMode="auto">
          <a:xfrm>
            <a:off x="1060450" y="3803650"/>
            <a:ext cx="6997700" cy="3683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80907" name="Rectangle 6"/>
          <p:cNvSpPr>
            <a:spLocks noChangeArrowheads="1"/>
          </p:cNvSpPr>
          <p:nvPr/>
        </p:nvSpPr>
        <p:spPr bwMode="auto">
          <a:xfrm>
            <a:off x="1060450" y="4184650"/>
            <a:ext cx="6997700" cy="3683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80908" name="Rectangle 7"/>
          <p:cNvSpPr>
            <a:spLocks noChangeArrowheads="1"/>
          </p:cNvSpPr>
          <p:nvPr/>
        </p:nvSpPr>
        <p:spPr bwMode="auto">
          <a:xfrm>
            <a:off x="1060450" y="4565650"/>
            <a:ext cx="6997700" cy="292100"/>
          </a:xfrm>
          <a:prstGeom prst="rect">
            <a:avLst/>
          </a:prstGeom>
          <a:noFill/>
          <a:ln w="127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80909" name="Rectangle 8"/>
          <p:cNvSpPr>
            <a:spLocks noChangeArrowheads="1"/>
          </p:cNvSpPr>
          <p:nvPr/>
        </p:nvSpPr>
        <p:spPr bwMode="auto">
          <a:xfrm>
            <a:off x="527050" y="2971800"/>
            <a:ext cx="7772400" cy="4114800"/>
          </a:xfrm>
          <a:prstGeom prst="rect">
            <a:avLst/>
          </a:prstGeom>
          <a:noFill/>
          <a:ln w="9525">
            <a:noFill/>
            <a:miter lim="800000"/>
            <a:headEnd/>
            <a:tailEnd/>
          </a:ln>
        </p:spPr>
        <p:txBody>
          <a:bodyPr lIns="92075" tIns="46038" rIns="92075" bIns="46038">
            <a:prstTxWarp prst="textNoShape">
              <a:avLst/>
            </a:prstTxWarp>
          </a:bodyPr>
          <a:lstStyle/>
          <a:p>
            <a:pPr marL="342900" indent="-342900">
              <a:spcBef>
                <a:spcPct val="20000"/>
              </a:spcBef>
            </a:pPr>
            <a:endParaRPr lang="en-US" sz="2000" b="1">
              <a:latin typeface="Arial Rounded MT Bold" charset="0"/>
              <a:ea typeface="Arial" charset="0"/>
              <a:cs typeface="Arial" charset="0"/>
            </a:endParaRPr>
          </a:p>
          <a:p>
            <a:pPr marL="342900" indent="-342900">
              <a:spcBef>
                <a:spcPct val="20000"/>
              </a:spcBef>
            </a:pPr>
            <a:r>
              <a:rPr lang="en-US" sz="2000" b="1">
                <a:latin typeface="Book Antiqua" charset="0"/>
                <a:ea typeface="Arial" charset="0"/>
                <a:cs typeface="Arial" charset="0"/>
              </a:rPr>
              <a:t>A</a:t>
            </a:r>
          </a:p>
          <a:p>
            <a:pPr marL="342900" indent="-342900">
              <a:spcBef>
                <a:spcPct val="20000"/>
              </a:spcBef>
            </a:pPr>
            <a:r>
              <a:rPr lang="en-US" sz="2000" b="1">
                <a:latin typeface="Book Antiqua" charset="0"/>
                <a:ea typeface="Arial" charset="0"/>
                <a:cs typeface="Arial" charset="0"/>
              </a:rPr>
              <a:t>B</a:t>
            </a:r>
          </a:p>
          <a:p>
            <a:pPr marL="342900" indent="-342900">
              <a:spcBef>
                <a:spcPct val="20000"/>
              </a:spcBef>
            </a:pPr>
            <a:r>
              <a:rPr lang="en-US" sz="2000" b="1">
                <a:latin typeface="Book Antiqua" charset="0"/>
                <a:ea typeface="Arial" charset="0"/>
                <a:cs typeface="Arial" charset="0"/>
              </a:rPr>
              <a:t>C</a:t>
            </a:r>
          </a:p>
          <a:p>
            <a:pPr marL="342900" indent="-342900">
              <a:spcBef>
                <a:spcPct val="20000"/>
              </a:spcBef>
            </a:pPr>
            <a:r>
              <a:rPr lang="en-US" sz="2000" b="1">
                <a:latin typeface="Book Antiqua" charset="0"/>
                <a:ea typeface="Arial" charset="0"/>
                <a:cs typeface="Arial" charset="0"/>
              </a:rPr>
              <a:t>D</a:t>
            </a:r>
          </a:p>
          <a:p>
            <a:pPr marL="342900" indent="-342900">
              <a:spcBef>
                <a:spcPct val="20000"/>
              </a:spcBef>
            </a:pPr>
            <a:endParaRPr lang="en-US" sz="2000" b="1">
              <a:latin typeface="Arial Rounded MT Bold" charset="0"/>
              <a:ea typeface="Arial" charset="0"/>
              <a:cs typeface="Arial" charset="0"/>
            </a:endParaRPr>
          </a:p>
        </p:txBody>
      </p:sp>
    </p:spTree>
    <p:extLst>
      <p:ext uri="{BB962C8B-B14F-4D97-AF65-F5344CB8AC3E}">
        <p14:creationId xmlns:p14="http://schemas.microsoft.com/office/powerpoint/2010/main" val="299986643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2"/>
          <p:cNvSpPr>
            <a:spLocks noGrp="1" noChangeArrowheads="1"/>
          </p:cNvSpPr>
          <p:nvPr>
            <p:ph type="title"/>
          </p:nvPr>
        </p:nvSpPr>
        <p:spPr>
          <a:xfrm>
            <a:off x="685800" y="609600"/>
            <a:ext cx="7772400" cy="457200"/>
          </a:xfrm>
        </p:spPr>
        <p:txBody>
          <a:bodyPr>
            <a:normAutofit fontScale="90000"/>
          </a:bodyPr>
          <a:lstStyle/>
          <a:p>
            <a:pPr eaLnBrk="1" hangingPunct="1"/>
            <a:r>
              <a:rPr lang="en-US" sz="3600">
                <a:ea typeface="ＭＳ Ｐゴシック" charset="-128"/>
                <a:cs typeface="ＭＳ Ｐゴシック" charset="-128"/>
              </a:rPr>
              <a:t>Pair-wise Document Similarity</a:t>
            </a:r>
            <a:br>
              <a:rPr lang="en-US" sz="3600">
                <a:ea typeface="ＭＳ Ｐゴシック" charset="-128"/>
                <a:cs typeface="ＭＳ Ｐゴシック" charset="-128"/>
              </a:rPr>
            </a:br>
            <a:endParaRPr lang="en-US" sz="3600">
              <a:ea typeface="ＭＳ Ｐゴシック" charset="-128"/>
              <a:cs typeface="ＭＳ Ｐゴシック" charset="-128"/>
            </a:endParaRPr>
          </a:p>
        </p:txBody>
      </p:sp>
      <p:graphicFrame>
        <p:nvGraphicFramePr>
          <p:cNvPr id="81922" name="Object 2"/>
          <p:cNvGraphicFramePr>
            <a:graphicFrameLocks noChangeAspect="1"/>
          </p:cNvGraphicFramePr>
          <p:nvPr/>
        </p:nvGraphicFramePr>
        <p:xfrm>
          <a:off x="2566988" y="1905000"/>
          <a:ext cx="4595812" cy="2720975"/>
        </p:xfrm>
        <a:graphic>
          <a:graphicData uri="http://schemas.openxmlformats.org/presentationml/2006/ole">
            <mc:AlternateContent xmlns:mc="http://schemas.openxmlformats.org/markup-compatibility/2006">
              <mc:Choice xmlns:v="urn:schemas-microsoft-com:vml" Requires="v">
                <p:oleObj spid="_x0000_s319511" name="Equation" r:id="rId3" imgW="2336800" imgH="1384300" progId="Equation.3">
                  <p:embed/>
                </p:oleObj>
              </mc:Choice>
              <mc:Fallback>
                <p:oleObj name="Equation" r:id="rId3" imgW="2336800" imgH="1384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66988" y="1905000"/>
                        <a:ext cx="4595812" cy="27209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81924" name="TextBox 5"/>
          <p:cNvSpPr txBox="1">
            <a:spLocks noChangeArrowheads="1"/>
          </p:cNvSpPr>
          <p:nvPr/>
        </p:nvSpPr>
        <p:spPr bwMode="auto">
          <a:xfrm>
            <a:off x="228600" y="1295400"/>
            <a:ext cx="7389813" cy="461963"/>
          </a:xfrm>
          <a:prstGeom prst="rect">
            <a:avLst/>
          </a:prstGeom>
          <a:noFill/>
          <a:ln w="9525">
            <a:noFill/>
            <a:miter lim="800000"/>
            <a:headEnd/>
            <a:tailEnd/>
          </a:ln>
        </p:spPr>
        <p:txBody>
          <a:bodyPr wrap="none">
            <a:prstTxWarp prst="textNoShape">
              <a:avLst/>
            </a:prstTxWarp>
            <a:spAutoFit/>
          </a:bodyPr>
          <a:lstStyle/>
          <a:p>
            <a:r>
              <a:rPr lang="en-US" sz="2400">
                <a:latin typeface="Calibri" charset="0"/>
              </a:rPr>
              <a:t>Documents now represented as vectors of TFxIDF weights</a:t>
            </a:r>
          </a:p>
        </p:txBody>
      </p:sp>
      <p:sp>
        <p:nvSpPr>
          <p:cNvPr id="81925" name="TextBox 6"/>
          <p:cNvSpPr txBox="1">
            <a:spLocks noChangeArrowheads="1"/>
          </p:cNvSpPr>
          <p:nvPr/>
        </p:nvSpPr>
        <p:spPr bwMode="auto">
          <a:xfrm>
            <a:off x="152400" y="3048000"/>
            <a:ext cx="1981200" cy="1477963"/>
          </a:xfrm>
          <a:prstGeom prst="rect">
            <a:avLst/>
          </a:prstGeom>
          <a:noFill/>
          <a:ln w="9525">
            <a:noFill/>
            <a:miter lim="800000"/>
            <a:headEnd/>
            <a:tailEnd/>
          </a:ln>
        </p:spPr>
        <p:txBody>
          <a:bodyPr>
            <a:prstTxWarp prst="textNoShape">
              <a:avLst/>
            </a:prstTxWarp>
            <a:spAutoFit/>
          </a:bodyPr>
          <a:lstStyle/>
          <a:p>
            <a:r>
              <a:rPr lang="en-US">
                <a:latin typeface="Calibri" charset="0"/>
              </a:rPr>
              <a:t>Similarity can be computed as usual on these new weight vectors (e.g. cos(θ) here)</a:t>
            </a:r>
          </a:p>
        </p:txBody>
      </p:sp>
      <p:sp>
        <p:nvSpPr>
          <p:cNvPr id="81926" name="TextBox 7"/>
          <p:cNvSpPr txBox="1">
            <a:spLocks noChangeArrowheads="1"/>
          </p:cNvSpPr>
          <p:nvPr/>
        </p:nvSpPr>
        <p:spPr bwMode="auto">
          <a:xfrm>
            <a:off x="7173913" y="6553200"/>
            <a:ext cx="1970087" cy="523875"/>
          </a:xfrm>
          <a:prstGeom prst="rect">
            <a:avLst/>
          </a:prstGeom>
          <a:noFill/>
          <a:ln w="9525">
            <a:noFill/>
            <a:miter lim="800000"/>
            <a:headEnd/>
            <a:tailEnd/>
          </a:ln>
        </p:spPr>
        <p:txBody>
          <a:bodyPr wrap="none">
            <a:prstTxWarp prst="textNoShape">
              <a:avLst/>
            </a:prstTxWarp>
            <a:spAutoFit/>
          </a:bodyPr>
          <a:lstStyle/>
          <a:p>
            <a:r>
              <a:rPr lang="en-US" sz="1400" dirty="0">
                <a:latin typeface="Calibri" charset="0"/>
              </a:rPr>
              <a:t>Slide from Mitch Marcus</a:t>
            </a:r>
          </a:p>
          <a:p>
            <a:endParaRPr lang="en-US" sz="1400" dirty="0">
              <a:latin typeface="Calibri" charset="0"/>
            </a:endParaRPr>
          </a:p>
        </p:txBody>
      </p:sp>
    </p:spTree>
    <p:extLst>
      <p:ext uri="{BB962C8B-B14F-4D97-AF65-F5344CB8AC3E}">
        <p14:creationId xmlns:p14="http://schemas.microsoft.com/office/powerpoint/2010/main" val="140538162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Issues</a:t>
            </a:r>
          </a:p>
        </p:txBody>
      </p:sp>
      <p:sp>
        <p:nvSpPr>
          <p:cNvPr id="4" name="Rectangle 3"/>
          <p:cNvSpPr txBox="1">
            <a:spLocks noChangeArrowheads="1"/>
          </p:cNvSpPr>
          <p:nvPr/>
        </p:nvSpPr>
        <p:spPr>
          <a:xfrm>
            <a:off x="484860" y="1718580"/>
            <a:ext cx="8229600" cy="4525963"/>
          </a:xfrm>
          <a:prstGeom prst="rect">
            <a:avLst/>
          </a:prstGeom>
        </p:spPr>
        <p:txBody>
          <a:bodyPr vert="horz" lIns="91440" tIns="45720" rIns="91440" bIns="45720" rtlCol="0">
            <a:normAutofit lnSpcReduction="10000"/>
          </a:bodyPr>
          <a:lstStyle/>
          <a:p>
            <a:pPr marL="342900" marR="0" lvl="0" indent="-342900" algn="l" defTabSz="457200" rtl="0" eaLnBrk="1" fontAlgn="auto" latinLnBrk="0" hangingPunct="1">
              <a:lnSpc>
                <a:spcPct val="100000"/>
              </a:lnSpc>
              <a:spcBef>
                <a:spcPct val="20000"/>
              </a:spcBef>
              <a:spcAft>
                <a:spcPts val="0"/>
              </a:spcAft>
              <a:buClrTx/>
              <a:buSzTx/>
              <a:buFont typeface="Arial"/>
              <a:buChar char="•"/>
              <a:tabLst/>
              <a:defRPr/>
            </a:pPr>
            <a:r>
              <a:rPr lang="en-US" sz="3200" dirty="0"/>
              <a:t>P</a:t>
            </a:r>
            <a:r>
              <a:rPr kumimoji="0" lang="en-US" sz="3200" b="0" i="0" u="none" strike="noStrike" kern="1200" cap="none" spc="0" normalizeH="0" baseline="0" noProof="0" dirty="0" err="1">
                <a:ln>
                  <a:noFill/>
                </a:ln>
                <a:solidFill>
                  <a:schemeClr val="tx1"/>
                </a:solidFill>
                <a:effectLst/>
                <a:uLnTx/>
                <a:uFillTx/>
                <a:latin typeface="+mn-lt"/>
                <a:ea typeface="+mn-ea"/>
                <a:cs typeface="+mn-cs"/>
              </a:rPr>
              <a:t>roblems</a:t>
            </a:r>
            <a:r>
              <a:rPr kumimoji="0" lang="en-US" sz="3200" b="0" i="0" u="none" strike="noStrike" kern="1200" cap="none" spc="0" normalizeH="0" baseline="0" noProof="0" dirty="0">
                <a:ln>
                  <a:noFill/>
                </a:ln>
                <a:solidFill>
                  <a:schemeClr val="tx1"/>
                </a:solidFill>
                <a:effectLst/>
                <a:uLnTx/>
                <a:uFillTx/>
                <a:latin typeface="+mn-lt"/>
                <a:ea typeface="+mn-ea"/>
                <a:cs typeface="+mn-cs"/>
              </a:rPr>
              <a:t> that arise using the vector space model:</a:t>
            </a:r>
          </a:p>
          <a:p>
            <a:pPr marL="800100" lvl="1" indent="-342900">
              <a:spcBef>
                <a:spcPct val="20000"/>
              </a:spcBef>
              <a:buFont typeface="Arial"/>
              <a:buChar char="•"/>
            </a:pPr>
            <a:r>
              <a:rPr lang="en-US" sz="2824" dirty="0">
                <a:ea typeface="ＭＳ Ｐゴシック" charset="-128"/>
              </a:rPr>
              <a:t>synonymy: many ways to refer to the same object, e.g. car and automobile</a:t>
            </a:r>
          </a:p>
          <a:p>
            <a:pPr marL="800100" lvl="1" indent="-342900">
              <a:spcBef>
                <a:spcPct val="20000"/>
              </a:spcBef>
              <a:buFont typeface="Arial"/>
              <a:buChar char="•"/>
            </a:pPr>
            <a:r>
              <a:rPr lang="en-US" sz="2824" dirty="0" err="1">
                <a:ea typeface="ＭＳ Ｐゴシック" charset="-128"/>
              </a:rPr>
              <a:t>polysemy</a:t>
            </a:r>
            <a:r>
              <a:rPr lang="en-US" sz="2824" dirty="0">
                <a:ea typeface="ＭＳ Ｐゴシック" charset="-128"/>
              </a:rPr>
              <a:t>: most words have more than one distinct meaning, e.g. bank, python, chip</a:t>
            </a:r>
          </a:p>
          <a:p>
            <a:pPr marL="800100" lvl="1" indent="-342900">
              <a:spcBef>
                <a:spcPct val="20000"/>
              </a:spcBef>
              <a:buFont typeface="Arial"/>
              <a:buChar char="•"/>
            </a:pPr>
            <a:endParaRPr kumimoji="0" lang="en-US" sz="3200" b="0" i="0" u="none" strike="noStrike" kern="1200" cap="none" spc="0" normalizeH="0" baseline="0" noProof="0" dirty="0">
              <a:ln>
                <a:noFill/>
              </a:ln>
              <a:solidFill>
                <a:schemeClr val="tx1"/>
              </a:solidFill>
              <a:effectLst/>
              <a:uLnTx/>
              <a:uFillTx/>
              <a:latin typeface="+mn-lt"/>
              <a:ea typeface="+mn-ea"/>
              <a:cs typeface="+mn-cs"/>
            </a:endParaRPr>
          </a:p>
          <a:p>
            <a:pPr marL="342900" indent="-342900">
              <a:spcBef>
                <a:spcPct val="20000"/>
              </a:spcBef>
              <a:buFont typeface="Arial"/>
              <a:buChar char="•"/>
            </a:pPr>
            <a:r>
              <a:rPr lang="en-US" sz="3200" dirty="0"/>
              <a:t>Can we infer relationships between words for better document similarity?</a:t>
            </a:r>
            <a:endParaRPr kumimoji="0" lang="en-US" sz="3200" b="0" i="0" u="none" strike="noStrike" kern="1200" cap="none" spc="0" normalizeH="0" baseline="0" noProof="0" dirty="0">
              <a:ln>
                <a:noFill/>
              </a:ln>
              <a:solidFill>
                <a:schemeClr val="tx1"/>
              </a:solidFill>
              <a:effectLst/>
              <a:uLnTx/>
              <a:uFillTx/>
              <a:latin typeface="+mn-lt"/>
              <a:ea typeface="+mn-ea"/>
              <a:cs typeface="+mn-cs"/>
            </a:endParaRPr>
          </a:p>
        </p:txBody>
      </p:sp>
      <p:sp>
        <p:nvSpPr>
          <p:cNvPr id="6" name="TextBox 7"/>
          <p:cNvSpPr txBox="1">
            <a:spLocks noChangeArrowheads="1"/>
          </p:cNvSpPr>
          <p:nvPr/>
        </p:nvSpPr>
        <p:spPr bwMode="auto">
          <a:xfrm>
            <a:off x="7071853" y="6553200"/>
            <a:ext cx="2101795" cy="523220"/>
          </a:xfrm>
          <a:prstGeom prst="rect">
            <a:avLst/>
          </a:prstGeom>
          <a:noFill/>
          <a:ln w="9525">
            <a:noFill/>
            <a:miter lim="800000"/>
            <a:headEnd/>
            <a:tailEnd/>
          </a:ln>
        </p:spPr>
        <p:txBody>
          <a:bodyPr wrap="none">
            <a:prstTxWarp prst="textNoShape">
              <a:avLst/>
            </a:prstTxWarp>
            <a:spAutoFit/>
          </a:bodyPr>
          <a:lstStyle/>
          <a:p>
            <a:r>
              <a:rPr lang="en-US" sz="1400" dirty="0">
                <a:latin typeface="Calibri" charset="0"/>
              </a:rPr>
              <a:t>Slide from </a:t>
            </a:r>
            <a:r>
              <a:rPr lang="en-US" sz="1400" dirty="0"/>
              <a:t>Melanie Martin</a:t>
            </a:r>
          </a:p>
          <a:p>
            <a:endParaRPr lang="en-US" sz="1400" dirty="0">
              <a:latin typeface="Calibri" charset="0"/>
            </a:endParaRPr>
          </a:p>
        </p:txBody>
      </p:sp>
    </p:spTree>
    <p:extLst>
      <p:ext uri="{BB962C8B-B14F-4D97-AF65-F5344CB8AC3E}">
        <p14:creationId xmlns:p14="http://schemas.microsoft.com/office/powerpoint/2010/main" val="209460465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t>The Problem</a:t>
            </a:r>
          </a:p>
        </p:txBody>
      </p:sp>
      <p:sp>
        <p:nvSpPr>
          <p:cNvPr id="22531" name="Rectangle 3"/>
          <p:cNvSpPr>
            <a:spLocks noGrp="1" noChangeArrowheads="1"/>
          </p:cNvSpPr>
          <p:nvPr>
            <p:ph type="body" idx="1"/>
          </p:nvPr>
        </p:nvSpPr>
        <p:spPr>
          <a:xfrm>
            <a:off x="1173163" y="1371600"/>
            <a:ext cx="7772400" cy="4724400"/>
          </a:xfrm>
        </p:spPr>
        <p:txBody>
          <a:bodyPr/>
          <a:lstStyle/>
          <a:p>
            <a:r>
              <a:rPr lang="en-US"/>
              <a:t>Example: Vector Space Model</a:t>
            </a:r>
          </a:p>
          <a:p>
            <a:pPr lvl="1"/>
            <a:r>
              <a:rPr lang="en-US">
                <a:ea typeface="ＭＳ Ｐゴシック" charset="-128"/>
              </a:rPr>
              <a:t> (from Lillian Lee)</a:t>
            </a:r>
          </a:p>
        </p:txBody>
      </p:sp>
      <p:sp>
        <p:nvSpPr>
          <p:cNvPr id="22532" name="Rectangle 4"/>
          <p:cNvSpPr>
            <a:spLocks noChangeArrowheads="1"/>
          </p:cNvSpPr>
          <p:nvPr/>
        </p:nvSpPr>
        <p:spPr bwMode="auto">
          <a:xfrm>
            <a:off x="1447800" y="2819400"/>
            <a:ext cx="1524000" cy="26670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a:latin typeface="Times New Roman" charset="0"/>
              </a:rPr>
              <a:t>auto</a:t>
            </a:r>
          </a:p>
          <a:p>
            <a:pPr algn="ctr"/>
            <a:r>
              <a:rPr lang="en-US">
                <a:latin typeface="Times New Roman" charset="0"/>
              </a:rPr>
              <a:t>engine</a:t>
            </a:r>
          </a:p>
          <a:p>
            <a:pPr algn="ctr"/>
            <a:r>
              <a:rPr lang="en-US">
                <a:latin typeface="Times New Roman" charset="0"/>
              </a:rPr>
              <a:t>bonnet</a:t>
            </a:r>
          </a:p>
          <a:p>
            <a:pPr algn="ctr"/>
            <a:r>
              <a:rPr lang="en-US">
                <a:latin typeface="Times New Roman" charset="0"/>
              </a:rPr>
              <a:t>tyres</a:t>
            </a:r>
          </a:p>
          <a:p>
            <a:pPr algn="ctr"/>
            <a:r>
              <a:rPr lang="en-US">
                <a:latin typeface="Times New Roman" charset="0"/>
              </a:rPr>
              <a:t>lorry</a:t>
            </a:r>
          </a:p>
          <a:p>
            <a:pPr algn="ctr"/>
            <a:r>
              <a:rPr lang="en-US">
                <a:latin typeface="Times New Roman" charset="0"/>
              </a:rPr>
              <a:t>boot</a:t>
            </a:r>
          </a:p>
        </p:txBody>
      </p:sp>
      <p:sp>
        <p:nvSpPr>
          <p:cNvPr id="22533" name="Rectangle 5"/>
          <p:cNvSpPr>
            <a:spLocks noChangeArrowheads="1"/>
          </p:cNvSpPr>
          <p:nvPr/>
        </p:nvSpPr>
        <p:spPr bwMode="auto">
          <a:xfrm>
            <a:off x="3657600" y="2819400"/>
            <a:ext cx="1524000" cy="26670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a:latin typeface="Times New Roman" charset="0"/>
              </a:rPr>
              <a:t>car</a:t>
            </a:r>
          </a:p>
          <a:p>
            <a:pPr algn="ctr"/>
            <a:r>
              <a:rPr lang="en-US">
                <a:latin typeface="Times New Roman" charset="0"/>
              </a:rPr>
              <a:t>emissions</a:t>
            </a:r>
          </a:p>
          <a:p>
            <a:pPr algn="ctr"/>
            <a:r>
              <a:rPr lang="en-US">
                <a:latin typeface="Times New Roman" charset="0"/>
              </a:rPr>
              <a:t>hood </a:t>
            </a:r>
          </a:p>
          <a:p>
            <a:pPr algn="ctr"/>
            <a:r>
              <a:rPr lang="en-US">
                <a:latin typeface="Times New Roman" charset="0"/>
              </a:rPr>
              <a:t>make</a:t>
            </a:r>
          </a:p>
          <a:p>
            <a:pPr algn="ctr"/>
            <a:r>
              <a:rPr lang="en-US">
                <a:latin typeface="Times New Roman" charset="0"/>
              </a:rPr>
              <a:t>model</a:t>
            </a:r>
          </a:p>
          <a:p>
            <a:pPr algn="ctr"/>
            <a:r>
              <a:rPr lang="en-US">
                <a:latin typeface="Times New Roman" charset="0"/>
              </a:rPr>
              <a:t>trunk</a:t>
            </a:r>
          </a:p>
        </p:txBody>
      </p:sp>
      <p:sp>
        <p:nvSpPr>
          <p:cNvPr id="22534" name="Rectangle 6"/>
          <p:cNvSpPr>
            <a:spLocks noChangeArrowheads="1"/>
          </p:cNvSpPr>
          <p:nvPr/>
        </p:nvSpPr>
        <p:spPr bwMode="auto">
          <a:xfrm>
            <a:off x="5943600" y="2819400"/>
            <a:ext cx="1524000" cy="2667000"/>
          </a:xfrm>
          <a:prstGeom prst="rect">
            <a:avLst/>
          </a:prstGeom>
          <a:solidFill>
            <a:schemeClr val="accent1"/>
          </a:solidFill>
          <a:ln w="9525">
            <a:solidFill>
              <a:schemeClr val="tx1"/>
            </a:solidFill>
            <a:miter lim="800000"/>
            <a:headEnd/>
            <a:tailEnd/>
          </a:ln>
        </p:spPr>
        <p:txBody>
          <a:bodyPr wrap="none" anchor="ctr">
            <a:prstTxWarp prst="textNoShape">
              <a:avLst/>
            </a:prstTxWarp>
          </a:bodyPr>
          <a:lstStyle/>
          <a:p>
            <a:pPr algn="ctr"/>
            <a:r>
              <a:rPr lang="en-US">
                <a:latin typeface="Times New Roman" charset="0"/>
              </a:rPr>
              <a:t>make</a:t>
            </a:r>
          </a:p>
          <a:p>
            <a:pPr algn="ctr"/>
            <a:r>
              <a:rPr lang="en-US">
                <a:latin typeface="Times New Roman" charset="0"/>
              </a:rPr>
              <a:t>hidden</a:t>
            </a:r>
          </a:p>
          <a:p>
            <a:pPr algn="ctr"/>
            <a:r>
              <a:rPr lang="en-US">
                <a:latin typeface="Times New Roman" charset="0"/>
              </a:rPr>
              <a:t>Markov</a:t>
            </a:r>
          </a:p>
          <a:p>
            <a:pPr algn="ctr"/>
            <a:r>
              <a:rPr lang="en-US">
                <a:latin typeface="Times New Roman" charset="0"/>
              </a:rPr>
              <a:t>model</a:t>
            </a:r>
          </a:p>
          <a:p>
            <a:pPr algn="ctr"/>
            <a:r>
              <a:rPr lang="en-US">
                <a:latin typeface="Times New Roman" charset="0"/>
              </a:rPr>
              <a:t>emissions</a:t>
            </a:r>
          </a:p>
          <a:p>
            <a:pPr algn="ctr"/>
            <a:r>
              <a:rPr lang="en-US">
                <a:latin typeface="Times New Roman" charset="0"/>
              </a:rPr>
              <a:t>normalize</a:t>
            </a:r>
          </a:p>
        </p:txBody>
      </p:sp>
      <p:sp>
        <p:nvSpPr>
          <p:cNvPr id="22535" name="Line 11"/>
          <p:cNvSpPr>
            <a:spLocks noChangeShapeType="1"/>
          </p:cNvSpPr>
          <p:nvPr/>
        </p:nvSpPr>
        <p:spPr bwMode="auto">
          <a:xfrm>
            <a:off x="2590800" y="3480720"/>
            <a:ext cx="1524000" cy="0"/>
          </a:xfrm>
          <a:prstGeom prst="line">
            <a:avLst/>
          </a:prstGeom>
          <a:noFill/>
          <a:ln w="9525">
            <a:solidFill>
              <a:schemeClr val="tx1"/>
            </a:solidFill>
            <a:prstDash val="dash"/>
            <a:round/>
            <a:headEnd/>
            <a:tailEnd/>
          </a:ln>
        </p:spPr>
        <p:txBody>
          <a:bodyPr wrap="none" anchor="ctr">
            <a:prstTxWarp prst="textNoShape">
              <a:avLst/>
            </a:prstTxWarp>
          </a:bodyPr>
          <a:lstStyle/>
          <a:p>
            <a:endParaRPr lang="en-US"/>
          </a:p>
        </p:txBody>
      </p:sp>
      <p:sp>
        <p:nvSpPr>
          <p:cNvPr id="22536" name="Line 12"/>
          <p:cNvSpPr>
            <a:spLocks noChangeShapeType="1"/>
          </p:cNvSpPr>
          <p:nvPr/>
        </p:nvSpPr>
        <p:spPr bwMode="auto">
          <a:xfrm>
            <a:off x="2667000" y="4019100"/>
            <a:ext cx="1295400" cy="0"/>
          </a:xfrm>
          <a:prstGeom prst="line">
            <a:avLst/>
          </a:prstGeom>
          <a:noFill/>
          <a:ln w="9525">
            <a:solidFill>
              <a:schemeClr val="tx1"/>
            </a:solidFill>
            <a:prstDash val="dash"/>
            <a:round/>
            <a:headEnd/>
            <a:tailEnd/>
          </a:ln>
        </p:spPr>
        <p:txBody>
          <a:bodyPr wrap="none" anchor="ctr">
            <a:prstTxWarp prst="textNoShape">
              <a:avLst/>
            </a:prstTxWarp>
          </a:bodyPr>
          <a:lstStyle/>
          <a:p>
            <a:endParaRPr lang="en-US"/>
          </a:p>
        </p:txBody>
      </p:sp>
      <p:sp>
        <p:nvSpPr>
          <p:cNvPr id="22537" name="Line 13"/>
          <p:cNvSpPr>
            <a:spLocks noChangeShapeType="1"/>
          </p:cNvSpPr>
          <p:nvPr/>
        </p:nvSpPr>
        <p:spPr bwMode="auto">
          <a:xfrm>
            <a:off x="2559960" y="4855920"/>
            <a:ext cx="1447800" cy="0"/>
          </a:xfrm>
          <a:prstGeom prst="line">
            <a:avLst/>
          </a:prstGeom>
          <a:noFill/>
          <a:ln w="9525">
            <a:solidFill>
              <a:schemeClr val="tx1"/>
            </a:solidFill>
            <a:prstDash val="sysDot"/>
            <a:round/>
            <a:headEnd/>
            <a:tailEnd/>
          </a:ln>
        </p:spPr>
        <p:txBody>
          <a:bodyPr wrap="none" anchor="ctr">
            <a:prstTxWarp prst="textNoShape">
              <a:avLst/>
            </a:prstTxWarp>
          </a:bodyPr>
          <a:lstStyle/>
          <a:p>
            <a:endParaRPr lang="en-US"/>
          </a:p>
        </p:txBody>
      </p:sp>
      <p:sp>
        <p:nvSpPr>
          <p:cNvPr id="22538" name="Line 14"/>
          <p:cNvSpPr>
            <a:spLocks noChangeShapeType="1"/>
          </p:cNvSpPr>
          <p:nvPr/>
        </p:nvSpPr>
        <p:spPr bwMode="auto">
          <a:xfrm flipH="1">
            <a:off x="4728628" y="3515468"/>
            <a:ext cx="1712285" cy="827931"/>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2539" name="Line 15"/>
          <p:cNvSpPr>
            <a:spLocks noChangeShapeType="1"/>
          </p:cNvSpPr>
          <p:nvPr/>
        </p:nvSpPr>
        <p:spPr bwMode="auto">
          <a:xfrm flipH="1">
            <a:off x="4728627" y="4343399"/>
            <a:ext cx="1712285" cy="238051"/>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2540" name="Line 16"/>
          <p:cNvSpPr>
            <a:spLocks noChangeShapeType="1"/>
          </p:cNvSpPr>
          <p:nvPr/>
        </p:nvSpPr>
        <p:spPr bwMode="auto">
          <a:xfrm flipH="1" flipV="1">
            <a:off x="4876800" y="3821654"/>
            <a:ext cx="1295400" cy="759796"/>
          </a:xfrm>
          <a:prstGeom prst="line">
            <a:avLst/>
          </a:prstGeom>
          <a:noFill/>
          <a:ln w="9525">
            <a:solidFill>
              <a:schemeClr val="tx1"/>
            </a:solidFill>
            <a:round/>
            <a:headEnd/>
            <a:tailEnd/>
          </a:ln>
        </p:spPr>
        <p:txBody>
          <a:bodyPr wrap="none" anchor="ctr">
            <a:prstTxWarp prst="textNoShape">
              <a:avLst/>
            </a:prstTxWarp>
          </a:bodyPr>
          <a:lstStyle/>
          <a:p>
            <a:endParaRPr lang="en-US"/>
          </a:p>
        </p:txBody>
      </p:sp>
      <p:sp>
        <p:nvSpPr>
          <p:cNvPr id="22541" name="Text Box 17"/>
          <p:cNvSpPr txBox="1">
            <a:spLocks noChangeArrowheads="1"/>
          </p:cNvSpPr>
          <p:nvPr/>
        </p:nvSpPr>
        <p:spPr bwMode="auto">
          <a:xfrm>
            <a:off x="1981200" y="5638800"/>
            <a:ext cx="2286000" cy="1100138"/>
          </a:xfrm>
          <a:prstGeom prst="rect">
            <a:avLst/>
          </a:prstGeom>
          <a:noFill/>
          <a:ln w="9525">
            <a:noFill/>
            <a:miter lim="800000"/>
            <a:headEnd/>
            <a:tailEnd/>
          </a:ln>
        </p:spPr>
        <p:txBody>
          <a:bodyPr tIns="0" bIns="0">
            <a:prstTxWarp prst="textNoShape">
              <a:avLst/>
            </a:prstTxWarp>
            <a:spAutoFit/>
          </a:bodyPr>
          <a:lstStyle/>
          <a:p>
            <a:pPr>
              <a:spcBef>
                <a:spcPct val="50000"/>
              </a:spcBef>
            </a:pPr>
            <a:r>
              <a:rPr lang="en-US" sz="1800">
                <a:latin typeface="Times New Roman" charset="0"/>
              </a:rPr>
              <a:t>Synonymy</a:t>
            </a:r>
          </a:p>
          <a:p>
            <a:pPr>
              <a:spcBef>
                <a:spcPct val="50000"/>
              </a:spcBef>
            </a:pPr>
            <a:r>
              <a:rPr lang="en-US" sz="1800">
                <a:latin typeface="Times New Roman" charset="0"/>
              </a:rPr>
              <a:t>Will have small cosine</a:t>
            </a:r>
          </a:p>
          <a:p>
            <a:pPr>
              <a:spcBef>
                <a:spcPct val="50000"/>
              </a:spcBef>
            </a:pPr>
            <a:r>
              <a:rPr lang="en-US" sz="1800">
                <a:latin typeface="Times New Roman" charset="0"/>
              </a:rPr>
              <a:t>but are related</a:t>
            </a:r>
            <a:endParaRPr lang="en-US">
              <a:latin typeface="Times New Roman" charset="0"/>
            </a:endParaRPr>
          </a:p>
        </p:txBody>
      </p:sp>
      <p:sp>
        <p:nvSpPr>
          <p:cNvPr id="22542" name="Text Box 18"/>
          <p:cNvSpPr txBox="1">
            <a:spLocks noChangeArrowheads="1"/>
          </p:cNvSpPr>
          <p:nvPr/>
        </p:nvSpPr>
        <p:spPr bwMode="auto">
          <a:xfrm>
            <a:off x="4876800" y="5638800"/>
            <a:ext cx="2667000" cy="1100138"/>
          </a:xfrm>
          <a:prstGeom prst="rect">
            <a:avLst/>
          </a:prstGeom>
          <a:noFill/>
          <a:ln w="9525">
            <a:noFill/>
            <a:miter lim="800000"/>
            <a:headEnd/>
            <a:tailEnd/>
          </a:ln>
        </p:spPr>
        <p:txBody>
          <a:bodyPr tIns="0" bIns="0">
            <a:prstTxWarp prst="textNoShape">
              <a:avLst/>
            </a:prstTxWarp>
            <a:spAutoFit/>
          </a:bodyPr>
          <a:lstStyle/>
          <a:p>
            <a:pPr>
              <a:spcBef>
                <a:spcPct val="50000"/>
              </a:spcBef>
            </a:pPr>
            <a:r>
              <a:rPr lang="en-US" sz="1800">
                <a:latin typeface="Times New Roman" charset="0"/>
              </a:rPr>
              <a:t>Polysemy</a:t>
            </a:r>
          </a:p>
          <a:p>
            <a:pPr>
              <a:spcBef>
                <a:spcPct val="50000"/>
              </a:spcBef>
            </a:pPr>
            <a:r>
              <a:rPr lang="en-US" sz="1800">
                <a:latin typeface="Times New Roman" charset="0"/>
              </a:rPr>
              <a:t>Will have large cosine</a:t>
            </a:r>
          </a:p>
          <a:p>
            <a:pPr>
              <a:spcBef>
                <a:spcPct val="50000"/>
              </a:spcBef>
            </a:pPr>
            <a:r>
              <a:rPr lang="en-US" sz="1800">
                <a:latin typeface="Times New Roman" charset="0"/>
              </a:rPr>
              <a:t>but not truly related</a:t>
            </a:r>
            <a:endParaRPr lang="en-US">
              <a:latin typeface="Times New Roman" charset="0"/>
            </a:endParaRPr>
          </a:p>
        </p:txBody>
      </p:sp>
      <p:sp>
        <p:nvSpPr>
          <p:cNvPr id="15" name="TextBox 7"/>
          <p:cNvSpPr txBox="1">
            <a:spLocks noChangeArrowheads="1"/>
          </p:cNvSpPr>
          <p:nvPr/>
        </p:nvSpPr>
        <p:spPr bwMode="auto">
          <a:xfrm>
            <a:off x="7071853" y="6553200"/>
            <a:ext cx="2101795" cy="523220"/>
          </a:xfrm>
          <a:prstGeom prst="rect">
            <a:avLst/>
          </a:prstGeom>
          <a:noFill/>
          <a:ln w="9525">
            <a:noFill/>
            <a:miter lim="800000"/>
            <a:headEnd/>
            <a:tailEnd/>
          </a:ln>
        </p:spPr>
        <p:txBody>
          <a:bodyPr wrap="none">
            <a:prstTxWarp prst="textNoShape">
              <a:avLst/>
            </a:prstTxWarp>
            <a:spAutoFit/>
          </a:bodyPr>
          <a:lstStyle/>
          <a:p>
            <a:r>
              <a:rPr lang="en-US" sz="1400" dirty="0">
                <a:latin typeface="Calibri" charset="0"/>
              </a:rPr>
              <a:t>Slide from </a:t>
            </a:r>
            <a:r>
              <a:rPr lang="en-US" sz="1400" dirty="0"/>
              <a:t>Melanie Martin</a:t>
            </a:r>
          </a:p>
          <a:p>
            <a:endParaRPr lang="en-US" sz="1400" dirty="0">
              <a:latin typeface="Calibri" charset="0"/>
            </a:endParaRPr>
          </a:p>
        </p:txBody>
      </p:sp>
    </p:spTree>
    <p:extLst>
      <p:ext uri="{BB962C8B-B14F-4D97-AF65-F5344CB8AC3E}">
        <p14:creationId xmlns:p14="http://schemas.microsoft.com/office/powerpoint/2010/main" val="151339361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dirty="0"/>
              <a:t>LSA</a:t>
            </a:r>
          </a:p>
        </p:txBody>
      </p:sp>
      <p:sp>
        <p:nvSpPr>
          <p:cNvPr id="23555" name="Rectangle 3"/>
          <p:cNvSpPr>
            <a:spLocks noGrp="1" noChangeArrowheads="1"/>
          </p:cNvSpPr>
          <p:nvPr>
            <p:ph type="body" idx="1"/>
          </p:nvPr>
        </p:nvSpPr>
        <p:spPr/>
        <p:txBody>
          <a:bodyPr>
            <a:normAutofit fontScale="85000" lnSpcReduction="20000"/>
          </a:bodyPr>
          <a:lstStyle/>
          <a:p>
            <a:r>
              <a:rPr lang="en-US" dirty="0"/>
              <a:t>Latent Semantic Indexing/Analysis was proposed to address these two problems with the vector space model</a:t>
            </a:r>
          </a:p>
          <a:p>
            <a:endParaRPr lang="en-US" dirty="0"/>
          </a:p>
          <a:p>
            <a:r>
              <a:rPr lang="en-US" dirty="0"/>
              <a:t>Idea (</a:t>
            </a:r>
            <a:r>
              <a:rPr lang="en-US" dirty="0" err="1"/>
              <a:t>Deerwester</a:t>
            </a:r>
            <a:r>
              <a:rPr lang="en-US" dirty="0"/>
              <a:t> et al):</a:t>
            </a:r>
          </a:p>
          <a:p>
            <a:pPr>
              <a:buFont typeface="Monotype Sorts" charset="2"/>
              <a:buNone/>
            </a:pPr>
            <a:r>
              <a:rPr lang="en-US" dirty="0"/>
              <a:t>“We would like a representation in which a set of terms, which by itself is incomplete and unreliable evidence of the relevance of a given document, is replaced by some other set of entities which are more reliable indicants. We take advantage of the implicit higher-order (or latent) structure in the association of terms and documents to reveal such relationships.”</a:t>
            </a:r>
          </a:p>
          <a:p>
            <a:endParaRPr lang="en-US" dirty="0"/>
          </a:p>
          <a:p>
            <a:pPr lvl="1"/>
            <a:endParaRPr lang="en-US" dirty="0"/>
          </a:p>
        </p:txBody>
      </p:sp>
      <p:sp>
        <p:nvSpPr>
          <p:cNvPr id="4" name="TextBox 7"/>
          <p:cNvSpPr txBox="1">
            <a:spLocks noChangeArrowheads="1"/>
          </p:cNvSpPr>
          <p:nvPr/>
        </p:nvSpPr>
        <p:spPr bwMode="auto">
          <a:xfrm>
            <a:off x="7071853" y="6553200"/>
            <a:ext cx="2101795" cy="523220"/>
          </a:xfrm>
          <a:prstGeom prst="rect">
            <a:avLst/>
          </a:prstGeom>
          <a:noFill/>
          <a:ln w="9525">
            <a:noFill/>
            <a:miter lim="800000"/>
            <a:headEnd/>
            <a:tailEnd/>
          </a:ln>
        </p:spPr>
        <p:txBody>
          <a:bodyPr wrap="none">
            <a:prstTxWarp prst="textNoShape">
              <a:avLst/>
            </a:prstTxWarp>
            <a:spAutoFit/>
          </a:bodyPr>
          <a:lstStyle/>
          <a:p>
            <a:r>
              <a:rPr lang="en-US" sz="1400" dirty="0">
                <a:latin typeface="Calibri" charset="0"/>
              </a:rPr>
              <a:t>Slide from </a:t>
            </a:r>
            <a:r>
              <a:rPr lang="en-US" sz="1400" dirty="0"/>
              <a:t>Melanie Martin</a:t>
            </a:r>
          </a:p>
          <a:p>
            <a:endParaRPr lang="en-US" sz="1400" dirty="0">
              <a:latin typeface="Calibri" charset="0"/>
            </a:endParaRPr>
          </a:p>
        </p:txBody>
      </p:sp>
    </p:spTree>
    <p:extLst>
      <p:ext uri="{BB962C8B-B14F-4D97-AF65-F5344CB8AC3E}">
        <p14:creationId xmlns:p14="http://schemas.microsoft.com/office/powerpoint/2010/main" val="37074472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t>LSA</a:t>
            </a:r>
          </a:p>
        </p:txBody>
      </p:sp>
      <p:sp>
        <p:nvSpPr>
          <p:cNvPr id="28675" name="Rectangle 3"/>
          <p:cNvSpPr>
            <a:spLocks noGrp="1" noChangeArrowheads="1"/>
          </p:cNvSpPr>
          <p:nvPr>
            <p:ph type="body" idx="1"/>
          </p:nvPr>
        </p:nvSpPr>
        <p:spPr>
          <a:xfrm>
            <a:off x="1173163" y="1600200"/>
            <a:ext cx="7772400" cy="4495800"/>
          </a:xfrm>
        </p:spPr>
        <p:txBody>
          <a:bodyPr>
            <a:normAutofit fontScale="77500" lnSpcReduction="20000"/>
          </a:bodyPr>
          <a:lstStyle/>
          <a:p>
            <a:r>
              <a:rPr lang="en-US" dirty="0"/>
              <a:t>Implementation: four basic steps</a:t>
            </a:r>
          </a:p>
          <a:p>
            <a:pPr lvl="1"/>
            <a:r>
              <a:rPr lang="en-US" dirty="0">
                <a:ea typeface="ＭＳ Ｐゴシック" charset="-128"/>
              </a:rPr>
              <a:t>Construct term by document matrix</a:t>
            </a:r>
          </a:p>
          <a:p>
            <a:pPr lvl="1"/>
            <a:endParaRPr lang="en-US" dirty="0">
              <a:ea typeface="ＭＳ Ｐゴシック" charset="-128"/>
            </a:endParaRPr>
          </a:p>
          <a:p>
            <a:pPr lvl="1"/>
            <a:r>
              <a:rPr lang="en-US" dirty="0">
                <a:ea typeface="ＭＳ Ｐゴシック" charset="-128"/>
              </a:rPr>
              <a:t>Convert matrix entries to weights</a:t>
            </a:r>
          </a:p>
          <a:p>
            <a:pPr lvl="1"/>
            <a:endParaRPr lang="en-US" dirty="0">
              <a:ea typeface="ＭＳ Ｐゴシック" charset="-128"/>
            </a:endParaRPr>
          </a:p>
          <a:p>
            <a:pPr lvl="1"/>
            <a:r>
              <a:rPr lang="en-US" dirty="0">
                <a:ea typeface="ＭＳ Ｐゴシック" charset="-128"/>
              </a:rPr>
              <a:t>Rank-reduced Singular Value Decomposition (SVD) performed on matrix</a:t>
            </a:r>
          </a:p>
          <a:p>
            <a:pPr lvl="2"/>
            <a:r>
              <a:rPr lang="en-US" dirty="0">
                <a:ea typeface="ＭＳ Ｐゴシック" charset="-128"/>
              </a:rPr>
              <a:t>all but the </a:t>
            </a:r>
            <a:r>
              <a:rPr lang="en-US" dirty="0" err="1">
                <a:ea typeface="ＭＳ Ｐゴシック" charset="-128"/>
              </a:rPr>
              <a:t>k</a:t>
            </a:r>
            <a:r>
              <a:rPr lang="en-US" dirty="0">
                <a:ea typeface="ＭＳ Ｐゴシック" charset="-128"/>
              </a:rPr>
              <a:t> highest singular values are set to 0</a:t>
            </a:r>
          </a:p>
          <a:p>
            <a:pPr lvl="2"/>
            <a:r>
              <a:rPr lang="en-US" dirty="0">
                <a:ea typeface="ＭＳ Ｐゴシック" charset="-128"/>
              </a:rPr>
              <a:t>produces </a:t>
            </a:r>
            <a:r>
              <a:rPr lang="en-US" dirty="0" err="1">
                <a:ea typeface="ＭＳ Ｐゴシック" charset="-128"/>
              </a:rPr>
              <a:t>k</a:t>
            </a:r>
            <a:r>
              <a:rPr lang="en-US" dirty="0">
                <a:ea typeface="ＭＳ Ｐゴシック" charset="-128"/>
              </a:rPr>
              <a:t>-dimensional approximation of the original matrix (in least-squares sense)</a:t>
            </a:r>
          </a:p>
          <a:p>
            <a:pPr lvl="2"/>
            <a:r>
              <a:rPr lang="en-US" dirty="0">
                <a:ea typeface="ＭＳ Ｐゴシック" charset="-128"/>
              </a:rPr>
              <a:t>this is the “semantic space”</a:t>
            </a:r>
          </a:p>
          <a:p>
            <a:pPr lvl="1"/>
            <a:endParaRPr lang="en-US" dirty="0">
              <a:ea typeface="ＭＳ Ｐゴシック" charset="-128"/>
            </a:endParaRPr>
          </a:p>
          <a:p>
            <a:pPr lvl="1"/>
            <a:r>
              <a:rPr lang="en-US" dirty="0">
                <a:ea typeface="ＭＳ Ｐゴシック" charset="-128"/>
              </a:rPr>
              <a:t>Compute similarities between entities in semantic space (usually with cosine)</a:t>
            </a:r>
          </a:p>
          <a:p>
            <a:pPr lvl="1"/>
            <a:endParaRPr lang="en-US" dirty="0">
              <a:ea typeface="ＭＳ Ｐゴシック" charset="-128"/>
            </a:endParaRPr>
          </a:p>
          <a:p>
            <a:pPr lvl="2">
              <a:buNone/>
            </a:pPr>
            <a:endParaRPr lang="en-US" dirty="0">
              <a:ea typeface="ＭＳ Ｐゴシック" charset="-128"/>
            </a:endParaRPr>
          </a:p>
          <a:p>
            <a:pPr lvl="3">
              <a:buNone/>
            </a:pPr>
            <a:endParaRPr lang="en-US" dirty="0">
              <a:ea typeface="ＭＳ Ｐゴシック" charset="-128"/>
            </a:endParaRPr>
          </a:p>
        </p:txBody>
      </p:sp>
      <p:sp>
        <p:nvSpPr>
          <p:cNvPr id="4" name="TextBox 7"/>
          <p:cNvSpPr txBox="1">
            <a:spLocks noChangeArrowheads="1"/>
          </p:cNvSpPr>
          <p:nvPr/>
        </p:nvSpPr>
        <p:spPr bwMode="auto">
          <a:xfrm>
            <a:off x="7071853" y="6553200"/>
            <a:ext cx="2101795" cy="523220"/>
          </a:xfrm>
          <a:prstGeom prst="rect">
            <a:avLst/>
          </a:prstGeom>
          <a:noFill/>
          <a:ln w="9525">
            <a:noFill/>
            <a:miter lim="800000"/>
            <a:headEnd/>
            <a:tailEnd/>
          </a:ln>
        </p:spPr>
        <p:txBody>
          <a:bodyPr wrap="none">
            <a:prstTxWarp prst="textNoShape">
              <a:avLst/>
            </a:prstTxWarp>
            <a:spAutoFit/>
          </a:bodyPr>
          <a:lstStyle/>
          <a:p>
            <a:r>
              <a:rPr lang="en-US" sz="1400" dirty="0">
                <a:latin typeface="Calibri" charset="0"/>
              </a:rPr>
              <a:t>Slide from </a:t>
            </a:r>
            <a:r>
              <a:rPr lang="en-US" sz="1400" dirty="0"/>
              <a:t>Melanie Martin</a:t>
            </a:r>
          </a:p>
          <a:p>
            <a:endParaRPr lang="en-US" sz="1400" dirty="0">
              <a:latin typeface="Calibri" charset="0"/>
            </a:endParaRPr>
          </a:p>
        </p:txBody>
      </p:sp>
    </p:spTree>
    <p:extLst>
      <p:ext uri="{BB962C8B-B14F-4D97-AF65-F5344CB8AC3E}">
        <p14:creationId xmlns:p14="http://schemas.microsoft.com/office/powerpoint/2010/main" val="34462187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lstStyle/>
          <a:p>
            <a:r>
              <a:rPr lang="en-US"/>
              <a:t>LSA</a:t>
            </a:r>
          </a:p>
        </p:txBody>
      </p:sp>
      <p:sp>
        <p:nvSpPr>
          <p:cNvPr id="30723" name="Rectangle 3"/>
          <p:cNvSpPr>
            <a:spLocks noGrp="1" noChangeArrowheads="1"/>
          </p:cNvSpPr>
          <p:nvPr>
            <p:ph type="body" idx="1"/>
          </p:nvPr>
        </p:nvSpPr>
        <p:spPr>
          <a:xfrm>
            <a:off x="1173163" y="1600200"/>
            <a:ext cx="7772400" cy="4495800"/>
          </a:xfrm>
        </p:spPr>
        <p:txBody>
          <a:bodyPr/>
          <a:lstStyle/>
          <a:p>
            <a:r>
              <a:rPr lang="en-US" dirty="0"/>
              <a:t>SVD</a:t>
            </a:r>
          </a:p>
          <a:p>
            <a:pPr lvl="1"/>
            <a:r>
              <a:rPr lang="en-US" dirty="0">
                <a:ea typeface="ＭＳ Ｐゴシック" charset="-128"/>
              </a:rPr>
              <a:t>unique mathematical decomposition of a matrix into the product of three matrices:</a:t>
            </a:r>
          </a:p>
          <a:p>
            <a:pPr lvl="2"/>
            <a:r>
              <a:rPr lang="en-US" dirty="0">
                <a:ea typeface="ＭＳ Ｐゴシック" charset="-128"/>
              </a:rPr>
              <a:t>two with orthonormal columns</a:t>
            </a:r>
          </a:p>
          <a:p>
            <a:pPr lvl="2"/>
            <a:r>
              <a:rPr lang="en-US" dirty="0">
                <a:ea typeface="ＭＳ Ｐゴシック" charset="-128"/>
              </a:rPr>
              <a:t>one with singular values on the diagonal</a:t>
            </a:r>
          </a:p>
          <a:p>
            <a:pPr lvl="1"/>
            <a:r>
              <a:rPr lang="en-US" dirty="0">
                <a:ea typeface="ＭＳ Ｐゴシック" charset="-128"/>
              </a:rPr>
              <a:t>similarity measure based on co-occurrence</a:t>
            </a:r>
          </a:p>
          <a:p>
            <a:pPr lvl="1"/>
            <a:r>
              <a:rPr lang="en-US" dirty="0">
                <a:ea typeface="ＭＳ Ｐゴシック" charset="-128"/>
              </a:rPr>
              <a:t>finds optimal projection into low-dimensional space</a:t>
            </a:r>
          </a:p>
        </p:txBody>
      </p:sp>
      <p:sp>
        <p:nvSpPr>
          <p:cNvPr id="4" name="TextBox 7"/>
          <p:cNvSpPr txBox="1">
            <a:spLocks noChangeArrowheads="1"/>
          </p:cNvSpPr>
          <p:nvPr/>
        </p:nvSpPr>
        <p:spPr bwMode="auto">
          <a:xfrm>
            <a:off x="7071853" y="6553200"/>
            <a:ext cx="2101795" cy="523220"/>
          </a:xfrm>
          <a:prstGeom prst="rect">
            <a:avLst/>
          </a:prstGeom>
          <a:noFill/>
          <a:ln w="9525">
            <a:noFill/>
            <a:miter lim="800000"/>
            <a:headEnd/>
            <a:tailEnd/>
          </a:ln>
        </p:spPr>
        <p:txBody>
          <a:bodyPr wrap="none">
            <a:prstTxWarp prst="textNoShape">
              <a:avLst/>
            </a:prstTxWarp>
            <a:spAutoFit/>
          </a:bodyPr>
          <a:lstStyle/>
          <a:p>
            <a:r>
              <a:rPr lang="en-US" sz="1400" dirty="0">
                <a:latin typeface="Calibri" charset="0"/>
              </a:rPr>
              <a:t>Slide from </a:t>
            </a:r>
            <a:r>
              <a:rPr lang="en-US" sz="1400" dirty="0"/>
              <a:t>Melanie Martin</a:t>
            </a:r>
          </a:p>
          <a:p>
            <a:endParaRPr lang="en-US" sz="1400" dirty="0">
              <a:latin typeface="Calibri" charset="0"/>
            </a:endParaRPr>
          </a:p>
        </p:txBody>
      </p:sp>
    </p:spTree>
    <p:extLst>
      <p:ext uri="{BB962C8B-B14F-4D97-AF65-F5344CB8AC3E}">
        <p14:creationId xmlns:p14="http://schemas.microsoft.com/office/powerpoint/2010/main" val="281694429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t>Singular Value Decomposition</a:t>
            </a:r>
          </a:p>
        </p:txBody>
      </p:sp>
      <p:graphicFrame>
        <p:nvGraphicFramePr>
          <p:cNvPr id="11267" name="Object 3"/>
          <p:cNvGraphicFramePr>
            <a:graphicFrameLocks noChangeAspect="1"/>
          </p:cNvGraphicFramePr>
          <p:nvPr/>
        </p:nvGraphicFramePr>
        <p:xfrm>
          <a:off x="617538" y="2360613"/>
          <a:ext cx="7834312" cy="2338387"/>
        </p:xfrm>
        <a:graphic>
          <a:graphicData uri="http://schemas.openxmlformats.org/presentationml/2006/ole">
            <mc:AlternateContent xmlns:mc="http://schemas.openxmlformats.org/markup-compatibility/2006">
              <mc:Choice xmlns:v="urn:schemas-microsoft-com:vml" Requires="v">
                <p:oleObj spid="_x0000_s320535" name="Document" r:id="rId4" imgW="6172200" imgH="1841500" progId="Word.Document.8">
                  <p:embed/>
                </p:oleObj>
              </mc:Choice>
              <mc:Fallback>
                <p:oleObj name="Document" r:id="rId4" imgW="6172200" imgH="1841500" progId="Word.Document.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538" y="2360613"/>
                        <a:ext cx="7834312" cy="23383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1268" name="Text Box 4"/>
          <p:cNvSpPr txBox="1">
            <a:spLocks noChangeArrowheads="1"/>
          </p:cNvSpPr>
          <p:nvPr/>
        </p:nvSpPr>
        <p:spPr bwMode="auto">
          <a:xfrm>
            <a:off x="3733800" y="2895600"/>
            <a:ext cx="609600" cy="1581150"/>
          </a:xfrm>
          <a:prstGeom prst="rect">
            <a:avLst/>
          </a:prstGeom>
          <a:noFill/>
          <a:ln w="9525">
            <a:noFill/>
            <a:miter lim="800000"/>
            <a:headEnd/>
            <a:tailEnd/>
          </a:ln>
          <a:effectLst/>
        </p:spPr>
        <p:txBody>
          <a:bodyPr>
            <a:prstTxWarp prst="textNoShape">
              <a:avLst/>
            </a:prstTxWarp>
            <a:spAutoFit/>
          </a:bodyPr>
          <a:lstStyle/>
          <a:p>
            <a:pPr algn="ctr" eaLnBrk="0" hangingPunct="0">
              <a:spcBef>
                <a:spcPct val="50000"/>
              </a:spcBef>
            </a:pPr>
            <a:r>
              <a:rPr lang="en-US" sz="1400">
                <a:latin typeface="Times New Roman" charset="0"/>
              </a:rPr>
              <a:t>u</a:t>
            </a:r>
            <a:r>
              <a:rPr lang="en-US" sz="1400" baseline="-25000">
                <a:latin typeface="Times New Roman" charset="0"/>
              </a:rPr>
              <a:t>1</a:t>
            </a:r>
            <a:endParaRPr lang="en-US" sz="1400">
              <a:latin typeface="Times New Roman" charset="0"/>
            </a:endParaRPr>
          </a:p>
          <a:p>
            <a:pPr algn="ctr" eaLnBrk="0" hangingPunct="0">
              <a:spcBef>
                <a:spcPct val="50000"/>
              </a:spcBef>
            </a:pPr>
            <a:r>
              <a:rPr lang="en-US" sz="1400">
                <a:latin typeface="Times New Roman" charset="0"/>
              </a:rPr>
              <a:t>u</a:t>
            </a:r>
            <a:r>
              <a:rPr lang="en-US" sz="1400" baseline="-25000">
                <a:latin typeface="Times New Roman" charset="0"/>
              </a:rPr>
              <a:t>2</a:t>
            </a:r>
            <a:endParaRPr lang="en-US" sz="1400">
              <a:latin typeface="Times New Roman" charset="0"/>
            </a:endParaRPr>
          </a:p>
          <a:p>
            <a:pPr algn="ctr" eaLnBrk="0" hangingPunct="0">
              <a:spcBef>
                <a:spcPct val="50000"/>
              </a:spcBef>
            </a:pPr>
            <a:r>
              <a:rPr lang="en-US" sz="1400">
                <a:latin typeface="Times New Roman" charset="0"/>
              </a:rPr>
              <a:t>:</a:t>
            </a:r>
          </a:p>
          <a:p>
            <a:pPr algn="ctr" eaLnBrk="0" hangingPunct="0">
              <a:spcBef>
                <a:spcPct val="50000"/>
              </a:spcBef>
            </a:pPr>
            <a:r>
              <a:rPr lang="en-US" sz="1400">
                <a:latin typeface="Times New Roman" charset="0"/>
              </a:rPr>
              <a:t>:</a:t>
            </a:r>
          </a:p>
          <a:p>
            <a:pPr algn="ctr" eaLnBrk="0" hangingPunct="0">
              <a:spcBef>
                <a:spcPct val="50000"/>
              </a:spcBef>
            </a:pPr>
            <a:r>
              <a:rPr lang="en-US" sz="1400">
                <a:latin typeface="Times New Roman" charset="0"/>
              </a:rPr>
              <a:t>u</a:t>
            </a:r>
            <a:r>
              <a:rPr lang="en-US" sz="1400" baseline="-25000">
                <a:latin typeface="Times New Roman" charset="0"/>
              </a:rPr>
              <a:t>M</a:t>
            </a:r>
            <a:endParaRPr lang="en-US" sz="1400">
              <a:latin typeface="Times New Roman" charset="0"/>
            </a:endParaRPr>
          </a:p>
        </p:txBody>
      </p:sp>
      <p:sp>
        <p:nvSpPr>
          <p:cNvPr id="11269" name="Text Box 5"/>
          <p:cNvSpPr txBox="1">
            <a:spLocks noChangeArrowheads="1"/>
          </p:cNvSpPr>
          <p:nvPr/>
        </p:nvSpPr>
        <p:spPr bwMode="auto">
          <a:xfrm>
            <a:off x="6553200" y="2514600"/>
            <a:ext cx="1905000" cy="304800"/>
          </a:xfrm>
          <a:prstGeom prst="rect">
            <a:avLst/>
          </a:prstGeom>
          <a:noFill/>
          <a:ln w="9525">
            <a:noFill/>
            <a:miter lim="800000"/>
            <a:headEnd/>
            <a:tailEnd/>
          </a:ln>
          <a:effectLst/>
        </p:spPr>
        <p:txBody>
          <a:bodyPr wrap="square">
            <a:prstTxWarp prst="textNoShape">
              <a:avLst/>
            </a:prstTxWarp>
            <a:spAutoFit/>
          </a:bodyPr>
          <a:lstStyle/>
          <a:p>
            <a:pPr eaLnBrk="0" hangingPunct="0">
              <a:spcBef>
                <a:spcPct val="50000"/>
              </a:spcBef>
            </a:pPr>
            <a:r>
              <a:rPr lang="en-US" sz="1400" dirty="0">
                <a:latin typeface="Times New Roman" charset="0"/>
              </a:rPr>
              <a:t>v</a:t>
            </a:r>
            <a:r>
              <a:rPr lang="en-US" sz="1400" baseline="-25000" dirty="0">
                <a:latin typeface="Times New Roman" charset="0"/>
              </a:rPr>
              <a:t>1</a:t>
            </a:r>
            <a:r>
              <a:rPr lang="en-US" sz="1400" baseline="30000" dirty="0">
                <a:latin typeface="Times New Roman" charset="0"/>
              </a:rPr>
              <a:t>T</a:t>
            </a:r>
            <a:r>
              <a:rPr lang="en-US" sz="1400" dirty="0">
                <a:latin typeface="Times New Roman" charset="0"/>
              </a:rPr>
              <a:t>   v</a:t>
            </a:r>
            <a:r>
              <a:rPr lang="en-US" sz="1400" baseline="-25000" dirty="0">
                <a:latin typeface="Times New Roman" charset="0"/>
              </a:rPr>
              <a:t>2</a:t>
            </a:r>
            <a:r>
              <a:rPr lang="en-US" sz="1400" baseline="30000" dirty="0">
                <a:latin typeface="Times New Roman" charset="0"/>
              </a:rPr>
              <a:t>T</a:t>
            </a:r>
            <a:r>
              <a:rPr lang="en-US" sz="1400" baseline="-25000" dirty="0">
                <a:latin typeface="Times New Roman" charset="0"/>
              </a:rPr>
              <a:t>  </a:t>
            </a:r>
            <a:r>
              <a:rPr lang="en-US" sz="1400" dirty="0">
                <a:latin typeface="Times New Roman" charset="0"/>
              </a:rPr>
              <a:t> …..       </a:t>
            </a:r>
            <a:r>
              <a:rPr lang="en-US" sz="1400" dirty="0" err="1">
                <a:latin typeface="Times New Roman" charset="0"/>
              </a:rPr>
              <a:t>v</a:t>
            </a:r>
            <a:r>
              <a:rPr lang="en-US" sz="1400" baseline="-25000" dirty="0" err="1">
                <a:latin typeface="Times New Roman" charset="0"/>
              </a:rPr>
              <a:t>N</a:t>
            </a:r>
            <a:r>
              <a:rPr lang="en-US" sz="1400" baseline="30000" dirty="0" err="1">
                <a:latin typeface="Times New Roman" charset="0"/>
              </a:rPr>
              <a:t>T</a:t>
            </a:r>
            <a:endParaRPr lang="en-US" sz="1400" dirty="0">
              <a:latin typeface="Times New Roman" charset="0"/>
            </a:endParaRPr>
          </a:p>
        </p:txBody>
      </p:sp>
      <p:sp>
        <p:nvSpPr>
          <p:cNvPr id="11270" name="Text Box 6"/>
          <p:cNvSpPr txBox="1">
            <a:spLocks noChangeArrowheads="1"/>
          </p:cNvSpPr>
          <p:nvPr/>
        </p:nvSpPr>
        <p:spPr bwMode="auto">
          <a:xfrm>
            <a:off x="2057400" y="4648200"/>
            <a:ext cx="533400" cy="457200"/>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pPr>
            <a:r>
              <a:rPr lang="en-US" b="1">
                <a:latin typeface="Times New Roman" charset="0"/>
              </a:rPr>
              <a:t>W</a:t>
            </a:r>
          </a:p>
        </p:txBody>
      </p:sp>
      <p:sp>
        <p:nvSpPr>
          <p:cNvPr id="11271" name="Text Box 7"/>
          <p:cNvSpPr txBox="1">
            <a:spLocks noChangeArrowheads="1"/>
          </p:cNvSpPr>
          <p:nvPr/>
        </p:nvSpPr>
        <p:spPr bwMode="auto">
          <a:xfrm>
            <a:off x="7315200" y="4572000"/>
            <a:ext cx="609600" cy="457200"/>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pPr>
            <a:r>
              <a:rPr lang="en-US" b="1">
                <a:latin typeface="Times New Roman" charset="0"/>
              </a:rPr>
              <a:t>V</a:t>
            </a:r>
            <a:r>
              <a:rPr lang="en-US" b="1" baseline="30000">
                <a:latin typeface="Times New Roman" charset="0"/>
              </a:rPr>
              <a:t>T</a:t>
            </a:r>
            <a:endParaRPr lang="en-US" b="1">
              <a:latin typeface="Times New Roman" charset="0"/>
            </a:endParaRPr>
          </a:p>
        </p:txBody>
      </p:sp>
      <p:sp>
        <p:nvSpPr>
          <p:cNvPr id="11272" name="Text Box 8"/>
          <p:cNvSpPr txBox="1">
            <a:spLocks noChangeArrowheads="1"/>
          </p:cNvSpPr>
          <p:nvPr/>
        </p:nvSpPr>
        <p:spPr bwMode="auto">
          <a:xfrm>
            <a:off x="5791200" y="4648200"/>
            <a:ext cx="533400" cy="457200"/>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pPr>
            <a:r>
              <a:rPr lang="en-US" b="1">
                <a:latin typeface="Times New Roman" charset="0"/>
              </a:rPr>
              <a:t>S</a:t>
            </a:r>
          </a:p>
        </p:txBody>
      </p:sp>
      <p:sp>
        <p:nvSpPr>
          <p:cNvPr id="11273" name="Text Box 9"/>
          <p:cNvSpPr txBox="1">
            <a:spLocks noChangeArrowheads="1"/>
          </p:cNvSpPr>
          <p:nvPr/>
        </p:nvSpPr>
        <p:spPr bwMode="auto">
          <a:xfrm>
            <a:off x="4495800" y="4648200"/>
            <a:ext cx="533400" cy="457200"/>
          </a:xfrm>
          <a:prstGeom prst="rect">
            <a:avLst/>
          </a:prstGeom>
          <a:noFill/>
          <a:ln w="9525">
            <a:noFill/>
            <a:miter lim="800000"/>
            <a:headEnd/>
            <a:tailEnd/>
          </a:ln>
          <a:effectLst/>
        </p:spPr>
        <p:txBody>
          <a:bodyPr>
            <a:prstTxWarp prst="textNoShape">
              <a:avLst/>
            </a:prstTxWarp>
            <a:spAutoFit/>
          </a:bodyPr>
          <a:lstStyle/>
          <a:p>
            <a:pPr eaLnBrk="0" hangingPunct="0">
              <a:spcBef>
                <a:spcPct val="50000"/>
              </a:spcBef>
            </a:pPr>
            <a:r>
              <a:rPr lang="en-US" b="1">
                <a:latin typeface="Times New Roman" charset="0"/>
              </a:rPr>
              <a:t>U</a:t>
            </a:r>
          </a:p>
        </p:txBody>
      </p:sp>
      <p:sp>
        <p:nvSpPr>
          <p:cNvPr id="10" name="TextBox 7"/>
          <p:cNvSpPr txBox="1">
            <a:spLocks noChangeArrowheads="1"/>
          </p:cNvSpPr>
          <p:nvPr/>
        </p:nvSpPr>
        <p:spPr bwMode="auto">
          <a:xfrm>
            <a:off x="6436813" y="6553200"/>
            <a:ext cx="2726841" cy="738664"/>
          </a:xfrm>
          <a:prstGeom prst="rect">
            <a:avLst/>
          </a:prstGeom>
          <a:noFill/>
          <a:ln w="9525">
            <a:noFill/>
            <a:miter lim="800000"/>
            <a:headEnd/>
            <a:tailEnd/>
          </a:ln>
        </p:spPr>
        <p:txBody>
          <a:bodyPr wrap="none">
            <a:prstTxWarp prst="textNoShape">
              <a:avLst/>
            </a:prstTxWarp>
            <a:spAutoFit/>
          </a:bodyPr>
          <a:lstStyle/>
          <a:p>
            <a:r>
              <a:rPr lang="en-US" sz="1400" dirty="0">
                <a:latin typeface="Calibri" charset="0"/>
              </a:rPr>
              <a:t>Slide from </a:t>
            </a:r>
            <a:r>
              <a:rPr lang="en-US" sz="1400" dirty="0" err="1"/>
              <a:t>Dharmendra</a:t>
            </a:r>
            <a:r>
              <a:rPr lang="en-US" sz="1400" dirty="0"/>
              <a:t> P. </a:t>
            </a:r>
            <a:r>
              <a:rPr lang="en-US" sz="1400" dirty="0" err="1"/>
              <a:t>Kanejiya</a:t>
            </a:r>
            <a:endParaRPr lang="en-US" sz="1400" dirty="0"/>
          </a:p>
          <a:p>
            <a:endParaRPr lang="en-US" sz="1400" dirty="0"/>
          </a:p>
          <a:p>
            <a:endParaRPr lang="en-US" sz="1400" dirty="0">
              <a:latin typeface="Calibri" charset="0"/>
            </a:endParaRPr>
          </a:p>
        </p:txBody>
      </p:sp>
      <p:sp>
        <p:nvSpPr>
          <p:cNvPr id="11" name="TextBox 10"/>
          <p:cNvSpPr txBox="1"/>
          <p:nvPr/>
        </p:nvSpPr>
        <p:spPr>
          <a:xfrm>
            <a:off x="6034280" y="3447428"/>
            <a:ext cx="301660" cy="369332"/>
          </a:xfrm>
          <a:prstGeom prst="rect">
            <a:avLst/>
          </a:prstGeom>
          <a:noFill/>
        </p:spPr>
        <p:txBody>
          <a:bodyPr wrap="none" rtlCol="0">
            <a:spAutoFit/>
          </a:bodyPr>
          <a:lstStyle/>
          <a:p>
            <a:r>
              <a:rPr lang="en-US" dirty="0"/>
              <a:t>0</a:t>
            </a:r>
          </a:p>
        </p:txBody>
      </p:sp>
    </p:spTree>
    <p:extLst>
      <p:ext uri="{BB962C8B-B14F-4D97-AF65-F5344CB8AC3E}">
        <p14:creationId xmlns:p14="http://schemas.microsoft.com/office/powerpoint/2010/main" val="2762764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2"/>
          <p:cNvSpPr>
            <a:spLocks noGrp="1" noChangeArrowheads="1"/>
          </p:cNvSpPr>
          <p:nvPr>
            <p:ph type="title"/>
          </p:nvPr>
        </p:nvSpPr>
        <p:spPr>
          <a:xfrm>
            <a:off x="381000" y="5823935"/>
            <a:ext cx="8229600" cy="1143000"/>
          </a:xfrm>
        </p:spPr>
        <p:txBody>
          <a:bodyPr>
            <a:noAutofit/>
          </a:bodyPr>
          <a:lstStyle/>
          <a:p>
            <a:pPr eaLnBrk="1" hangingPunct="1"/>
            <a:r>
              <a:rPr lang="en-US" sz="1800" dirty="0">
                <a:ea typeface="ＭＳ Ｐゴシック" charset="-128"/>
                <a:cs typeface="ＭＳ Ｐゴシック" charset="-128"/>
              </a:rPr>
              <a:t>J. Hays and A. </a:t>
            </a:r>
            <a:r>
              <a:rPr lang="en-US" sz="1800" dirty="0" err="1">
                <a:ea typeface="ＭＳ Ｐゴシック" charset="-128"/>
                <a:cs typeface="ＭＳ Ｐゴシック" charset="-128"/>
              </a:rPr>
              <a:t>Efros</a:t>
            </a:r>
            <a:r>
              <a:rPr lang="en-US" sz="1800" dirty="0">
                <a:ea typeface="ＭＳ Ｐゴシック" charset="-128"/>
                <a:cs typeface="ＭＳ Ｐゴシック" charset="-128"/>
              </a:rPr>
              <a:t>, </a:t>
            </a:r>
            <a:r>
              <a:rPr lang="en-US" sz="1800" dirty="0">
                <a:ea typeface="ＭＳ Ｐゴシック" charset="-128"/>
                <a:cs typeface="ＭＳ Ｐゴシック" charset="-128"/>
                <a:hlinkClick r:id="rId3"/>
              </a:rPr>
              <a:t>Scene Completion using Millions of Photographs</a:t>
            </a:r>
            <a:r>
              <a:rPr lang="en-US" sz="1800" dirty="0">
                <a:ea typeface="ＭＳ Ｐゴシック" charset="-128"/>
                <a:cs typeface="ＭＳ Ｐゴシック" charset="-128"/>
              </a:rPr>
              <a:t>, SIGGRAPH 2007</a:t>
            </a:r>
          </a:p>
        </p:txBody>
      </p:sp>
      <p:pic>
        <p:nvPicPr>
          <p:cNvPr id="150531" name="Picture 4"/>
          <p:cNvPicPr>
            <a:picLocks noChangeAspect="1" noChangeArrowheads="1"/>
          </p:cNvPicPr>
          <p:nvPr/>
        </p:nvPicPr>
        <p:blipFill>
          <a:blip r:embed="rId4"/>
          <a:srcRect/>
          <a:stretch>
            <a:fillRect/>
          </a:stretch>
        </p:blipFill>
        <p:spPr bwMode="auto">
          <a:xfrm>
            <a:off x="958512" y="1187121"/>
            <a:ext cx="6541168" cy="4938526"/>
          </a:xfrm>
          <a:prstGeom prst="rect">
            <a:avLst/>
          </a:prstGeom>
          <a:noFill/>
          <a:ln w="9525">
            <a:noFill/>
            <a:miter lim="800000"/>
            <a:headEnd/>
            <a:tailEnd/>
          </a:ln>
        </p:spPr>
      </p:pic>
      <p:sp>
        <p:nvSpPr>
          <p:cNvPr id="5" name="Rectangle 2"/>
          <p:cNvSpPr txBox="1">
            <a:spLocks noChangeArrowheads="1"/>
          </p:cNvSpPr>
          <p:nvPr/>
        </p:nvSpPr>
        <p:spPr>
          <a:xfrm>
            <a:off x="457200" y="-1945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a:ea typeface="ＭＳ Ｐゴシック" charset="-128"/>
                <a:cs typeface="ＭＳ Ｐゴシック" charset="-128"/>
              </a:rPr>
              <a:t>Recent resurgence of Global models</a:t>
            </a:r>
            <a:endParaRPr lang="en-US" sz="4000" dirty="0">
              <a:ea typeface="ＭＳ Ｐゴシック" charset="-128"/>
              <a:cs typeface="ＭＳ Ｐゴシック" charset="-128"/>
            </a:endParaRPr>
          </a:p>
        </p:txBody>
      </p:sp>
    </p:spTree>
    <p:extLst>
      <p:ext uri="{BB962C8B-B14F-4D97-AF65-F5344CB8AC3E}">
        <p14:creationId xmlns:p14="http://schemas.microsoft.com/office/powerpoint/2010/main" val="205695609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673100" y="568325"/>
            <a:ext cx="7804150" cy="1146175"/>
          </a:xfrm>
          <a:ln/>
        </p:spPr>
        <p:txBody>
          <a:bodyPr lIns="0" tIns="0" rIns="0" bIns="0" anchor="ctr"/>
          <a:lstStyle/>
          <a:p>
            <a:pPr marL="212725" indent="-212725" defTabSz="457200">
              <a:tabLst>
                <a:tab pos="212725" algn="l"/>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pPr>
            <a:r>
              <a:rPr lang="en-US" dirty="0"/>
              <a:t>New Documents</a:t>
            </a:r>
            <a:endParaRPr lang="en-GB" dirty="0"/>
          </a:p>
        </p:txBody>
      </p:sp>
      <p:sp>
        <p:nvSpPr>
          <p:cNvPr id="13315" name="Rectangle 3"/>
          <p:cNvSpPr>
            <a:spLocks noGrp="1" noChangeArrowheads="1"/>
          </p:cNvSpPr>
          <p:nvPr>
            <p:ph type="body" idx="1"/>
          </p:nvPr>
        </p:nvSpPr>
        <p:spPr>
          <a:xfrm>
            <a:off x="1182688" y="2017713"/>
            <a:ext cx="7772400" cy="4116387"/>
          </a:xfrm>
          <a:ln/>
        </p:spPr>
        <p:txBody>
          <a:bodyPr lIns="0" tIns="0" rIns="0" bIns="0"/>
          <a:lstStyle/>
          <a:p>
            <a:pPr marL="500063" indent="-428625" defTabSz="457200">
              <a:buFont typeface="Symbol" charset="2"/>
              <a:buChar char="·"/>
              <a:tabLst>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 pos="9598025" algn="l"/>
              </a:tabLst>
            </a:pPr>
            <a:r>
              <a:rPr lang="en-GB" dirty="0"/>
              <a:t>Projecting a new document in LS space</a:t>
            </a:r>
          </a:p>
          <a:p>
            <a:pPr marL="500063" indent="-428625" defTabSz="457200">
              <a:buFont typeface="Symbol" charset="2"/>
              <a:buChar char="·"/>
              <a:tabLst>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 pos="9598025" algn="l"/>
              </a:tabLst>
            </a:pPr>
            <a:r>
              <a:rPr lang="en-GB" dirty="0"/>
              <a:t>Calculate the frequency count [</a:t>
            </a:r>
            <a:r>
              <a:rPr lang="en-GB" i="1" dirty="0" err="1"/>
              <a:t>d</a:t>
            </a:r>
            <a:r>
              <a:rPr lang="en-GB" i="1" baseline="-25000" dirty="0" err="1"/>
              <a:t>i</a:t>
            </a:r>
            <a:r>
              <a:rPr lang="en-GB" dirty="0"/>
              <a:t>] of words in the document.</a:t>
            </a:r>
          </a:p>
          <a:p>
            <a:pPr marL="500063" indent="-428625" defTabSz="457200">
              <a:buFont typeface="Symbol" charset="2"/>
              <a:buNone/>
              <a:tabLst>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 pos="9598025" algn="l"/>
              </a:tabLst>
            </a:pPr>
            <a:r>
              <a:rPr lang="en-GB" b="1" dirty="0"/>
              <a:t>			</a:t>
            </a:r>
            <a:r>
              <a:rPr lang="en-GB" b="1" dirty="0" err="1"/>
              <a:t>d</a:t>
            </a:r>
            <a:r>
              <a:rPr lang="en-GB" dirty="0"/>
              <a:t> = </a:t>
            </a:r>
            <a:r>
              <a:rPr lang="en-GB" b="1" dirty="0"/>
              <a:t>U S </a:t>
            </a:r>
            <a:r>
              <a:rPr lang="en-GB" b="1" dirty="0" err="1"/>
              <a:t>v</a:t>
            </a:r>
            <a:r>
              <a:rPr lang="en-GB" b="1" baseline="30000" dirty="0" err="1"/>
              <a:t>T</a:t>
            </a:r>
            <a:endParaRPr lang="en-GB" b="1" dirty="0"/>
          </a:p>
          <a:p>
            <a:pPr marL="500063" indent="-428625" defTabSz="457200">
              <a:buFont typeface="Symbol" charset="2"/>
              <a:buNone/>
              <a:tabLst>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 pos="9598025" algn="l"/>
              </a:tabLst>
            </a:pPr>
            <a:r>
              <a:rPr lang="en-GB" dirty="0">
                <a:sym typeface="Symbol" charset="2"/>
              </a:rPr>
              <a:t>		</a:t>
            </a:r>
            <a:r>
              <a:rPr lang="en-GB" dirty="0" err="1">
                <a:sym typeface="Symbol" charset="2"/>
              </a:rPr>
              <a:t></a:t>
            </a:r>
            <a:r>
              <a:rPr lang="en-GB" dirty="0">
                <a:sym typeface="Symbol" charset="2"/>
              </a:rPr>
              <a:t> </a:t>
            </a:r>
            <a:r>
              <a:rPr lang="en-GB" b="1" dirty="0" err="1">
                <a:sym typeface="Symbol" charset="2"/>
              </a:rPr>
              <a:t>U</a:t>
            </a:r>
            <a:r>
              <a:rPr lang="en-GB" b="1" baseline="30000" dirty="0" err="1">
                <a:sym typeface="Symbol" charset="2"/>
              </a:rPr>
              <a:t>T</a:t>
            </a:r>
            <a:r>
              <a:rPr lang="en-GB" b="1" dirty="0" err="1">
                <a:sym typeface="Symbol" charset="2"/>
              </a:rPr>
              <a:t>d</a:t>
            </a:r>
            <a:r>
              <a:rPr lang="en-GB" b="1" dirty="0">
                <a:sym typeface="Symbol" charset="2"/>
              </a:rPr>
              <a:t> = </a:t>
            </a:r>
            <a:r>
              <a:rPr lang="en-GB" b="1" dirty="0" err="1">
                <a:sym typeface="Symbol" charset="2"/>
              </a:rPr>
              <a:t>Sv</a:t>
            </a:r>
            <a:r>
              <a:rPr lang="en-GB" b="1" baseline="30000" dirty="0" err="1">
                <a:sym typeface="Symbol" charset="2"/>
              </a:rPr>
              <a:t>T</a:t>
            </a:r>
            <a:endParaRPr lang="en-GB" b="1" baseline="30000" dirty="0">
              <a:sym typeface="Symbol" charset="2"/>
            </a:endParaRPr>
          </a:p>
          <a:p>
            <a:pPr marL="500063" indent="-428625" defTabSz="457200">
              <a:buNone/>
              <a:tabLst>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 pos="9598025" algn="l"/>
              </a:tabLst>
            </a:pPr>
            <a:endParaRPr lang="en-GB" dirty="0">
              <a:sym typeface="Symbol" charset="2"/>
            </a:endParaRPr>
          </a:p>
          <a:p>
            <a:pPr marL="500063" indent="-428625" defTabSz="457200">
              <a:buFont typeface="Symbol" charset="2"/>
              <a:buNone/>
              <a:tabLst>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 pos="9598025" algn="l"/>
              </a:tabLst>
            </a:pPr>
            <a:r>
              <a:rPr lang="en-GB" dirty="0"/>
              <a:t>			</a:t>
            </a:r>
          </a:p>
        </p:txBody>
      </p:sp>
      <p:sp>
        <p:nvSpPr>
          <p:cNvPr id="5" name="TextBox 7"/>
          <p:cNvSpPr txBox="1">
            <a:spLocks noChangeArrowheads="1"/>
          </p:cNvSpPr>
          <p:nvPr/>
        </p:nvSpPr>
        <p:spPr bwMode="auto">
          <a:xfrm>
            <a:off x="6436813" y="6553200"/>
            <a:ext cx="2726841" cy="738664"/>
          </a:xfrm>
          <a:prstGeom prst="rect">
            <a:avLst/>
          </a:prstGeom>
          <a:noFill/>
          <a:ln w="9525">
            <a:noFill/>
            <a:miter lim="800000"/>
            <a:headEnd/>
            <a:tailEnd/>
          </a:ln>
        </p:spPr>
        <p:txBody>
          <a:bodyPr wrap="none">
            <a:prstTxWarp prst="textNoShape">
              <a:avLst/>
            </a:prstTxWarp>
            <a:spAutoFit/>
          </a:bodyPr>
          <a:lstStyle/>
          <a:p>
            <a:r>
              <a:rPr lang="en-US" sz="1400" dirty="0">
                <a:latin typeface="Calibri" charset="0"/>
              </a:rPr>
              <a:t>Slide from </a:t>
            </a:r>
            <a:r>
              <a:rPr lang="en-US" sz="1400" dirty="0" err="1"/>
              <a:t>Dharmendra</a:t>
            </a:r>
            <a:r>
              <a:rPr lang="en-US" sz="1400" dirty="0"/>
              <a:t> P. </a:t>
            </a:r>
            <a:r>
              <a:rPr lang="en-US" sz="1400" dirty="0" err="1"/>
              <a:t>Kanejiya</a:t>
            </a:r>
            <a:endParaRPr lang="en-US" sz="1400" dirty="0"/>
          </a:p>
          <a:p>
            <a:endParaRPr lang="en-US" sz="1400" dirty="0"/>
          </a:p>
          <a:p>
            <a:endParaRPr lang="en-US" sz="1400" dirty="0">
              <a:latin typeface="Calibri" charset="0"/>
            </a:endParaRPr>
          </a:p>
        </p:txBody>
      </p:sp>
    </p:spTree>
    <p:extLst>
      <p:ext uri="{BB962C8B-B14F-4D97-AF65-F5344CB8AC3E}">
        <p14:creationId xmlns:p14="http://schemas.microsoft.com/office/powerpoint/2010/main" val="346476317"/>
      </p:ext>
    </p:extLst>
  </p:cSld>
  <p:clrMapOvr>
    <a:masterClrMapping/>
  </p:clrMapOvr>
  <p:transition>
    <p:pull dir="d"/>
  </p:transition>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t>Semantic Similarity Measure</a:t>
            </a:r>
          </a:p>
        </p:txBody>
      </p:sp>
      <p:sp>
        <p:nvSpPr>
          <p:cNvPr id="9219" name="Rectangle 3"/>
          <p:cNvSpPr>
            <a:spLocks noGrp="1" noChangeArrowheads="1"/>
          </p:cNvSpPr>
          <p:nvPr>
            <p:ph type="body" idx="1"/>
          </p:nvPr>
        </p:nvSpPr>
        <p:spPr/>
        <p:txBody>
          <a:bodyPr/>
          <a:lstStyle/>
          <a:p>
            <a:r>
              <a:rPr lang="en-US"/>
              <a:t>To find similarity between two documents, project them in LS space</a:t>
            </a:r>
          </a:p>
          <a:p>
            <a:r>
              <a:rPr lang="en-US"/>
              <a:t>Then calculate the cosine measure between their projection</a:t>
            </a:r>
          </a:p>
          <a:p>
            <a:r>
              <a:rPr lang="en-US"/>
              <a:t>With this measure, various problems can be addressed e.g., natural language understanding, cognitive modeling etc</a:t>
            </a:r>
          </a:p>
        </p:txBody>
      </p:sp>
      <p:sp>
        <p:nvSpPr>
          <p:cNvPr id="4" name="TextBox 7"/>
          <p:cNvSpPr txBox="1">
            <a:spLocks noChangeArrowheads="1"/>
          </p:cNvSpPr>
          <p:nvPr/>
        </p:nvSpPr>
        <p:spPr bwMode="auto">
          <a:xfrm>
            <a:off x="6436813" y="6553200"/>
            <a:ext cx="2726841" cy="738664"/>
          </a:xfrm>
          <a:prstGeom prst="rect">
            <a:avLst/>
          </a:prstGeom>
          <a:noFill/>
          <a:ln w="9525">
            <a:noFill/>
            <a:miter lim="800000"/>
            <a:headEnd/>
            <a:tailEnd/>
          </a:ln>
        </p:spPr>
        <p:txBody>
          <a:bodyPr wrap="none">
            <a:prstTxWarp prst="textNoShape">
              <a:avLst/>
            </a:prstTxWarp>
            <a:spAutoFit/>
          </a:bodyPr>
          <a:lstStyle/>
          <a:p>
            <a:r>
              <a:rPr lang="en-US" sz="1400" dirty="0">
                <a:latin typeface="Calibri" charset="0"/>
              </a:rPr>
              <a:t>Slide from </a:t>
            </a:r>
            <a:r>
              <a:rPr lang="en-US" sz="1400" dirty="0" err="1"/>
              <a:t>Dharmendra</a:t>
            </a:r>
            <a:r>
              <a:rPr lang="en-US" sz="1400" dirty="0"/>
              <a:t> P. </a:t>
            </a:r>
            <a:r>
              <a:rPr lang="en-US" sz="1400" dirty="0" err="1"/>
              <a:t>Kanejiya</a:t>
            </a:r>
            <a:endParaRPr lang="en-US" sz="1400" dirty="0"/>
          </a:p>
          <a:p>
            <a:endParaRPr lang="en-US" sz="1400" dirty="0"/>
          </a:p>
          <a:p>
            <a:endParaRPr lang="en-US" sz="1400" dirty="0">
              <a:latin typeface="Calibri" charset="0"/>
            </a:endParaRPr>
          </a:p>
        </p:txBody>
      </p:sp>
    </p:spTree>
    <p:extLst>
      <p:ext uri="{BB962C8B-B14F-4D97-AF65-F5344CB8AC3E}">
        <p14:creationId xmlns:p14="http://schemas.microsoft.com/office/powerpoint/2010/main" val="251309839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Other measures of word relatedness</a:t>
            </a:r>
          </a:p>
        </p:txBody>
      </p:sp>
      <p:sp>
        <p:nvSpPr>
          <p:cNvPr id="3" name="Content Placeholder 2"/>
          <p:cNvSpPr>
            <a:spLocks noGrp="1"/>
          </p:cNvSpPr>
          <p:nvPr>
            <p:ph idx="1"/>
          </p:nvPr>
        </p:nvSpPr>
        <p:spPr>
          <a:xfrm>
            <a:off x="457200" y="1600200"/>
            <a:ext cx="8229600" cy="5033831"/>
          </a:xfrm>
        </p:spPr>
        <p:txBody>
          <a:bodyPr>
            <a:normAutofit lnSpcReduction="10000"/>
          </a:bodyPr>
          <a:lstStyle/>
          <a:p>
            <a:r>
              <a:rPr lang="en-US" dirty="0" err="1"/>
              <a:t>WordNet</a:t>
            </a:r>
            <a:r>
              <a:rPr lang="en-US" dirty="0"/>
              <a:t> Distance – measure the length of the shortest path between words in </a:t>
            </a:r>
            <a:r>
              <a:rPr lang="en-US" dirty="0" err="1"/>
              <a:t>WordNet</a:t>
            </a:r>
            <a:endParaRPr lang="en-US" dirty="0"/>
          </a:p>
          <a:p>
            <a:r>
              <a:rPr lang="en-US" dirty="0"/>
              <a:t>Normalized Google Distance </a:t>
            </a:r>
          </a:p>
          <a:p>
            <a:endParaRPr lang="en-US" dirty="0"/>
          </a:p>
          <a:p>
            <a:endParaRPr lang="en-US" dirty="0"/>
          </a:p>
          <a:p>
            <a:pPr>
              <a:buNone/>
            </a:pPr>
            <a:r>
              <a:rPr lang="en-US" dirty="0"/>
              <a:t>	where </a:t>
            </a:r>
            <a:r>
              <a:rPr lang="en-US" i="1" dirty="0"/>
              <a:t>M</a:t>
            </a:r>
            <a:r>
              <a:rPr lang="en-US" dirty="0"/>
              <a:t> is the total number of web pages searched by Google; </a:t>
            </a:r>
            <a:r>
              <a:rPr lang="en-US" i="1" dirty="0" err="1"/>
              <a:t>f</a:t>
            </a:r>
            <a:r>
              <a:rPr lang="en-US" dirty="0" err="1"/>
              <a:t>(</a:t>
            </a:r>
            <a:r>
              <a:rPr lang="en-US" i="1" dirty="0" err="1"/>
              <a:t>x</a:t>
            </a:r>
            <a:r>
              <a:rPr lang="en-US" dirty="0"/>
              <a:t>) and </a:t>
            </a:r>
            <a:r>
              <a:rPr lang="en-US" i="1" dirty="0" err="1"/>
              <a:t>f</a:t>
            </a:r>
            <a:r>
              <a:rPr lang="en-US" dirty="0" err="1"/>
              <a:t>(</a:t>
            </a:r>
            <a:r>
              <a:rPr lang="en-US" i="1" dirty="0" err="1"/>
              <a:t>y</a:t>
            </a:r>
            <a:r>
              <a:rPr lang="en-US" dirty="0"/>
              <a:t>) are the number of hits for search terms </a:t>
            </a:r>
            <a:r>
              <a:rPr lang="en-US" i="1" dirty="0" err="1"/>
              <a:t>x</a:t>
            </a:r>
            <a:r>
              <a:rPr lang="en-US" dirty="0"/>
              <a:t> and </a:t>
            </a:r>
            <a:r>
              <a:rPr lang="en-US" i="1" dirty="0" err="1"/>
              <a:t>y</a:t>
            </a:r>
            <a:r>
              <a:rPr lang="en-US" dirty="0"/>
              <a:t>, respectively; and </a:t>
            </a:r>
            <a:r>
              <a:rPr lang="en-US" i="1" dirty="0" err="1"/>
              <a:t>f</a:t>
            </a:r>
            <a:r>
              <a:rPr lang="en-US" dirty="0" err="1"/>
              <a:t>(</a:t>
            </a:r>
            <a:r>
              <a:rPr lang="en-US" i="1" dirty="0" err="1"/>
              <a:t>x</a:t>
            </a:r>
            <a:r>
              <a:rPr lang="en-US" dirty="0"/>
              <a:t>, </a:t>
            </a:r>
            <a:r>
              <a:rPr lang="en-US" i="1" dirty="0" err="1"/>
              <a:t>y</a:t>
            </a:r>
            <a:r>
              <a:rPr lang="en-US" dirty="0"/>
              <a:t>) is the number of web pages on which both </a:t>
            </a:r>
            <a:r>
              <a:rPr lang="en-US" i="1" dirty="0" err="1"/>
              <a:t>x</a:t>
            </a:r>
            <a:r>
              <a:rPr lang="en-US" dirty="0"/>
              <a:t> and </a:t>
            </a:r>
            <a:r>
              <a:rPr lang="en-US" i="1" dirty="0" err="1"/>
              <a:t>y</a:t>
            </a:r>
            <a:r>
              <a:rPr lang="en-US" dirty="0"/>
              <a:t> occur.</a:t>
            </a:r>
          </a:p>
        </p:txBody>
      </p:sp>
      <p:pic>
        <p:nvPicPr>
          <p:cNvPr id="4" name="Picture 3" descr="ngd.jpg"/>
          <p:cNvPicPr>
            <a:picLocks noChangeAspect="1"/>
          </p:cNvPicPr>
          <p:nvPr/>
        </p:nvPicPr>
        <p:blipFill>
          <a:blip r:embed="rId2"/>
          <a:stretch>
            <a:fillRect/>
          </a:stretch>
        </p:blipFill>
        <p:spPr>
          <a:xfrm>
            <a:off x="891660" y="3187267"/>
            <a:ext cx="7702914" cy="849852"/>
          </a:xfrm>
          <a:prstGeom prst="rect">
            <a:avLst/>
          </a:prstGeom>
        </p:spPr>
      </p:pic>
    </p:spTree>
    <p:extLst>
      <p:ext uri="{BB962C8B-B14F-4D97-AF65-F5344CB8AC3E}">
        <p14:creationId xmlns:p14="http://schemas.microsoft.com/office/powerpoint/2010/main" val="353860700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64647"/>
            <a:ext cx="8229600" cy="1143000"/>
          </a:xfrm>
        </p:spPr>
        <p:txBody>
          <a:bodyPr/>
          <a:lstStyle/>
          <a:p>
            <a:r>
              <a:rPr lang="en-US" dirty="0"/>
              <a:t>Bag of words for Images</a:t>
            </a:r>
          </a:p>
        </p:txBody>
      </p:sp>
    </p:spTree>
    <p:extLst>
      <p:ext uri="{BB962C8B-B14F-4D97-AF65-F5344CB8AC3E}">
        <p14:creationId xmlns:p14="http://schemas.microsoft.com/office/powerpoint/2010/main" val="277599743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90600" y="1676400"/>
            <a:ext cx="2833688" cy="4691063"/>
            <a:chOff x="528" y="336"/>
            <a:chExt cx="1954" cy="3477"/>
          </a:xfrm>
        </p:grpSpPr>
        <p:pic>
          <p:nvPicPr>
            <p:cNvPr id="153619" name="Picture 3" descr="DaVinci_face_only"/>
            <p:cNvPicPr>
              <a:picLocks noChangeAspect="1" noChangeArrowheads="1"/>
            </p:cNvPicPr>
            <p:nvPr/>
          </p:nvPicPr>
          <p:blipFill>
            <a:blip r:embed="rId3"/>
            <a:srcRect/>
            <a:stretch>
              <a:fillRect/>
            </a:stretch>
          </p:blipFill>
          <p:spPr bwMode="auto">
            <a:xfrm>
              <a:off x="528" y="1392"/>
              <a:ext cx="1954" cy="2421"/>
            </a:xfrm>
            <a:prstGeom prst="rect">
              <a:avLst/>
            </a:prstGeom>
            <a:noFill/>
            <a:ln w="9525">
              <a:noFill/>
              <a:miter lim="800000"/>
              <a:headEnd/>
              <a:tailEnd/>
            </a:ln>
          </p:spPr>
        </p:pic>
        <p:sp>
          <p:nvSpPr>
            <p:cNvPr id="4" name="Text Box 4"/>
            <p:cNvSpPr txBox="1">
              <a:spLocks noChangeArrowheads="1"/>
            </p:cNvSpPr>
            <p:nvPr/>
          </p:nvSpPr>
          <p:spPr bwMode="auto">
            <a:xfrm>
              <a:off x="576" y="336"/>
              <a:ext cx="1584" cy="586"/>
            </a:xfrm>
            <a:prstGeom prst="rect">
              <a:avLst/>
            </a:prstGeom>
            <a:solidFill>
              <a:srgbClr val="DCF6D6"/>
            </a:solidFill>
            <a:ln w="28575">
              <a:solidFill>
                <a:srgbClr val="008000"/>
              </a:solidFill>
              <a:miter lim="800000"/>
              <a:headEnd/>
              <a:tailEnd/>
            </a:ln>
            <a:effectLst/>
          </p:spPr>
          <p:txBody>
            <a:bodyPr>
              <a:prstTxWarp prst="textNoShape">
                <a:avLst/>
              </a:prstTxWarp>
              <a:spAutoFit/>
            </a:bodyPr>
            <a:lstStyle/>
            <a:p>
              <a:pPr algn="ctr">
                <a:spcBef>
                  <a:spcPct val="50000"/>
                </a:spcBef>
                <a:defRPr/>
              </a:pPr>
              <a:r>
                <a:rPr lang="en-US" sz="4400" b="1">
                  <a:effectLst>
                    <a:outerShdw blurRad="38100" dist="38100" dir="2700000" algn="tl">
                      <a:srgbClr val="FFFFFF"/>
                    </a:outerShdw>
                  </a:effectLst>
                </a:rPr>
                <a:t>Object</a:t>
              </a:r>
            </a:p>
          </p:txBody>
        </p:sp>
      </p:grpSp>
      <p:grpSp>
        <p:nvGrpSpPr>
          <p:cNvPr id="3" name="Group 6"/>
          <p:cNvGrpSpPr>
            <a:grpSpLocks/>
          </p:cNvGrpSpPr>
          <p:nvPr/>
        </p:nvGrpSpPr>
        <p:grpSpPr bwMode="auto">
          <a:xfrm>
            <a:off x="5053013" y="3048000"/>
            <a:ext cx="2719387" cy="3733800"/>
            <a:chOff x="3072" y="1008"/>
            <a:chExt cx="2274" cy="3168"/>
          </a:xfrm>
        </p:grpSpPr>
        <p:pic>
          <p:nvPicPr>
            <p:cNvPr id="153608" name="Picture 7" descr="lunch-bagtrans"/>
            <p:cNvPicPr>
              <a:picLocks noChangeAspect="1" noChangeArrowheads="1"/>
            </p:cNvPicPr>
            <p:nvPr/>
          </p:nvPicPr>
          <p:blipFill>
            <a:blip r:embed="rId4"/>
            <a:srcRect/>
            <a:stretch>
              <a:fillRect/>
            </a:stretch>
          </p:blipFill>
          <p:spPr bwMode="auto">
            <a:xfrm>
              <a:off x="3072" y="1008"/>
              <a:ext cx="2274" cy="3168"/>
            </a:xfrm>
            <a:prstGeom prst="rect">
              <a:avLst/>
            </a:prstGeom>
            <a:noFill/>
            <a:ln w="9525">
              <a:noFill/>
              <a:miter lim="800000"/>
              <a:headEnd/>
              <a:tailEnd/>
            </a:ln>
          </p:spPr>
        </p:pic>
        <p:pic>
          <p:nvPicPr>
            <p:cNvPr id="153609" name="Picture 8" descr="ermine"/>
            <p:cNvPicPr>
              <a:picLocks noChangeAspect="1" noChangeArrowheads="1"/>
            </p:cNvPicPr>
            <p:nvPr/>
          </p:nvPicPr>
          <p:blipFill>
            <a:blip r:embed="rId5"/>
            <a:srcRect l="49399" t="22293" r="38898" b="71706"/>
            <a:stretch>
              <a:fillRect/>
            </a:stretch>
          </p:blipFill>
          <p:spPr bwMode="auto">
            <a:xfrm>
              <a:off x="4560" y="3072"/>
              <a:ext cx="480" cy="336"/>
            </a:xfrm>
            <a:prstGeom prst="rect">
              <a:avLst/>
            </a:prstGeom>
            <a:noFill/>
            <a:ln w="9525">
              <a:noFill/>
              <a:miter lim="800000"/>
              <a:headEnd/>
              <a:tailEnd/>
            </a:ln>
          </p:spPr>
        </p:pic>
        <p:pic>
          <p:nvPicPr>
            <p:cNvPr id="153610" name="Picture 9" descr="ermine"/>
            <p:cNvPicPr>
              <a:picLocks noChangeAspect="1" noChangeArrowheads="1"/>
            </p:cNvPicPr>
            <p:nvPr/>
          </p:nvPicPr>
          <p:blipFill>
            <a:blip r:embed="rId5"/>
            <a:srcRect l="57591" t="4288" r="29535" b="88853"/>
            <a:stretch>
              <a:fillRect/>
            </a:stretch>
          </p:blipFill>
          <p:spPr bwMode="auto">
            <a:xfrm>
              <a:off x="4224" y="1632"/>
              <a:ext cx="432" cy="314"/>
            </a:xfrm>
            <a:prstGeom prst="rect">
              <a:avLst/>
            </a:prstGeom>
            <a:noFill/>
            <a:ln w="9525">
              <a:noFill/>
              <a:miter lim="800000"/>
              <a:headEnd/>
              <a:tailEnd/>
            </a:ln>
          </p:spPr>
        </p:pic>
        <p:pic>
          <p:nvPicPr>
            <p:cNvPr id="153611" name="Picture 10" descr="ermine"/>
            <p:cNvPicPr>
              <a:picLocks noChangeAspect="1" noChangeArrowheads="1"/>
            </p:cNvPicPr>
            <p:nvPr/>
          </p:nvPicPr>
          <p:blipFill>
            <a:blip r:embed="rId5"/>
            <a:srcRect l="43547" t="38583" r="43579" b="54558"/>
            <a:stretch>
              <a:fillRect/>
            </a:stretch>
          </p:blipFill>
          <p:spPr bwMode="auto">
            <a:xfrm>
              <a:off x="3360" y="3120"/>
              <a:ext cx="432" cy="314"/>
            </a:xfrm>
            <a:prstGeom prst="rect">
              <a:avLst/>
            </a:prstGeom>
            <a:noFill/>
            <a:ln w="9525">
              <a:noFill/>
              <a:miter lim="800000"/>
              <a:headEnd/>
              <a:tailEnd/>
            </a:ln>
          </p:spPr>
        </p:pic>
        <p:pic>
          <p:nvPicPr>
            <p:cNvPr id="153612" name="Picture 11" descr="ermine"/>
            <p:cNvPicPr>
              <a:picLocks noChangeAspect="1" noChangeArrowheads="1"/>
            </p:cNvPicPr>
            <p:nvPr/>
          </p:nvPicPr>
          <p:blipFill>
            <a:blip r:embed="rId5"/>
            <a:srcRect l="38866" t="15433" r="51772" b="79422"/>
            <a:stretch>
              <a:fillRect/>
            </a:stretch>
          </p:blipFill>
          <p:spPr bwMode="auto">
            <a:xfrm>
              <a:off x="4416" y="2496"/>
              <a:ext cx="384" cy="288"/>
            </a:xfrm>
            <a:prstGeom prst="rect">
              <a:avLst/>
            </a:prstGeom>
            <a:noFill/>
            <a:ln w="9525">
              <a:noFill/>
              <a:miter lim="800000"/>
              <a:headEnd/>
              <a:tailEnd/>
            </a:ln>
          </p:spPr>
        </p:pic>
        <p:pic>
          <p:nvPicPr>
            <p:cNvPr id="153613" name="Picture 12" descr="ermine"/>
            <p:cNvPicPr>
              <a:picLocks noChangeAspect="1" noChangeArrowheads="1"/>
            </p:cNvPicPr>
            <p:nvPr/>
          </p:nvPicPr>
          <p:blipFill>
            <a:blip r:embed="rId5"/>
            <a:srcRect l="58762" t="14577" r="31876" b="79422"/>
            <a:stretch>
              <a:fillRect/>
            </a:stretch>
          </p:blipFill>
          <p:spPr bwMode="auto">
            <a:xfrm>
              <a:off x="3840" y="2544"/>
              <a:ext cx="384" cy="336"/>
            </a:xfrm>
            <a:prstGeom prst="rect">
              <a:avLst/>
            </a:prstGeom>
            <a:noFill/>
            <a:ln w="9525">
              <a:noFill/>
              <a:miter lim="800000"/>
              <a:headEnd/>
              <a:tailEnd/>
            </a:ln>
          </p:spPr>
        </p:pic>
        <p:pic>
          <p:nvPicPr>
            <p:cNvPr id="153614" name="Picture 13" descr="ermine"/>
            <p:cNvPicPr>
              <a:picLocks noChangeAspect="1" noChangeArrowheads="1"/>
            </p:cNvPicPr>
            <p:nvPr/>
          </p:nvPicPr>
          <p:blipFill>
            <a:blip r:embed="rId5"/>
            <a:srcRect l="56421" t="32582" r="31876" b="62274"/>
            <a:stretch>
              <a:fillRect/>
            </a:stretch>
          </p:blipFill>
          <p:spPr bwMode="auto">
            <a:xfrm>
              <a:off x="4368" y="3600"/>
              <a:ext cx="480" cy="288"/>
            </a:xfrm>
            <a:prstGeom prst="rect">
              <a:avLst/>
            </a:prstGeom>
            <a:noFill/>
            <a:ln w="9525">
              <a:noFill/>
              <a:miter lim="800000"/>
              <a:headEnd/>
              <a:tailEnd/>
            </a:ln>
          </p:spPr>
        </p:pic>
        <p:pic>
          <p:nvPicPr>
            <p:cNvPr id="153615" name="Picture 14" descr="ermine"/>
            <p:cNvPicPr>
              <a:picLocks noChangeAspect="1" noChangeArrowheads="1"/>
            </p:cNvPicPr>
            <p:nvPr/>
          </p:nvPicPr>
          <p:blipFill>
            <a:blip r:embed="rId5"/>
            <a:srcRect l="58762" t="27437" r="31876" b="67418"/>
            <a:stretch>
              <a:fillRect/>
            </a:stretch>
          </p:blipFill>
          <p:spPr bwMode="auto">
            <a:xfrm>
              <a:off x="4512" y="2064"/>
              <a:ext cx="384" cy="288"/>
            </a:xfrm>
            <a:prstGeom prst="rect">
              <a:avLst/>
            </a:prstGeom>
            <a:noFill/>
            <a:ln w="9525">
              <a:noFill/>
              <a:miter lim="800000"/>
              <a:headEnd/>
              <a:tailEnd/>
            </a:ln>
          </p:spPr>
        </p:pic>
        <p:pic>
          <p:nvPicPr>
            <p:cNvPr id="153616" name="Picture 15" descr="ermine"/>
            <p:cNvPicPr>
              <a:picLocks noChangeAspect="1" noChangeArrowheads="1"/>
            </p:cNvPicPr>
            <p:nvPr/>
          </p:nvPicPr>
          <p:blipFill>
            <a:blip r:embed="rId5"/>
            <a:srcRect l="59932" t="23151" r="31876" b="71706"/>
            <a:stretch>
              <a:fillRect/>
            </a:stretch>
          </p:blipFill>
          <p:spPr bwMode="auto">
            <a:xfrm>
              <a:off x="4032" y="3024"/>
              <a:ext cx="336" cy="288"/>
            </a:xfrm>
            <a:prstGeom prst="rect">
              <a:avLst/>
            </a:prstGeom>
            <a:noFill/>
            <a:ln w="9525">
              <a:noFill/>
              <a:miter lim="800000"/>
              <a:headEnd/>
              <a:tailEnd/>
            </a:ln>
          </p:spPr>
        </p:pic>
        <p:pic>
          <p:nvPicPr>
            <p:cNvPr id="153617" name="Picture 16" descr="ermine"/>
            <p:cNvPicPr>
              <a:picLocks noChangeAspect="1" noChangeArrowheads="1"/>
            </p:cNvPicPr>
            <p:nvPr/>
          </p:nvPicPr>
          <p:blipFill>
            <a:blip r:embed="rId5"/>
            <a:srcRect l="47058" t="24008" r="45920" b="63130"/>
            <a:stretch>
              <a:fillRect/>
            </a:stretch>
          </p:blipFill>
          <p:spPr bwMode="auto">
            <a:xfrm>
              <a:off x="3792" y="1680"/>
              <a:ext cx="288" cy="720"/>
            </a:xfrm>
            <a:prstGeom prst="rect">
              <a:avLst/>
            </a:prstGeom>
            <a:noFill/>
            <a:ln w="9525">
              <a:noFill/>
              <a:miter lim="800000"/>
              <a:headEnd/>
              <a:tailEnd/>
            </a:ln>
          </p:spPr>
        </p:pic>
        <p:pic>
          <p:nvPicPr>
            <p:cNvPr id="153618" name="Picture 17" descr="ermine"/>
            <p:cNvPicPr>
              <a:picLocks noChangeAspect="1" noChangeArrowheads="1"/>
            </p:cNvPicPr>
            <p:nvPr/>
          </p:nvPicPr>
          <p:blipFill>
            <a:blip r:embed="rId5"/>
            <a:srcRect l="50569" t="17148" r="37727" b="76851"/>
            <a:stretch>
              <a:fillRect/>
            </a:stretch>
          </p:blipFill>
          <p:spPr bwMode="auto">
            <a:xfrm>
              <a:off x="3648" y="3552"/>
              <a:ext cx="480" cy="336"/>
            </a:xfrm>
            <a:prstGeom prst="rect">
              <a:avLst/>
            </a:prstGeom>
            <a:noFill/>
            <a:ln w="9525">
              <a:noFill/>
              <a:miter lim="800000"/>
              <a:headEnd/>
              <a:tailEnd/>
            </a:ln>
          </p:spPr>
        </p:pic>
      </p:grpSp>
      <p:sp>
        <p:nvSpPr>
          <p:cNvPr id="17" name="Text Box 18"/>
          <p:cNvSpPr txBox="1">
            <a:spLocks noChangeArrowheads="1"/>
          </p:cNvSpPr>
          <p:nvPr/>
        </p:nvSpPr>
        <p:spPr bwMode="auto">
          <a:xfrm>
            <a:off x="4402138" y="1295400"/>
            <a:ext cx="3827462" cy="1446550"/>
          </a:xfrm>
          <a:prstGeom prst="rect">
            <a:avLst/>
          </a:prstGeom>
          <a:solidFill>
            <a:srgbClr val="DFCCAB"/>
          </a:solidFill>
          <a:ln w="28575">
            <a:solidFill>
              <a:srgbClr val="9A7966"/>
            </a:solidFill>
            <a:miter lim="800000"/>
            <a:headEnd/>
            <a:tailEnd/>
          </a:ln>
          <a:effectLst/>
        </p:spPr>
        <p:txBody>
          <a:bodyPr>
            <a:prstTxWarp prst="textNoShape">
              <a:avLst/>
            </a:prstTxWarp>
            <a:spAutoFit/>
          </a:bodyPr>
          <a:lstStyle/>
          <a:p>
            <a:pPr algn="ctr">
              <a:spcBef>
                <a:spcPct val="50000"/>
              </a:spcBef>
              <a:defRPr/>
            </a:pPr>
            <a:r>
              <a:rPr lang="en-US" sz="4400" b="1" dirty="0">
                <a:effectLst>
                  <a:outerShdw blurRad="38100" dist="38100" dir="2700000" algn="tl">
                    <a:srgbClr val="FFFFFF"/>
                  </a:outerShdw>
                </a:effectLst>
              </a:rPr>
              <a:t>Bag of ‘features’</a:t>
            </a:r>
          </a:p>
        </p:txBody>
      </p:sp>
      <p:sp>
        <p:nvSpPr>
          <p:cNvPr id="153605" name="Line 19"/>
          <p:cNvSpPr>
            <a:spLocks noChangeShapeType="1"/>
          </p:cNvSpPr>
          <p:nvPr/>
        </p:nvSpPr>
        <p:spPr bwMode="auto">
          <a:xfrm>
            <a:off x="3357563" y="2000250"/>
            <a:ext cx="1044575" cy="0"/>
          </a:xfrm>
          <a:prstGeom prst="line">
            <a:avLst/>
          </a:prstGeom>
          <a:noFill/>
          <a:ln w="38100">
            <a:solidFill>
              <a:srgbClr val="333300"/>
            </a:solidFill>
            <a:round/>
            <a:headEnd/>
            <a:tailEnd type="triangle" w="lg" len="med"/>
          </a:ln>
        </p:spPr>
        <p:txBody>
          <a:bodyPr>
            <a:prstTxWarp prst="textNoShape">
              <a:avLst/>
            </a:prstTxWarp>
          </a:bodyPr>
          <a:lstStyle/>
          <a:p>
            <a:endParaRPr lang="en-US"/>
          </a:p>
        </p:txBody>
      </p:sp>
      <p:sp>
        <p:nvSpPr>
          <p:cNvPr id="153606" name="Rectangle 21"/>
          <p:cNvSpPr>
            <a:spLocks noGrp="1" noChangeArrowheads="1"/>
          </p:cNvSpPr>
          <p:nvPr>
            <p:ph type="title"/>
          </p:nvPr>
        </p:nvSpPr>
        <p:spPr>
          <a:xfrm>
            <a:off x="457200" y="274638"/>
            <a:ext cx="8229600" cy="792162"/>
          </a:xfrm>
        </p:spPr>
        <p:txBody>
          <a:bodyPr/>
          <a:lstStyle/>
          <a:p>
            <a:pPr eaLnBrk="1" hangingPunct="1"/>
            <a:r>
              <a:rPr lang="en-US">
                <a:ea typeface="ＭＳ Ｐゴシック" charset="-128"/>
                <a:cs typeface="ＭＳ Ｐゴシック" charset="-128"/>
              </a:rPr>
              <a:t>Bag-of-features models</a:t>
            </a:r>
          </a:p>
        </p:txBody>
      </p:sp>
      <p:sp>
        <p:nvSpPr>
          <p:cNvPr id="153607" name="Text Box 6"/>
          <p:cNvSpPr txBox="1">
            <a:spLocks noChangeArrowheads="1"/>
          </p:cNvSpPr>
          <p:nvPr/>
        </p:nvSpPr>
        <p:spPr bwMode="auto">
          <a:xfrm>
            <a:off x="6645275" y="6553200"/>
            <a:ext cx="2574925" cy="369888"/>
          </a:xfrm>
          <a:prstGeom prst="rect">
            <a:avLst/>
          </a:prstGeom>
          <a:noFill/>
          <a:ln w="9525">
            <a:noFill/>
            <a:miter lim="800000"/>
            <a:headEnd/>
            <a:tailEnd/>
          </a:ln>
        </p:spPr>
        <p:txBody>
          <a:bodyPr wrap="none">
            <a:prstTxWarp prst="textNoShape">
              <a:avLst/>
            </a:prstTxWarp>
            <a:spAutoFit/>
          </a:bodyPr>
          <a:lstStyle/>
          <a:p>
            <a:pPr eaLnBrk="0" hangingPunct="0"/>
            <a:r>
              <a:rPr lang="en-US">
                <a:solidFill>
                  <a:srgbClr val="000000"/>
                </a:solidFill>
                <a:latin typeface="Calibri" charset="0"/>
                <a:ea typeface="Arial" charset="0"/>
                <a:cs typeface="Arial" charset="0"/>
              </a:rPr>
              <a:t>source: Svetlana Lazebnik </a:t>
            </a:r>
          </a:p>
        </p:txBody>
      </p:sp>
      <p:sp>
        <p:nvSpPr>
          <p:cNvPr id="5" name="Slide Number Placeholder 4"/>
          <p:cNvSpPr>
            <a:spLocks noGrp="1"/>
          </p:cNvSpPr>
          <p:nvPr>
            <p:ph type="sldNum" sz="quarter" idx="12"/>
          </p:nvPr>
        </p:nvSpPr>
        <p:spPr/>
        <p:txBody>
          <a:bodyPr/>
          <a:lstStyle/>
          <a:p>
            <a:fld id="{94B065E7-AFE5-6D49-A268-8E3B5820E67A}" type="slidenum">
              <a:rPr lang="en-US" smtClean="0"/>
              <a:t>144</a:t>
            </a:fld>
            <a:endParaRPr lang="en-US"/>
          </a:p>
        </p:txBody>
      </p:sp>
    </p:spTree>
    <p:extLst>
      <p:ext uri="{BB962C8B-B14F-4D97-AF65-F5344CB8AC3E}">
        <p14:creationId xmlns:p14="http://schemas.microsoft.com/office/powerpoint/2010/main" val="109454612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ChangeArrowheads="1"/>
          </p:cNvSpPr>
          <p:nvPr>
            <p:ph type="title"/>
          </p:nvPr>
        </p:nvSpPr>
        <p:spPr>
          <a:xfrm>
            <a:off x="685800" y="76200"/>
            <a:ext cx="7772400" cy="838200"/>
          </a:xfrm>
        </p:spPr>
        <p:txBody>
          <a:bodyPr/>
          <a:lstStyle/>
          <a:p>
            <a:pPr eaLnBrk="1" hangingPunct="1"/>
            <a:r>
              <a:rPr lang="en-US">
                <a:ea typeface="ＭＳ Ｐゴシック" charset="-128"/>
                <a:cs typeface="ＭＳ Ｐゴシック" charset="-128"/>
              </a:rPr>
              <a:t>Bag of features: outline</a:t>
            </a:r>
          </a:p>
        </p:txBody>
      </p:sp>
      <p:sp>
        <p:nvSpPr>
          <p:cNvPr id="155651" name="Rectangle 3"/>
          <p:cNvSpPr txBox="1">
            <a:spLocks noChangeArrowheads="1"/>
          </p:cNvSpPr>
          <p:nvPr/>
        </p:nvSpPr>
        <p:spPr bwMode="auto">
          <a:xfrm>
            <a:off x="685800" y="914400"/>
            <a:ext cx="7772400" cy="5257800"/>
          </a:xfrm>
          <a:prstGeom prst="rect">
            <a:avLst/>
          </a:prstGeom>
          <a:noFill/>
          <a:ln w="9525">
            <a:noFill/>
            <a:miter lim="800000"/>
            <a:headEnd/>
            <a:tailEnd/>
          </a:ln>
        </p:spPr>
        <p:txBody>
          <a:bodyPr>
            <a:prstTxWarp prst="textNoShape">
              <a:avLst/>
            </a:prstTxWarp>
          </a:bodyPr>
          <a:lstStyle/>
          <a:p>
            <a:pPr marL="533400" indent="-533400" defTabSz="914400" eaLnBrk="0" hangingPunct="0">
              <a:spcBef>
                <a:spcPct val="20000"/>
              </a:spcBef>
              <a:buFontTx/>
              <a:buAutoNum type="arabicPeriod"/>
            </a:pPr>
            <a:r>
              <a:rPr lang="en-US" sz="2800">
                <a:latin typeface="Calibri" charset="0"/>
              </a:rPr>
              <a:t>Extract features</a:t>
            </a:r>
          </a:p>
        </p:txBody>
      </p:sp>
      <p:grpSp>
        <p:nvGrpSpPr>
          <p:cNvPr id="2" name="Group 54"/>
          <p:cNvGrpSpPr>
            <a:grpSpLocks/>
          </p:cNvGrpSpPr>
          <p:nvPr/>
        </p:nvGrpSpPr>
        <p:grpSpPr bwMode="auto">
          <a:xfrm>
            <a:off x="609600" y="2514600"/>
            <a:ext cx="1547813" cy="2000250"/>
            <a:chOff x="288" y="2928"/>
            <a:chExt cx="864" cy="1116"/>
          </a:xfrm>
        </p:grpSpPr>
        <p:pic>
          <p:nvPicPr>
            <p:cNvPr id="155670" name="Picture 55" descr="ermine"/>
            <p:cNvPicPr>
              <a:picLocks noChangeAspect="1" noChangeArrowheads="1"/>
            </p:cNvPicPr>
            <p:nvPr/>
          </p:nvPicPr>
          <p:blipFill>
            <a:blip r:embed="rId3"/>
            <a:srcRect l="49399" t="22293" r="38898" b="71706"/>
            <a:stretch>
              <a:fillRect/>
            </a:stretch>
          </p:blipFill>
          <p:spPr bwMode="auto">
            <a:xfrm>
              <a:off x="720" y="3216"/>
              <a:ext cx="288" cy="202"/>
            </a:xfrm>
            <a:prstGeom prst="rect">
              <a:avLst/>
            </a:prstGeom>
            <a:noFill/>
            <a:ln w="9525">
              <a:noFill/>
              <a:miter lim="800000"/>
              <a:headEnd/>
              <a:tailEnd/>
            </a:ln>
          </p:spPr>
        </p:pic>
        <p:pic>
          <p:nvPicPr>
            <p:cNvPr id="155671" name="Picture 56" descr="ermine"/>
            <p:cNvPicPr>
              <a:picLocks noChangeAspect="1" noChangeArrowheads="1"/>
            </p:cNvPicPr>
            <p:nvPr/>
          </p:nvPicPr>
          <p:blipFill>
            <a:blip r:embed="rId3"/>
            <a:srcRect l="57591" t="4288" r="29535" b="88853"/>
            <a:stretch>
              <a:fillRect/>
            </a:stretch>
          </p:blipFill>
          <p:spPr bwMode="auto">
            <a:xfrm>
              <a:off x="864" y="3504"/>
              <a:ext cx="288" cy="209"/>
            </a:xfrm>
            <a:prstGeom prst="rect">
              <a:avLst/>
            </a:prstGeom>
            <a:noFill/>
            <a:ln w="9525">
              <a:noFill/>
              <a:miter lim="800000"/>
              <a:headEnd/>
              <a:tailEnd/>
            </a:ln>
          </p:spPr>
        </p:pic>
        <p:pic>
          <p:nvPicPr>
            <p:cNvPr id="155672" name="Picture 57" descr="ermine"/>
            <p:cNvPicPr>
              <a:picLocks noChangeAspect="1" noChangeArrowheads="1"/>
            </p:cNvPicPr>
            <p:nvPr/>
          </p:nvPicPr>
          <p:blipFill>
            <a:blip r:embed="rId3"/>
            <a:srcRect l="58762" t="14577" r="31876" b="79422"/>
            <a:stretch>
              <a:fillRect/>
            </a:stretch>
          </p:blipFill>
          <p:spPr bwMode="auto">
            <a:xfrm>
              <a:off x="384" y="3504"/>
              <a:ext cx="288" cy="252"/>
            </a:xfrm>
            <a:prstGeom prst="rect">
              <a:avLst/>
            </a:prstGeom>
            <a:noFill/>
            <a:ln w="9525">
              <a:noFill/>
              <a:miter lim="800000"/>
              <a:headEnd/>
              <a:tailEnd/>
            </a:ln>
          </p:spPr>
        </p:pic>
        <p:pic>
          <p:nvPicPr>
            <p:cNvPr id="155673" name="Picture 58" descr="ermine"/>
            <p:cNvPicPr>
              <a:picLocks noChangeAspect="1" noChangeArrowheads="1"/>
            </p:cNvPicPr>
            <p:nvPr/>
          </p:nvPicPr>
          <p:blipFill>
            <a:blip r:embed="rId3"/>
            <a:srcRect l="58762" t="27437" r="31876" b="67418"/>
            <a:stretch>
              <a:fillRect/>
            </a:stretch>
          </p:blipFill>
          <p:spPr bwMode="auto">
            <a:xfrm>
              <a:off x="288" y="3216"/>
              <a:ext cx="288" cy="216"/>
            </a:xfrm>
            <a:prstGeom prst="rect">
              <a:avLst/>
            </a:prstGeom>
            <a:noFill/>
            <a:ln w="9525">
              <a:noFill/>
              <a:miter lim="800000"/>
              <a:headEnd/>
              <a:tailEnd/>
            </a:ln>
          </p:spPr>
        </p:pic>
        <p:pic>
          <p:nvPicPr>
            <p:cNvPr id="155674" name="Picture 59" descr="ermine"/>
            <p:cNvPicPr>
              <a:picLocks noChangeAspect="1" noChangeArrowheads="1"/>
            </p:cNvPicPr>
            <p:nvPr/>
          </p:nvPicPr>
          <p:blipFill>
            <a:blip r:embed="rId3"/>
            <a:srcRect l="59932" t="23151" r="31876" b="71706"/>
            <a:stretch>
              <a:fillRect/>
            </a:stretch>
          </p:blipFill>
          <p:spPr bwMode="auto">
            <a:xfrm>
              <a:off x="624" y="2928"/>
              <a:ext cx="288" cy="247"/>
            </a:xfrm>
            <a:prstGeom prst="rect">
              <a:avLst/>
            </a:prstGeom>
            <a:noFill/>
            <a:ln w="9525">
              <a:noFill/>
              <a:miter lim="800000"/>
              <a:headEnd/>
              <a:tailEnd/>
            </a:ln>
          </p:spPr>
        </p:pic>
        <p:pic>
          <p:nvPicPr>
            <p:cNvPr id="155675" name="Picture 60" descr="ermine"/>
            <p:cNvPicPr>
              <a:picLocks noChangeAspect="1" noChangeArrowheads="1"/>
            </p:cNvPicPr>
            <p:nvPr/>
          </p:nvPicPr>
          <p:blipFill>
            <a:blip r:embed="rId3"/>
            <a:srcRect l="50569" t="17148" r="37727" b="76851"/>
            <a:stretch>
              <a:fillRect/>
            </a:stretch>
          </p:blipFill>
          <p:spPr bwMode="auto">
            <a:xfrm>
              <a:off x="768" y="3792"/>
              <a:ext cx="360" cy="252"/>
            </a:xfrm>
            <a:prstGeom prst="rect">
              <a:avLst/>
            </a:prstGeom>
            <a:noFill/>
            <a:ln w="9525">
              <a:noFill/>
              <a:miter lim="800000"/>
              <a:headEnd/>
              <a:tailEnd/>
            </a:ln>
          </p:spPr>
        </p:pic>
      </p:grpSp>
      <p:grpSp>
        <p:nvGrpSpPr>
          <p:cNvPr id="3" name="Group 61"/>
          <p:cNvGrpSpPr>
            <a:grpSpLocks/>
          </p:cNvGrpSpPr>
          <p:nvPr/>
        </p:nvGrpSpPr>
        <p:grpSpPr bwMode="auto">
          <a:xfrm>
            <a:off x="3352800" y="2667000"/>
            <a:ext cx="2078038" cy="1809750"/>
            <a:chOff x="2243" y="2924"/>
            <a:chExt cx="1309" cy="1140"/>
          </a:xfrm>
        </p:grpSpPr>
        <p:pic>
          <p:nvPicPr>
            <p:cNvPr id="155664" name="Picture 62" descr="bicycle"/>
            <p:cNvPicPr>
              <a:picLocks noChangeAspect="1" noChangeArrowheads="1"/>
            </p:cNvPicPr>
            <p:nvPr/>
          </p:nvPicPr>
          <p:blipFill>
            <a:blip r:embed="rId4">
              <a:clrChange>
                <a:clrFrom>
                  <a:srgbClr val="FFFFFF"/>
                </a:clrFrom>
                <a:clrTo>
                  <a:srgbClr val="FFFFFF">
                    <a:alpha val="0"/>
                  </a:srgbClr>
                </a:clrTo>
              </a:clrChange>
            </a:blip>
            <a:srcRect l="67500" t="75458"/>
            <a:stretch>
              <a:fillRect/>
            </a:stretch>
          </p:blipFill>
          <p:spPr bwMode="auto">
            <a:xfrm>
              <a:off x="2243" y="3456"/>
              <a:ext cx="493" cy="223"/>
            </a:xfrm>
            <a:prstGeom prst="rect">
              <a:avLst/>
            </a:prstGeom>
            <a:noFill/>
            <a:ln w="9525">
              <a:noFill/>
              <a:miter lim="800000"/>
              <a:headEnd/>
              <a:tailEnd/>
            </a:ln>
          </p:spPr>
        </p:pic>
        <p:pic>
          <p:nvPicPr>
            <p:cNvPr id="155665" name="Picture 63" descr="bicycle"/>
            <p:cNvPicPr>
              <a:picLocks noChangeAspect="1" noChangeArrowheads="1"/>
            </p:cNvPicPr>
            <p:nvPr/>
          </p:nvPicPr>
          <p:blipFill>
            <a:blip r:embed="rId4">
              <a:clrChange>
                <a:clrFrom>
                  <a:srgbClr val="FFFFFF"/>
                </a:clrFrom>
                <a:clrTo>
                  <a:srgbClr val="FFFFFF">
                    <a:alpha val="0"/>
                  </a:srgbClr>
                </a:clrTo>
              </a:clrChange>
            </a:blip>
            <a:srcRect l="35001" t="49956" r="42499" b="16507"/>
            <a:stretch>
              <a:fillRect/>
            </a:stretch>
          </p:blipFill>
          <p:spPr bwMode="auto">
            <a:xfrm>
              <a:off x="3194" y="3556"/>
              <a:ext cx="358" cy="318"/>
            </a:xfrm>
            <a:prstGeom prst="rect">
              <a:avLst/>
            </a:prstGeom>
            <a:noFill/>
            <a:ln w="9525">
              <a:noFill/>
              <a:miter lim="800000"/>
              <a:headEnd/>
              <a:tailEnd/>
            </a:ln>
          </p:spPr>
        </p:pic>
        <p:pic>
          <p:nvPicPr>
            <p:cNvPr id="155666" name="Picture 64" descr="bicycle"/>
            <p:cNvPicPr>
              <a:picLocks noChangeAspect="1" noChangeArrowheads="1"/>
            </p:cNvPicPr>
            <p:nvPr/>
          </p:nvPicPr>
          <p:blipFill>
            <a:blip r:embed="rId4">
              <a:clrChange>
                <a:clrFrom>
                  <a:srgbClr val="FFFFFF"/>
                </a:clrFrom>
                <a:clrTo>
                  <a:srgbClr val="FFFFFF">
                    <a:alpha val="0"/>
                  </a:srgbClr>
                </a:clrTo>
              </a:clrChange>
            </a:blip>
            <a:srcRect t="33188" r="60001"/>
            <a:stretch>
              <a:fillRect/>
            </a:stretch>
          </p:blipFill>
          <p:spPr bwMode="auto">
            <a:xfrm>
              <a:off x="2490" y="2924"/>
              <a:ext cx="438" cy="436"/>
            </a:xfrm>
            <a:prstGeom prst="rect">
              <a:avLst/>
            </a:prstGeom>
            <a:noFill/>
            <a:ln w="9525">
              <a:noFill/>
              <a:miter lim="800000"/>
              <a:headEnd/>
              <a:tailEnd/>
            </a:ln>
          </p:spPr>
        </p:pic>
        <p:pic>
          <p:nvPicPr>
            <p:cNvPr id="155667" name="Picture 65" descr="bicycle"/>
            <p:cNvPicPr>
              <a:picLocks noChangeAspect="1" noChangeArrowheads="1"/>
            </p:cNvPicPr>
            <p:nvPr/>
          </p:nvPicPr>
          <p:blipFill>
            <a:blip r:embed="rId4">
              <a:clrChange>
                <a:clrFrom>
                  <a:srgbClr val="FFFFFF"/>
                </a:clrFrom>
                <a:clrTo>
                  <a:srgbClr val="FFFFFF">
                    <a:alpha val="0"/>
                  </a:srgbClr>
                </a:clrTo>
              </a:clrChange>
            </a:blip>
            <a:srcRect l="32500" t="20612" r="22501" b="37468"/>
            <a:stretch>
              <a:fillRect/>
            </a:stretch>
          </p:blipFill>
          <p:spPr bwMode="auto">
            <a:xfrm>
              <a:off x="3029" y="3118"/>
              <a:ext cx="493" cy="274"/>
            </a:xfrm>
            <a:prstGeom prst="rect">
              <a:avLst/>
            </a:prstGeom>
            <a:noFill/>
            <a:ln w="9525">
              <a:noFill/>
              <a:miter lim="800000"/>
              <a:headEnd/>
              <a:tailEnd/>
            </a:ln>
          </p:spPr>
        </p:pic>
        <p:pic>
          <p:nvPicPr>
            <p:cNvPr id="155668" name="Picture 66" descr="bicycle"/>
            <p:cNvPicPr>
              <a:picLocks noChangeAspect="1" noChangeArrowheads="1"/>
            </p:cNvPicPr>
            <p:nvPr/>
          </p:nvPicPr>
          <p:blipFill>
            <a:blip r:embed="rId4">
              <a:clrChange>
                <a:clrFrom>
                  <a:srgbClr val="FFFFFF"/>
                </a:clrFrom>
                <a:clrTo>
                  <a:srgbClr val="FFFFFF">
                    <a:alpha val="0"/>
                  </a:srgbClr>
                </a:clrTo>
              </a:clrChange>
            </a:blip>
            <a:srcRect l="20000" r="55000" b="54236"/>
            <a:stretch>
              <a:fillRect/>
            </a:stretch>
          </p:blipFill>
          <p:spPr bwMode="auto">
            <a:xfrm>
              <a:off x="2756" y="3556"/>
              <a:ext cx="325" cy="355"/>
            </a:xfrm>
            <a:prstGeom prst="rect">
              <a:avLst/>
            </a:prstGeom>
            <a:noFill/>
            <a:ln w="9525">
              <a:noFill/>
              <a:miter lim="800000"/>
              <a:headEnd/>
              <a:tailEnd/>
            </a:ln>
          </p:spPr>
        </p:pic>
        <p:pic>
          <p:nvPicPr>
            <p:cNvPr id="155669" name="Picture 67" descr="violin"/>
            <p:cNvPicPr>
              <a:picLocks noChangeAspect="1" noChangeArrowheads="1"/>
            </p:cNvPicPr>
            <p:nvPr/>
          </p:nvPicPr>
          <p:blipFill>
            <a:blip r:embed="rId5"/>
            <a:srcRect l="35715" t="2991" r="21428" b="71085"/>
            <a:stretch>
              <a:fillRect/>
            </a:stretch>
          </p:blipFill>
          <p:spPr bwMode="auto">
            <a:xfrm>
              <a:off x="3198" y="3698"/>
              <a:ext cx="253" cy="366"/>
            </a:xfrm>
            <a:prstGeom prst="rect">
              <a:avLst/>
            </a:prstGeom>
            <a:noFill/>
            <a:ln w="9525">
              <a:noFill/>
              <a:miter lim="800000"/>
              <a:headEnd/>
              <a:tailEnd/>
            </a:ln>
          </p:spPr>
        </p:pic>
      </p:grpSp>
      <p:grpSp>
        <p:nvGrpSpPr>
          <p:cNvPr id="4" name="Group 68"/>
          <p:cNvGrpSpPr>
            <a:grpSpLocks/>
          </p:cNvGrpSpPr>
          <p:nvPr/>
        </p:nvGrpSpPr>
        <p:grpSpPr bwMode="auto">
          <a:xfrm>
            <a:off x="6738938" y="2651125"/>
            <a:ext cx="2024062" cy="1704975"/>
            <a:chOff x="4416" y="3072"/>
            <a:chExt cx="1035" cy="872"/>
          </a:xfrm>
        </p:grpSpPr>
        <p:pic>
          <p:nvPicPr>
            <p:cNvPr id="155659" name="Picture 69" descr="violin"/>
            <p:cNvPicPr>
              <a:picLocks noChangeAspect="1" noChangeArrowheads="1"/>
            </p:cNvPicPr>
            <p:nvPr/>
          </p:nvPicPr>
          <p:blipFill>
            <a:blip r:embed="rId5"/>
            <a:srcRect t="26286" b="52684"/>
            <a:stretch>
              <a:fillRect/>
            </a:stretch>
          </p:blipFill>
          <p:spPr bwMode="auto">
            <a:xfrm>
              <a:off x="4752" y="3600"/>
              <a:ext cx="377" cy="344"/>
            </a:xfrm>
            <a:prstGeom prst="rect">
              <a:avLst/>
            </a:prstGeom>
            <a:noFill/>
            <a:ln w="9525">
              <a:noFill/>
              <a:miter lim="800000"/>
              <a:headEnd/>
              <a:tailEnd/>
            </a:ln>
          </p:spPr>
        </p:pic>
        <p:pic>
          <p:nvPicPr>
            <p:cNvPr id="155660" name="Picture 70" descr="violin"/>
            <p:cNvPicPr>
              <a:picLocks noChangeAspect="1" noChangeArrowheads="1"/>
            </p:cNvPicPr>
            <p:nvPr/>
          </p:nvPicPr>
          <p:blipFill>
            <a:blip r:embed="rId5"/>
            <a:srcRect t="50055" b="26286"/>
            <a:stretch>
              <a:fillRect/>
            </a:stretch>
          </p:blipFill>
          <p:spPr bwMode="auto">
            <a:xfrm>
              <a:off x="5040" y="3360"/>
              <a:ext cx="411" cy="233"/>
            </a:xfrm>
            <a:prstGeom prst="rect">
              <a:avLst/>
            </a:prstGeom>
            <a:noFill/>
            <a:ln w="9525">
              <a:noFill/>
              <a:miter lim="800000"/>
              <a:headEnd/>
              <a:tailEnd/>
            </a:ln>
          </p:spPr>
        </p:pic>
        <p:pic>
          <p:nvPicPr>
            <p:cNvPr id="155661" name="Picture 71" descr="violin"/>
            <p:cNvPicPr>
              <a:picLocks noChangeAspect="1" noChangeArrowheads="1"/>
            </p:cNvPicPr>
            <p:nvPr/>
          </p:nvPicPr>
          <p:blipFill>
            <a:blip r:embed="rId5"/>
            <a:srcRect t="76233"/>
            <a:stretch>
              <a:fillRect/>
            </a:stretch>
          </p:blipFill>
          <p:spPr bwMode="auto">
            <a:xfrm>
              <a:off x="4560" y="3408"/>
              <a:ext cx="446" cy="195"/>
            </a:xfrm>
            <a:prstGeom prst="rect">
              <a:avLst/>
            </a:prstGeom>
            <a:noFill/>
            <a:ln w="9525">
              <a:noFill/>
              <a:miter lim="800000"/>
              <a:headEnd/>
              <a:tailEnd/>
            </a:ln>
          </p:spPr>
        </p:pic>
        <p:pic>
          <p:nvPicPr>
            <p:cNvPr id="155662" name="Picture 72" descr="violin"/>
            <p:cNvPicPr>
              <a:picLocks noChangeAspect="1" noChangeArrowheads="1"/>
            </p:cNvPicPr>
            <p:nvPr/>
          </p:nvPicPr>
          <p:blipFill>
            <a:blip r:embed="rId5"/>
            <a:srcRect l="56544" t="49945" r="-523" b="18510"/>
            <a:stretch>
              <a:fillRect/>
            </a:stretch>
          </p:blipFill>
          <p:spPr bwMode="auto">
            <a:xfrm>
              <a:off x="4416" y="3456"/>
              <a:ext cx="211" cy="361"/>
            </a:xfrm>
            <a:prstGeom prst="rect">
              <a:avLst/>
            </a:prstGeom>
            <a:noFill/>
            <a:ln w="9525">
              <a:noFill/>
              <a:miter lim="800000"/>
              <a:headEnd/>
              <a:tailEnd/>
            </a:ln>
          </p:spPr>
        </p:pic>
        <p:pic>
          <p:nvPicPr>
            <p:cNvPr id="155663" name="Picture 73" descr="violin"/>
            <p:cNvPicPr>
              <a:picLocks noChangeAspect="1" noChangeArrowheads="1"/>
            </p:cNvPicPr>
            <p:nvPr/>
          </p:nvPicPr>
          <p:blipFill>
            <a:blip r:embed="rId5"/>
            <a:srcRect t="31544" b="47426"/>
            <a:stretch>
              <a:fillRect/>
            </a:stretch>
          </p:blipFill>
          <p:spPr bwMode="auto">
            <a:xfrm>
              <a:off x="4608" y="3072"/>
              <a:ext cx="480" cy="241"/>
            </a:xfrm>
            <a:prstGeom prst="rect">
              <a:avLst/>
            </a:prstGeom>
            <a:noFill/>
            <a:ln w="9525">
              <a:noFill/>
              <a:miter lim="800000"/>
              <a:headEnd/>
              <a:tailEnd/>
            </a:ln>
          </p:spPr>
        </p:pic>
      </p:grpSp>
      <p:sp>
        <p:nvSpPr>
          <p:cNvPr id="155655" name="Rectangle 74"/>
          <p:cNvSpPr>
            <a:spLocks noChangeArrowheads="1"/>
          </p:cNvSpPr>
          <p:nvPr/>
        </p:nvSpPr>
        <p:spPr bwMode="auto">
          <a:xfrm>
            <a:off x="304800" y="2362200"/>
            <a:ext cx="2133600" cy="2362200"/>
          </a:xfrm>
          <a:prstGeom prst="rect">
            <a:avLst/>
          </a:prstGeom>
          <a:noFill/>
          <a:ln w="38100">
            <a:solidFill>
              <a:srgbClr val="864300"/>
            </a:solidFill>
            <a:miter lim="800000"/>
            <a:headEnd/>
            <a:tailEnd/>
          </a:ln>
        </p:spPr>
        <p:txBody>
          <a:bodyPr wrap="none" anchor="ctr">
            <a:prstTxWarp prst="textNoShape">
              <a:avLst/>
            </a:prstTxWarp>
          </a:bodyPr>
          <a:lstStyle/>
          <a:p>
            <a:endParaRPr lang="en-US"/>
          </a:p>
        </p:txBody>
      </p:sp>
      <p:sp>
        <p:nvSpPr>
          <p:cNvPr id="155656" name="Rectangle 75"/>
          <p:cNvSpPr>
            <a:spLocks noChangeArrowheads="1"/>
          </p:cNvSpPr>
          <p:nvPr/>
        </p:nvSpPr>
        <p:spPr bwMode="auto">
          <a:xfrm>
            <a:off x="3200400" y="2362200"/>
            <a:ext cx="2438400" cy="2362200"/>
          </a:xfrm>
          <a:prstGeom prst="rect">
            <a:avLst/>
          </a:prstGeom>
          <a:noFill/>
          <a:ln w="38100">
            <a:solidFill>
              <a:srgbClr val="864300"/>
            </a:solidFill>
            <a:miter lim="800000"/>
            <a:headEnd/>
            <a:tailEnd/>
          </a:ln>
        </p:spPr>
        <p:txBody>
          <a:bodyPr wrap="none" anchor="ctr">
            <a:prstTxWarp prst="textNoShape">
              <a:avLst/>
            </a:prstTxWarp>
          </a:bodyPr>
          <a:lstStyle/>
          <a:p>
            <a:endParaRPr lang="en-US"/>
          </a:p>
        </p:txBody>
      </p:sp>
      <p:sp>
        <p:nvSpPr>
          <p:cNvPr id="155657" name="Rectangle 76"/>
          <p:cNvSpPr>
            <a:spLocks noChangeArrowheads="1"/>
          </p:cNvSpPr>
          <p:nvPr/>
        </p:nvSpPr>
        <p:spPr bwMode="auto">
          <a:xfrm>
            <a:off x="6400800" y="2362200"/>
            <a:ext cx="2438400" cy="2362200"/>
          </a:xfrm>
          <a:prstGeom prst="rect">
            <a:avLst/>
          </a:prstGeom>
          <a:noFill/>
          <a:ln w="38100">
            <a:solidFill>
              <a:srgbClr val="864300"/>
            </a:solidFill>
            <a:miter lim="800000"/>
            <a:headEnd/>
            <a:tailEnd/>
          </a:ln>
        </p:spPr>
        <p:txBody>
          <a:bodyPr wrap="none" anchor="ctr">
            <a:prstTxWarp prst="textNoShape">
              <a:avLst/>
            </a:prstTxWarp>
          </a:bodyPr>
          <a:lstStyle/>
          <a:p>
            <a:endParaRPr lang="en-US"/>
          </a:p>
        </p:txBody>
      </p:sp>
      <p:sp>
        <p:nvSpPr>
          <p:cNvPr id="155658" name="Text Box 6"/>
          <p:cNvSpPr txBox="1">
            <a:spLocks noChangeArrowheads="1"/>
          </p:cNvSpPr>
          <p:nvPr/>
        </p:nvSpPr>
        <p:spPr bwMode="auto">
          <a:xfrm>
            <a:off x="6645275" y="6553200"/>
            <a:ext cx="2574925" cy="369888"/>
          </a:xfrm>
          <a:prstGeom prst="rect">
            <a:avLst/>
          </a:prstGeom>
          <a:noFill/>
          <a:ln w="9525">
            <a:noFill/>
            <a:miter lim="800000"/>
            <a:headEnd/>
            <a:tailEnd/>
          </a:ln>
        </p:spPr>
        <p:txBody>
          <a:bodyPr wrap="none">
            <a:prstTxWarp prst="textNoShape">
              <a:avLst/>
            </a:prstTxWarp>
            <a:spAutoFit/>
          </a:bodyPr>
          <a:lstStyle/>
          <a:p>
            <a:pPr eaLnBrk="0" hangingPunct="0"/>
            <a:r>
              <a:rPr lang="en-US">
                <a:solidFill>
                  <a:srgbClr val="000000"/>
                </a:solidFill>
                <a:latin typeface="Calibri" charset="0"/>
                <a:ea typeface="Arial" charset="0"/>
                <a:cs typeface="Arial" charset="0"/>
              </a:rPr>
              <a:t>source: Svetlana Lazebnik </a:t>
            </a:r>
          </a:p>
        </p:txBody>
      </p:sp>
      <p:sp>
        <p:nvSpPr>
          <p:cNvPr id="5" name="Slide Number Placeholder 4"/>
          <p:cNvSpPr>
            <a:spLocks noGrp="1"/>
          </p:cNvSpPr>
          <p:nvPr>
            <p:ph type="sldNum" sz="quarter" idx="12"/>
          </p:nvPr>
        </p:nvSpPr>
        <p:spPr/>
        <p:txBody>
          <a:bodyPr/>
          <a:lstStyle/>
          <a:p>
            <a:fld id="{94B065E7-AFE5-6D49-A268-8E3B5820E67A}" type="slidenum">
              <a:rPr lang="en-US" smtClean="0"/>
              <a:t>145</a:t>
            </a:fld>
            <a:endParaRPr lang="en-US"/>
          </a:p>
        </p:txBody>
      </p:sp>
    </p:spTree>
    <p:extLst>
      <p:ext uri="{BB962C8B-B14F-4D97-AF65-F5344CB8AC3E}">
        <p14:creationId xmlns:p14="http://schemas.microsoft.com/office/powerpoint/2010/main" val="24895010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noChangeArrowheads="1"/>
          </p:cNvSpPr>
          <p:nvPr>
            <p:ph type="title"/>
          </p:nvPr>
        </p:nvSpPr>
        <p:spPr>
          <a:xfrm>
            <a:off x="685800" y="76200"/>
            <a:ext cx="7772400" cy="838200"/>
          </a:xfrm>
        </p:spPr>
        <p:txBody>
          <a:bodyPr/>
          <a:lstStyle/>
          <a:p>
            <a:pPr eaLnBrk="1" hangingPunct="1"/>
            <a:r>
              <a:rPr lang="en-US">
                <a:ea typeface="ＭＳ Ｐゴシック" charset="-128"/>
                <a:cs typeface="ＭＳ Ｐゴシック" charset="-128"/>
              </a:rPr>
              <a:t>Bag of features: outline</a:t>
            </a:r>
          </a:p>
        </p:txBody>
      </p:sp>
      <p:sp>
        <p:nvSpPr>
          <p:cNvPr id="156675" name="Rectangle 3"/>
          <p:cNvSpPr txBox="1">
            <a:spLocks noChangeArrowheads="1"/>
          </p:cNvSpPr>
          <p:nvPr/>
        </p:nvSpPr>
        <p:spPr bwMode="auto">
          <a:xfrm>
            <a:off x="685800" y="914400"/>
            <a:ext cx="7772400" cy="5257800"/>
          </a:xfrm>
          <a:prstGeom prst="rect">
            <a:avLst/>
          </a:prstGeom>
          <a:noFill/>
          <a:ln w="9525">
            <a:noFill/>
            <a:miter lim="800000"/>
            <a:headEnd/>
            <a:tailEnd/>
          </a:ln>
        </p:spPr>
        <p:txBody>
          <a:bodyPr>
            <a:prstTxWarp prst="textNoShape">
              <a:avLst/>
            </a:prstTxWarp>
          </a:bodyPr>
          <a:lstStyle/>
          <a:p>
            <a:pPr marL="533400" indent="-533400" defTabSz="914400" eaLnBrk="0" hangingPunct="0">
              <a:spcBef>
                <a:spcPct val="20000"/>
              </a:spcBef>
              <a:buFontTx/>
              <a:buAutoNum type="arabicPeriod"/>
            </a:pPr>
            <a:r>
              <a:rPr lang="en-US" sz="2800">
                <a:latin typeface="Calibri" charset="0"/>
              </a:rPr>
              <a:t>Extract features</a:t>
            </a:r>
          </a:p>
          <a:p>
            <a:pPr marL="533400" indent="-533400" defTabSz="914400" eaLnBrk="0" hangingPunct="0">
              <a:spcBef>
                <a:spcPct val="20000"/>
              </a:spcBef>
              <a:buFontTx/>
              <a:buAutoNum type="arabicPeriod"/>
            </a:pPr>
            <a:r>
              <a:rPr lang="en-US" sz="2800">
                <a:latin typeface="Calibri" charset="0"/>
              </a:rPr>
              <a:t>Learn “visual vocabulary”</a:t>
            </a:r>
          </a:p>
          <a:p>
            <a:pPr marL="533400" indent="-533400" defTabSz="914400" eaLnBrk="0" hangingPunct="0">
              <a:spcBef>
                <a:spcPct val="20000"/>
              </a:spcBef>
            </a:pPr>
            <a:endParaRPr lang="en-US" sz="2800">
              <a:latin typeface="Calibri" charset="0"/>
            </a:endParaRPr>
          </a:p>
        </p:txBody>
      </p:sp>
      <p:grpSp>
        <p:nvGrpSpPr>
          <p:cNvPr id="2" name="Group 4"/>
          <p:cNvGrpSpPr>
            <a:grpSpLocks/>
          </p:cNvGrpSpPr>
          <p:nvPr/>
        </p:nvGrpSpPr>
        <p:grpSpPr bwMode="auto">
          <a:xfrm>
            <a:off x="1828800" y="2763838"/>
            <a:ext cx="5029200" cy="817562"/>
            <a:chOff x="96" y="96"/>
            <a:chExt cx="5616" cy="912"/>
          </a:xfrm>
        </p:grpSpPr>
        <p:sp>
          <p:nvSpPr>
            <p:cNvPr id="156678" name="Rectangle 5"/>
            <p:cNvSpPr>
              <a:spLocks noChangeArrowheads="1"/>
            </p:cNvSpPr>
            <p:nvPr/>
          </p:nvSpPr>
          <p:spPr bwMode="auto">
            <a:xfrm>
              <a:off x="96" y="96"/>
              <a:ext cx="5616" cy="912"/>
            </a:xfrm>
            <a:prstGeom prst="rect">
              <a:avLst/>
            </a:prstGeom>
            <a:solidFill>
              <a:srgbClr val="FFE4C9"/>
            </a:solidFill>
            <a:ln w="38100">
              <a:solidFill>
                <a:srgbClr val="864300"/>
              </a:solidFill>
              <a:miter lim="800000"/>
              <a:headEnd/>
              <a:tailEnd/>
            </a:ln>
          </p:spPr>
          <p:txBody>
            <a:bodyPr wrap="none" anchor="ctr">
              <a:prstTxWarp prst="textNoShape">
                <a:avLst/>
              </a:prstTxWarp>
            </a:bodyPr>
            <a:lstStyle/>
            <a:p>
              <a:endParaRPr lang="en-US"/>
            </a:p>
          </p:txBody>
        </p:sp>
        <p:pic>
          <p:nvPicPr>
            <p:cNvPr id="156679" name="Picture 6" descr="ermine"/>
            <p:cNvPicPr>
              <a:picLocks noChangeAspect="1" noChangeArrowheads="1"/>
            </p:cNvPicPr>
            <p:nvPr/>
          </p:nvPicPr>
          <p:blipFill>
            <a:blip r:embed="rId3"/>
            <a:srcRect l="49399" t="22293" r="38898" b="71706"/>
            <a:stretch>
              <a:fillRect/>
            </a:stretch>
          </p:blipFill>
          <p:spPr bwMode="auto">
            <a:xfrm>
              <a:off x="240" y="624"/>
              <a:ext cx="384" cy="269"/>
            </a:xfrm>
            <a:prstGeom prst="rect">
              <a:avLst/>
            </a:prstGeom>
            <a:noFill/>
            <a:ln w="9525">
              <a:noFill/>
              <a:miter lim="800000"/>
              <a:headEnd/>
              <a:tailEnd/>
            </a:ln>
          </p:spPr>
        </p:pic>
        <p:pic>
          <p:nvPicPr>
            <p:cNvPr id="156680" name="Picture 7" descr="ermine"/>
            <p:cNvPicPr>
              <a:picLocks noChangeAspect="1" noChangeArrowheads="1"/>
            </p:cNvPicPr>
            <p:nvPr/>
          </p:nvPicPr>
          <p:blipFill>
            <a:blip r:embed="rId3"/>
            <a:srcRect l="57591" t="4288" r="29535" b="88853"/>
            <a:stretch>
              <a:fillRect/>
            </a:stretch>
          </p:blipFill>
          <p:spPr bwMode="auto">
            <a:xfrm>
              <a:off x="4800" y="576"/>
              <a:ext cx="384" cy="279"/>
            </a:xfrm>
            <a:prstGeom prst="rect">
              <a:avLst/>
            </a:prstGeom>
            <a:noFill/>
            <a:ln w="9525">
              <a:noFill/>
              <a:miter lim="800000"/>
              <a:headEnd/>
              <a:tailEnd/>
            </a:ln>
          </p:spPr>
        </p:pic>
        <p:pic>
          <p:nvPicPr>
            <p:cNvPr id="156681" name="Picture 8" descr="ermine"/>
            <p:cNvPicPr>
              <a:picLocks noChangeAspect="1" noChangeArrowheads="1"/>
            </p:cNvPicPr>
            <p:nvPr/>
          </p:nvPicPr>
          <p:blipFill>
            <a:blip r:embed="rId3"/>
            <a:srcRect l="58762" t="14577" r="31876" b="79422"/>
            <a:stretch>
              <a:fillRect/>
            </a:stretch>
          </p:blipFill>
          <p:spPr bwMode="auto">
            <a:xfrm>
              <a:off x="240" y="192"/>
              <a:ext cx="384" cy="336"/>
            </a:xfrm>
            <a:prstGeom prst="rect">
              <a:avLst/>
            </a:prstGeom>
            <a:noFill/>
            <a:ln w="9525">
              <a:noFill/>
              <a:miter lim="800000"/>
              <a:headEnd/>
              <a:tailEnd/>
            </a:ln>
          </p:spPr>
        </p:pic>
        <p:pic>
          <p:nvPicPr>
            <p:cNvPr id="156682" name="Picture 9" descr="ermine"/>
            <p:cNvPicPr>
              <a:picLocks noChangeAspect="1" noChangeArrowheads="1"/>
            </p:cNvPicPr>
            <p:nvPr/>
          </p:nvPicPr>
          <p:blipFill>
            <a:blip r:embed="rId3"/>
            <a:srcRect l="58762" t="27437" r="31876" b="67418"/>
            <a:stretch>
              <a:fillRect/>
            </a:stretch>
          </p:blipFill>
          <p:spPr bwMode="auto">
            <a:xfrm>
              <a:off x="3600" y="576"/>
              <a:ext cx="384" cy="288"/>
            </a:xfrm>
            <a:prstGeom prst="rect">
              <a:avLst/>
            </a:prstGeom>
            <a:noFill/>
            <a:ln w="9525">
              <a:noFill/>
              <a:miter lim="800000"/>
              <a:headEnd/>
              <a:tailEnd/>
            </a:ln>
          </p:spPr>
        </p:pic>
        <p:pic>
          <p:nvPicPr>
            <p:cNvPr id="156683" name="Picture 10" descr="ermine"/>
            <p:cNvPicPr>
              <a:picLocks noChangeAspect="1" noChangeArrowheads="1"/>
            </p:cNvPicPr>
            <p:nvPr/>
          </p:nvPicPr>
          <p:blipFill>
            <a:blip r:embed="rId3"/>
            <a:srcRect l="59932" t="23151" r="31876" b="71706"/>
            <a:stretch>
              <a:fillRect/>
            </a:stretch>
          </p:blipFill>
          <p:spPr bwMode="auto">
            <a:xfrm>
              <a:off x="1104" y="247"/>
              <a:ext cx="384" cy="329"/>
            </a:xfrm>
            <a:prstGeom prst="rect">
              <a:avLst/>
            </a:prstGeom>
            <a:noFill/>
            <a:ln w="9525">
              <a:noFill/>
              <a:miter lim="800000"/>
              <a:headEnd/>
              <a:tailEnd/>
            </a:ln>
          </p:spPr>
        </p:pic>
        <p:pic>
          <p:nvPicPr>
            <p:cNvPr id="156684" name="Picture 11" descr="ermine"/>
            <p:cNvPicPr>
              <a:picLocks noChangeAspect="1" noChangeArrowheads="1"/>
            </p:cNvPicPr>
            <p:nvPr/>
          </p:nvPicPr>
          <p:blipFill>
            <a:blip r:embed="rId3"/>
            <a:srcRect l="50569" t="17148" r="37727" b="76851"/>
            <a:stretch>
              <a:fillRect/>
            </a:stretch>
          </p:blipFill>
          <p:spPr bwMode="auto">
            <a:xfrm>
              <a:off x="2640" y="240"/>
              <a:ext cx="480" cy="336"/>
            </a:xfrm>
            <a:prstGeom prst="rect">
              <a:avLst/>
            </a:prstGeom>
            <a:noFill/>
            <a:ln w="9525">
              <a:noFill/>
              <a:miter lim="800000"/>
              <a:headEnd/>
              <a:tailEnd/>
            </a:ln>
          </p:spPr>
        </p:pic>
        <p:pic>
          <p:nvPicPr>
            <p:cNvPr id="156685" name="Picture 12" descr="bicycle"/>
            <p:cNvPicPr>
              <a:picLocks noChangeAspect="1" noChangeArrowheads="1"/>
            </p:cNvPicPr>
            <p:nvPr/>
          </p:nvPicPr>
          <p:blipFill>
            <a:blip r:embed="rId4">
              <a:clrChange>
                <a:clrFrom>
                  <a:srgbClr val="FFFFFF"/>
                </a:clrFrom>
                <a:clrTo>
                  <a:srgbClr val="FFFFFF">
                    <a:alpha val="0"/>
                  </a:srgbClr>
                </a:clrTo>
              </a:clrChange>
            </a:blip>
            <a:srcRect l="67500" t="75458"/>
            <a:stretch>
              <a:fillRect/>
            </a:stretch>
          </p:blipFill>
          <p:spPr bwMode="auto">
            <a:xfrm>
              <a:off x="1104" y="672"/>
              <a:ext cx="432" cy="195"/>
            </a:xfrm>
            <a:prstGeom prst="rect">
              <a:avLst/>
            </a:prstGeom>
            <a:noFill/>
            <a:ln w="9525">
              <a:noFill/>
              <a:miter lim="800000"/>
              <a:headEnd/>
              <a:tailEnd/>
            </a:ln>
          </p:spPr>
        </p:pic>
        <p:pic>
          <p:nvPicPr>
            <p:cNvPr id="156686" name="Picture 13" descr="bicycle"/>
            <p:cNvPicPr>
              <a:picLocks noChangeAspect="1" noChangeArrowheads="1"/>
            </p:cNvPicPr>
            <p:nvPr/>
          </p:nvPicPr>
          <p:blipFill>
            <a:blip r:embed="rId4">
              <a:clrChange>
                <a:clrFrom>
                  <a:srgbClr val="FFFFFF"/>
                </a:clrFrom>
                <a:clrTo>
                  <a:srgbClr val="FFFFFF">
                    <a:alpha val="0"/>
                  </a:srgbClr>
                </a:clrTo>
              </a:clrChange>
            </a:blip>
            <a:srcRect l="35001" t="49956" r="42499" b="16507"/>
            <a:stretch>
              <a:fillRect/>
            </a:stretch>
          </p:blipFill>
          <p:spPr bwMode="auto">
            <a:xfrm>
              <a:off x="5328" y="576"/>
              <a:ext cx="314" cy="279"/>
            </a:xfrm>
            <a:prstGeom prst="rect">
              <a:avLst/>
            </a:prstGeom>
            <a:noFill/>
            <a:ln w="9525">
              <a:noFill/>
              <a:miter lim="800000"/>
              <a:headEnd/>
              <a:tailEnd/>
            </a:ln>
          </p:spPr>
        </p:pic>
        <p:pic>
          <p:nvPicPr>
            <p:cNvPr id="156687" name="Picture 14" descr="bicycle"/>
            <p:cNvPicPr>
              <a:picLocks noChangeAspect="1" noChangeArrowheads="1"/>
            </p:cNvPicPr>
            <p:nvPr/>
          </p:nvPicPr>
          <p:blipFill>
            <a:blip r:embed="rId4">
              <a:clrChange>
                <a:clrFrom>
                  <a:srgbClr val="FFFFFF"/>
                </a:clrFrom>
                <a:clrTo>
                  <a:srgbClr val="FFFFFF">
                    <a:alpha val="0"/>
                  </a:srgbClr>
                </a:clrTo>
              </a:clrChange>
            </a:blip>
            <a:srcRect l="20000" r="55000" b="54236"/>
            <a:stretch>
              <a:fillRect/>
            </a:stretch>
          </p:blipFill>
          <p:spPr bwMode="auto">
            <a:xfrm>
              <a:off x="4512" y="240"/>
              <a:ext cx="285" cy="311"/>
            </a:xfrm>
            <a:prstGeom prst="rect">
              <a:avLst/>
            </a:prstGeom>
            <a:noFill/>
            <a:ln w="9525">
              <a:noFill/>
              <a:miter lim="800000"/>
              <a:headEnd/>
              <a:tailEnd/>
            </a:ln>
          </p:spPr>
        </p:pic>
        <p:pic>
          <p:nvPicPr>
            <p:cNvPr id="156688" name="Picture 15" descr="bicycle"/>
            <p:cNvPicPr>
              <a:picLocks noChangeAspect="1" noChangeArrowheads="1"/>
            </p:cNvPicPr>
            <p:nvPr/>
          </p:nvPicPr>
          <p:blipFill>
            <a:blip r:embed="rId4">
              <a:clrChange>
                <a:clrFrom>
                  <a:srgbClr val="FFFFFF"/>
                </a:clrFrom>
                <a:clrTo>
                  <a:srgbClr val="FFFFFF">
                    <a:alpha val="0"/>
                  </a:srgbClr>
                </a:clrTo>
              </a:clrChange>
            </a:blip>
            <a:srcRect t="33188" r="60001"/>
            <a:stretch>
              <a:fillRect/>
            </a:stretch>
          </p:blipFill>
          <p:spPr bwMode="auto">
            <a:xfrm>
              <a:off x="2160" y="242"/>
              <a:ext cx="384" cy="382"/>
            </a:xfrm>
            <a:prstGeom prst="rect">
              <a:avLst/>
            </a:prstGeom>
            <a:noFill/>
            <a:ln w="9525">
              <a:noFill/>
              <a:miter lim="800000"/>
              <a:headEnd/>
              <a:tailEnd/>
            </a:ln>
          </p:spPr>
        </p:pic>
        <p:pic>
          <p:nvPicPr>
            <p:cNvPr id="156689" name="Picture 16" descr="bicycle"/>
            <p:cNvPicPr>
              <a:picLocks noChangeAspect="1" noChangeArrowheads="1"/>
            </p:cNvPicPr>
            <p:nvPr/>
          </p:nvPicPr>
          <p:blipFill>
            <a:blip r:embed="rId4">
              <a:clrChange>
                <a:clrFrom>
                  <a:srgbClr val="FFFFFF"/>
                </a:clrFrom>
                <a:clrTo>
                  <a:srgbClr val="FFFFFF">
                    <a:alpha val="0"/>
                  </a:srgbClr>
                </a:clrTo>
              </a:clrChange>
            </a:blip>
            <a:srcRect l="32500" t="20612" r="22501" b="37468"/>
            <a:stretch>
              <a:fillRect/>
            </a:stretch>
          </p:blipFill>
          <p:spPr bwMode="auto">
            <a:xfrm>
              <a:off x="3600" y="240"/>
              <a:ext cx="432" cy="240"/>
            </a:xfrm>
            <a:prstGeom prst="rect">
              <a:avLst/>
            </a:prstGeom>
            <a:noFill/>
            <a:ln w="9525">
              <a:noFill/>
              <a:miter lim="800000"/>
              <a:headEnd/>
              <a:tailEnd/>
            </a:ln>
          </p:spPr>
        </p:pic>
        <p:pic>
          <p:nvPicPr>
            <p:cNvPr id="156690" name="Picture 17" descr="violin"/>
            <p:cNvPicPr>
              <a:picLocks noChangeAspect="1" noChangeArrowheads="1"/>
            </p:cNvPicPr>
            <p:nvPr/>
          </p:nvPicPr>
          <p:blipFill>
            <a:blip r:embed="rId5"/>
            <a:srcRect l="35715" t="2991" r="21428" b="71085"/>
            <a:stretch>
              <a:fillRect/>
            </a:stretch>
          </p:blipFill>
          <p:spPr bwMode="auto">
            <a:xfrm>
              <a:off x="3198" y="288"/>
              <a:ext cx="354" cy="512"/>
            </a:xfrm>
            <a:prstGeom prst="rect">
              <a:avLst/>
            </a:prstGeom>
            <a:noFill/>
            <a:ln w="9525">
              <a:noFill/>
              <a:miter lim="800000"/>
              <a:headEnd/>
              <a:tailEnd/>
            </a:ln>
          </p:spPr>
        </p:pic>
        <p:pic>
          <p:nvPicPr>
            <p:cNvPr id="156691" name="Picture 18" descr="violin"/>
            <p:cNvPicPr>
              <a:picLocks noChangeAspect="1" noChangeArrowheads="1"/>
            </p:cNvPicPr>
            <p:nvPr/>
          </p:nvPicPr>
          <p:blipFill>
            <a:blip r:embed="rId5"/>
            <a:srcRect t="26286" b="52684"/>
            <a:stretch>
              <a:fillRect/>
            </a:stretch>
          </p:blipFill>
          <p:spPr bwMode="auto">
            <a:xfrm>
              <a:off x="4080" y="288"/>
              <a:ext cx="528" cy="482"/>
            </a:xfrm>
            <a:prstGeom prst="rect">
              <a:avLst/>
            </a:prstGeom>
            <a:noFill/>
            <a:ln w="9525">
              <a:noFill/>
              <a:miter lim="800000"/>
              <a:headEnd/>
              <a:tailEnd/>
            </a:ln>
          </p:spPr>
        </p:pic>
        <p:pic>
          <p:nvPicPr>
            <p:cNvPr id="156692" name="Picture 19" descr="violin"/>
            <p:cNvPicPr>
              <a:picLocks noChangeAspect="1" noChangeArrowheads="1"/>
            </p:cNvPicPr>
            <p:nvPr/>
          </p:nvPicPr>
          <p:blipFill>
            <a:blip r:embed="rId5"/>
            <a:srcRect t="50055" b="26286"/>
            <a:stretch>
              <a:fillRect/>
            </a:stretch>
          </p:blipFill>
          <p:spPr bwMode="auto">
            <a:xfrm>
              <a:off x="1584" y="384"/>
              <a:ext cx="576" cy="326"/>
            </a:xfrm>
            <a:prstGeom prst="rect">
              <a:avLst/>
            </a:prstGeom>
            <a:noFill/>
            <a:ln w="9525">
              <a:noFill/>
              <a:miter lim="800000"/>
              <a:headEnd/>
              <a:tailEnd/>
            </a:ln>
          </p:spPr>
        </p:pic>
        <p:pic>
          <p:nvPicPr>
            <p:cNvPr id="156693" name="Picture 20" descr="violin"/>
            <p:cNvPicPr>
              <a:picLocks noChangeAspect="1" noChangeArrowheads="1"/>
            </p:cNvPicPr>
            <p:nvPr/>
          </p:nvPicPr>
          <p:blipFill>
            <a:blip r:embed="rId5"/>
            <a:srcRect t="76233"/>
            <a:stretch>
              <a:fillRect/>
            </a:stretch>
          </p:blipFill>
          <p:spPr bwMode="auto">
            <a:xfrm>
              <a:off x="2400" y="672"/>
              <a:ext cx="624" cy="273"/>
            </a:xfrm>
            <a:prstGeom prst="rect">
              <a:avLst/>
            </a:prstGeom>
            <a:noFill/>
            <a:ln w="9525">
              <a:noFill/>
              <a:miter lim="800000"/>
              <a:headEnd/>
              <a:tailEnd/>
            </a:ln>
          </p:spPr>
        </p:pic>
        <p:pic>
          <p:nvPicPr>
            <p:cNvPr id="156694" name="Picture 21" descr="violin"/>
            <p:cNvPicPr>
              <a:picLocks noChangeAspect="1" noChangeArrowheads="1"/>
            </p:cNvPicPr>
            <p:nvPr/>
          </p:nvPicPr>
          <p:blipFill>
            <a:blip r:embed="rId5"/>
            <a:srcRect l="56544" t="49945" r="-523" b="18510"/>
            <a:stretch>
              <a:fillRect/>
            </a:stretch>
          </p:blipFill>
          <p:spPr bwMode="auto">
            <a:xfrm>
              <a:off x="720" y="336"/>
              <a:ext cx="296" cy="507"/>
            </a:xfrm>
            <a:prstGeom prst="rect">
              <a:avLst/>
            </a:prstGeom>
            <a:noFill/>
            <a:ln w="9525">
              <a:noFill/>
              <a:miter lim="800000"/>
              <a:headEnd/>
              <a:tailEnd/>
            </a:ln>
          </p:spPr>
        </p:pic>
        <p:pic>
          <p:nvPicPr>
            <p:cNvPr id="156695" name="Picture 22" descr="violin"/>
            <p:cNvPicPr>
              <a:picLocks noChangeAspect="1" noChangeArrowheads="1"/>
            </p:cNvPicPr>
            <p:nvPr/>
          </p:nvPicPr>
          <p:blipFill>
            <a:blip r:embed="rId5"/>
            <a:srcRect t="31544" b="47426"/>
            <a:stretch>
              <a:fillRect/>
            </a:stretch>
          </p:blipFill>
          <p:spPr bwMode="auto">
            <a:xfrm>
              <a:off x="4896" y="190"/>
              <a:ext cx="672" cy="338"/>
            </a:xfrm>
            <a:prstGeom prst="rect">
              <a:avLst/>
            </a:prstGeom>
            <a:noFill/>
            <a:ln w="9525">
              <a:noFill/>
              <a:miter lim="800000"/>
              <a:headEnd/>
              <a:tailEnd/>
            </a:ln>
          </p:spPr>
        </p:pic>
      </p:grpSp>
      <p:sp>
        <p:nvSpPr>
          <p:cNvPr id="156677" name="Text Box 6"/>
          <p:cNvSpPr txBox="1">
            <a:spLocks noChangeArrowheads="1"/>
          </p:cNvSpPr>
          <p:nvPr/>
        </p:nvSpPr>
        <p:spPr bwMode="auto">
          <a:xfrm>
            <a:off x="6645275" y="6553200"/>
            <a:ext cx="2574925" cy="369888"/>
          </a:xfrm>
          <a:prstGeom prst="rect">
            <a:avLst/>
          </a:prstGeom>
          <a:noFill/>
          <a:ln w="9525">
            <a:noFill/>
            <a:miter lim="800000"/>
            <a:headEnd/>
            <a:tailEnd/>
          </a:ln>
        </p:spPr>
        <p:txBody>
          <a:bodyPr wrap="none">
            <a:prstTxWarp prst="textNoShape">
              <a:avLst/>
            </a:prstTxWarp>
            <a:spAutoFit/>
          </a:bodyPr>
          <a:lstStyle/>
          <a:p>
            <a:pPr eaLnBrk="0" hangingPunct="0"/>
            <a:r>
              <a:rPr lang="en-US">
                <a:solidFill>
                  <a:srgbClr val="000000"/>
                </a:solidFill>
                <a:latin typeface="Calibri" charset="0"/>
                <a:ea typeface="Arial" charset="0"/>
                <a:cs typeface="Arial" charset="0"/>
              </a:rPr>
              <a:t>source: Svetlana Lazebnik </a:t>
            </a:r>
          </a:p>
        </p:txBody>
      </p:sp>
      <p:sp>
        <p:nvSpPr>
          <p:cNvPr id="3" name="Slide Number Placeholder 2"/>
          <p:cNvSpPr>
            <a:spLocks noGrp="1"/>
          </p:cNvSpPr>
          <p:nvPr>
            <p:ph type="sldNum" sz="quarter" idx="12"/>
          </p:nvPr>
        </p:nvSpPr>
        <p:spPr/>
        <p:txBody>
          <a:bodyPr/>
          <a:lstStyle/>
          <a:p>
            <a:fld id="{94B065E7-AFE5-6D49-A268-8E3B5820E67A}" type="slidenum">
              <a:rPr lang="en-US" smtClean="0"/>
              <a:t>146</a:t>
            </a:fld>
            <a:endParaRPr lang="en-US"/>
          </a:p>
        </p:txBody>
      </p:sp>
    </p:spTree>
    <p:extLst>
      <p:ext uri="{BB962C8B-B14F-4D97-AF65-F5344CB8AC3E}">
        <p14:creationId xmlns:p14="http://schemas.microsoft.com/office/powerpoint/2010/main" val="262666651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noChangeArrowheads="1"/>
          </p:cNvSpPr>
          <p:nvPr>
            <p:ph type="title"/>
          </p:nvPr>
        </p:nvSpPr>
        <p:spPr>
          <a:xfrm>
            <a:off x="685800" y="76200"/>
            <a:ext cx="7772400" cy="838200"/>
          </a:xfrm>
        </p:spPr>
        <p:txBody>
          <a:bodyPr/>
          <a:lstStyle/>
          <a:p>
            <a:pPr eaLnBrk="1" hangingPunct="1"/>
            <a:r>
              <a:rPr lang="en-US">
                <a:ea typeface="ＭＳ Ｐゴシック" charset="-128"/>
                <a:cs typeface="ＭＳ Ｐゴシック" charset="-128"/>
              </a:rPr>
              <a:t>Bag of features: outline</a:t>
            </a:r>
          </a:p>
        </p:txBody>
      </p:sp>
      <p:sp>
        <p:nvSpPr>
          <p:cNvPr id="158723" name="Rectangle 3"/>
          <p:cNvSpPr txBox="1">
            <a:spLocks noChangeArrowheads="1"/>
          </p:cNvSpPr>
          <p:nvPr/>
        </p:nvSpPr>
        <p:spPr bwMode="auto">
          <a:xfrm>
            <a:off x="685800" y="914400"/>
            <a:ext cx="7772400" cy="5257800"/>
          </a:xfrm>
          <a:prstGeom prst="rect">
            <a:avLst/>
          </a:prstGeom>
          <a:noFill/>
          <a:ln w="9525">
            <a:noFill/>
            <a:miter lim="800000"/>
            <a:headEnd/>
            <a:tailEnd/>
          </a:ln>
        </p:spPr>
        <p:txBody>
          <a:bodyPr>
            <a:prstTxWarp prst="textNoShape">
              <a:avLst/>
            </a:prstTxWarp>
          </a:bodyPr>
          <a:lstStyle/>
          <a:p>
            <a:pPr marL="533400" indent="-533400" defTabSz="914400" eaLnBrk="0" hangingPunct="0">
              <a:spcBef>
                <a:spcPct val="20000"/>
              </a:spcBef>
              <a:buFontTx/>
              <a:buAutoNum type="arabicPeriod"/>
            </a:pPr>
            <a:r>
              <a:rPr lang="en-US" sz="2800">
                <a:latin typeface="Calibri" charset="0"/>
              </a:rPr>
              <a:t>Extract features</a:t>
            </a:r>
          </a:p>
          <a:p>
            <a:pPr marL="533400" indent="-533400" defTabSz="914400" eaLnBrk="0" hangingPunct="0">
              <a:spcBef>
                <a:spcPct val="20000"/>
              </a:spcBef>
              <a:buFontTx/>
              <a:buAutoNum type="arabicPeriod"/>
            </a:pPr>
            <a:r>
              <a:rPr lang="en-US" sz="2800">
                <a:latin typeface="Calibri" charset="0"/>
              </a:rPr>
              <a:t>Learn “visual vocabulary”</a:t>
            </a:r>
          </a:p>
          <a:p>
            <a:pPr marL="533400" indent="-533400" defTabSz="914400" eaLnBrk="0" hangingPunct="0">
              <a:spcBef>
                <a:spcPct val="20000"/>
              </a:spcBef>
              <a:buFontTx/>
              <a:buAutoNum type="arabicPeriod"/>
            </a:pPr>
            <a:r>
              <a:rPr lang="en-US" sz="2800">
                <a:latin typeface="Calibri" charset="0"/>
              </a:rPr>
              <a:t>Represent images by frequencies of </a:t>
            </a:r>
            <a:br>
              <a:rPr lang="en-US" sz="2800">
                <a:latin typeface="Calibri" charset="0"/>
              </a:rPr>
            </a:br>
            <a:r>
              <a:rPr lang="en-US" sz="2800">
                <a:latin typeface="Calibri" charset="0"/>
              </a:rPr>
              <a:t>“visual words” </a:t>
            </a:r>
          </a:p>
        </p:txBody>
      </p:sp>
      <p:grpSp>
        <p:nvGrpSpPr>
          <p:cNvPr id="2" name="Group 4"/>
          <p:cNvGrpSpPr>
            <a:grpSpLocks/>
          </p:cNvGrpSpPr>
          <p:nvPr/>
        </p:nvGrpSpPr>
        <p:grpSpPr bwMode="auto">
          <a:xfrm>
            <a:off x="228600" y="3505200"/>
            <a:ext cx="8763000" cy="2209800"/>
            <a:chOff x="144" y="1776"/>
            <a:chExt cx="5520" cy="1392"/>
          </a:xfrm>
        </p:grpSpPr>
        <p:sp>
          <p:nvSpPr>
            <p:cNvPr id="158726" name="Rectangle 5"/>
            <p:cNvSpPr>
              <a:spLocks noChangeArrowheads="1"/>
            </p:cNvSpPr>
            <p:nvPr/>
          </p:nvSpPr>
          <p:spPr bwMode="auto">
            <a:xfrm>
              <a:off x="4944" y="1776"/>
              <a:ext cx="96" cy="1129"/>
            </a:xfrm>
            <a:prstGeom prst="rect">
              <a:avLst/>
            </a:prstGeom>
            <a:solidFill>
              <a:srgbClr val="B32727"/>
            </a:solidFill>
            <a:ln w="12700">
              <a:solidFill>
                <a:schemeClr val="tx1"/>
              </a:solidFill>
              <a:miter lim="800000"/>
              <a:headEnd/>
              <a:tailEnd/>
            </a:ln>
          </p:spPr>
          <p:txBody>
            <a:bodyPr wrap="none" anchor="ctr">
              <a:prstTxWarp prst="textNoShape">
                <a:avLst/>
              </a:prstTxWarp>
            </a:bodyPr>
            <a:lstStyle/>
            <a:p>
              <a:endParaRPr lang="en-US"/>
            </a:p>
          </p:txBody>
        </p:sp>
        <p:sp>
          <p:nvSpPr>
            <p:cNvPr id="158727" name="Rectangle 6"/>
            <p:cNvSpPr>
              <a:spLocks noChangeArrowheads="1"/>
            </p:cNvSpPr>
            <p:nvPr/>
          </p:nvSpPr>
          <p:spPr bwMode="auto">
            <a:xfrm>
              <a:off x="4320" y="2736"/>
              <a:ext cx="96" cy="169"/>
            </a:xfrm>
            <a:prstGeom prst="rect">
              <a:avLst/>
            </a:prstGeom>
            <a:solidFill>
              <a:srgbClr val="B32727"/>
            </a:solidFill>
            <a:ln w="12700">
              <a:solidFill>
                <a:schemeClr val="tx1"/>
              </a:solidFill>
              <a:miter lim="800000"/>
              <a:headEnd/>
              <a:tailEnd/>
            </a:ln>
          </p:spPr>
          <p:txBody>
            <a:bodyPr wrap="none" anchor="ctr">
              <a:prstTxWarp prst="textNoShape">
                <a:avLst/>
              </a:prstTxWarp>
            </a:bodyPr>
            <a:lstStyle/>
            <a:p>
              <a:endParaRPr lang="en-US"/>
            </a:p>
          </p:txBody>
        </p:sp>
        <p:sp>
          <p:nvSpPr>
            <p:cNvPr id="158728" name="Rectangle 7"/>
            <p:cNvSpPr>
              <a:spLocks noChangeArrowheads="1"/>
            </p:cNvSpPr>
            <p:nvPr/>
          </p:nvSpPr>
          <p:spPr bwMode="auto">
            <a:xfrm>
              <a:off x="4608" y="2592"/>
              <a:ext cx="96" cy="313"/>
            </a:xfrm>
            <a:prstGeom prst="rect">
              <a:avLst/>
            </a:prstGeom>
            <a:solidFill>
              <a:srgbClr val="B32727"/>
            </a:solidFill>
            <a:ln w="12700">
              <a:solidFill>
                <a:schemeClr val="tx1"/>
              </a:solidFill>
              <a:miter lim="800000"/>
              <a:headEnd/>
              <a:tailEnd/>
            </a:ln>
          </p:spPr>
          <p:txBody>
            <a:bodyPr wrap="none" anchor="ctr">
              <a:prstTxWarp prst="textNoShape">
                <a:avLst/>
              </a:prstTxWarp>
            </a:bodyPr>
            <a:lstStyle/>
            <a:p>
              <a:endParaRPr lang="en-US"/>
            </a:p>
          </p:txBody>
        </p:sp>
        <p:sp>
          <p:nvSpPr>
            <p:cNvPr id="158729" name="Rectangle 8"/>
            <p:cNvSpPr>
              <a:spLocks noChangeArrowheads="1"/>
            </p:cNvSpPr>
            <p:nvPr/>
          </p:nvSpPr>
          <p:spPr bwMode="auto">
            <a:xfrm>
              <a:off x="5328" y="2736"/>
              <a:ext cx="96" cy="169"/>
            </a:xfrm>
            <a:prstGeom prst="rect">
              <a:avLst/>
            </a:prstGeom>
            <a:solidFill>
              <a:srgbClr val="B32727"/>
            </a:solidFill>
            <a:ln w="12700">
              <a:solidFill>
                <a:schemeClr val="tx1"/>
              </a:solidFill>
              <a:miter lim="800000"/>
              <a:headEnd/>
              <a:tailEnd/>
            </a:ln>
          </p:spPr>
          <p:txBody>
            <a:bodyPr wrap="none" anchor="ctr">
              <a:prstTxWarp prst="textNoShape">
                <a:avLst/>
              </a:prstTxWarp>
            </a:bodyPr>
            <a:lstStyle/>
            <a:p>
              <a:endParaRPr lang="en-US"/>
            </a:p>
          </p:txBody>
        </p:sp>
        <p:sp>
          <p:nvSpPr>
            <p:cNvPr id="158730" name="Rectangle 9"/>
            <p:cNvSpPr>
              <a:spLocks noChangeArrowheads="1"/>
            </p:cNvSpPr>
            <p:nvPr/>
          </p:nvSpPr>
          <p:spPr bwMode="auto">
            <a:xfrm>
              <a:off x="2976" y="2832"/>
              <a:ext cx="96" cy="96"/>
            </a:xfrm>
            <a:prstGeom prst="rect">
              <a:avLst/>
            </a:prstGeom>
            <a:solidFill>
              <a:srgbClr val="FFFF00"/>
            </a:solidFill>
            <a:ln w="12700">
              <a:solidFill>
                <a:schemeClr val="tx1"/>
              </a:solidFill>
              <a:miter lim="800000"/>
              <a:headEnd/>
              <a:tailEnd/>
            </a:ln>
          </p:spPr>
          <p:txBody>
            <a:bodyPr wrap="none" anchor="ctr">
              <a:prstTxWarp prst="textNoShape">
                <a:avLst/>
              </a:prstTxWarp>
            </a:bodyPr>
            <a:lstStyle/>
            <a:p>
              <a:endParaRPr lang="en-US"/>
            </a:p>
          </p:txBody>
        </p:sp>
        <p:sp>
          <p:nvSpPr>
            <p:cNvPr id="158731" name="Rectangle 10"/>
            <p:cNvSpPr>
              <a:spLocks noChangeArrowheads="1"/>
            </p:cNvSpPr>
            <p:nvPr/>
          </p:nvSpPr>
          <p:spPr bwMode="auto">
            <a:xfrm>
              <a:off x="2400" y="2208"/>
              <a:ext cx="96" cy="720"/>
            </a:xfrm>
            <a:prstGeom prst="rect">
              <a:avLst/>
            </a:prstGeom>
            <a:solidFill>
              <a:srgbClr val="FFFF00"/>
            </a:solidFill>
            <a:ln w="12700">
              <a:solidFill>
                <a:schemeClr val="tx1"/>
              </a:solidFill>
              <a:miter lim="800000"/>
              <a:headEnd/>
              <a:tailEnd/>
            </a:ln>
          </p:spPr>
          <p:txBody>
            <a:bodyPr wrap="none" anchor="ctr">
              <a:prstTxWarp prst="textNoShape">
                <a:avLst/>
              </a:prstTxWarp>
            </a:bodyPr>
            <a:lstStyle/>
            <a:p>
              <a:endParaRPr lang="en-US"/>
            </a:p>
          </p:txBody>
        </p:sp>
        <p:sp>
          <p:nvSpPr>
            <p:cNvPr id="158732" name="Rectangle 11"/>
            <p:cNvSpPr>
              <a:spLocks noChangeArrowheads="1"/>
            </p:cNvSpPr>
            <p:nvPr/>
          </p:nvSpPr>
          <p:spPr bwMode="auto">
            <a:xfrm>
              <a:off x="2688" y="2832"/>
              <a:ext cx="96" cy="96"/>
            </a:xfrm>
            <a:prstGeom prst="rect">
              <a:avLst/>
            </a:prstGeom>
            <a:solidFill>
              <a:srgbClr val="FFFF00"/>
            </a:solidFill>
            <a:ln w="12700">
              <a:solidFill>
                <a:schemeClr val="tx1"/>
              </a:solidFill>
              <a:miter lim="800000"/>
              <a:headEnd/>
              <a:tailEnd/>
            </a:ln>
          </p:spPr>
          <p:txBody>
            <a:bodyPr wrap="none" anchor="ctr">
              <a:prstTxWarp prst="textNoShape">
                <a:avLst/>
              </a:prstTxWarp>
            </a:bodyPr>
            <a:lstStyle/>
            <a:p>
              <a:endParaRPr lang="en-US"/>
            </a:p>
          </p:txBody>
        </p:sp>
        <p:sp>
          <p:nvSpPr>
            <p:cNvPr id="158733" name="Rectangle 12"/>
            <p:cNvSpPr>
              <a:spLocks noChangeArrowheads="1"/>
            </p:cNvSpPr>
            <p:nvPr/>
          </p:nvSpPr>
          <p:spPr bwMode="auto">
            <a:xfrm>
              <a:off x="3408" y="2880"/>
              <a:ext cx="96" cy="48"/>
            </a:xfrm>
            <a:prstGeom prst="rect">
              <a:avLst/>
            </a:prstGeom>
            <a:solidFill>
              <a:srgbClr val="FFFF00"/>
            </a:solidFill>
            <a:ln w="12700">
              <a:solidFill>
                <a:schemeClr val="tx1"/>
              </a:solidFill>
              <a:miter lim="800000"/>
              <a:headEnd/>
              <a:tailEnd/>
            </a:ln>
          </p:spPr>
          <p:txBody>
            <a:bodyPr wrap="none" anchor="ctr">
              <a:prstTxWarp prst="textNoShape">
                <a:avLst/>
              </a:prstTxWarp>
            </a:bodyPr>
            <a:lstStyle/>
            <a:p>
              <a:endParaRPr lang="en-US"/>
            </a:p>
          </p:txBody>
        </p:sp>
        <p:sp>
          <p:nvSpPr>
            <p:cNvPr id="158734" name="Rectangle 13"/>
            <p:cNvSpPr>
              <a:spLocks noChangeArrowheads="1"/>
            </p:cNvSpPr>
            <p:nvPr/>
          </p:nvSpPr>
          <p:spPr bwMode="auto">
            <a:xfrm>
              <a:off x="960" y="2809"/>
              <a:ext cx="96" cy="96"/>
            </a:xfrm>
            <a:prstGeom prst="rect">
              <a:avLst/>
            </a:prstGeom>
            <a:solidFill>
              <a:srgbClr val="B1EBA3"/>
            </a:solidFill>
            <a:ln w="12700">
              <a:solidFill>
                <a:srgbClr val="5D483D"/>
              </a:solidFill>
              <a:miter lim="800000"/>
              <a:headEnd/>
              <a:tailEnd/>
            </a:ln>
          </p:spPr>
          <p:txBody>
            <a:bodyPr wrap="none" anchor="ctr">
              <a:prstTxWarp prst="textNoShape">
                <a:avLst/>
              </a:prstTxWarp>
            </a:bodyPr>
            <a:lstStyle/>
            <a:p>
              <a:endParaRPr lang="en-US"/>
            </a:p>
          </p:txBody>
        </p:sp>
        <p:sp>
          <p:nvSpPr>
            <p:cNvPr id="158735" name="Rectangle 14"/>
            <p:cNvSpPr>
              <a:spLocks noChangeArrowheads="1"/>
            </p:cNvSpPr>
            <p:nvPr/>
          </p:nvSpPr>
          <p:spPr bwMode="auto">
            <a:xfrm>
              <a:off x="384" y="2809"/>
              <a:ext cx="96" cy="96"/>
            </a:xfrm>
            <a:prstGeom prst="rect">
              <a:avLst/>
            </a:prstGeom>
            <a:solidFill>
              <a:srgbClr val="B1EBA3"/>
            </a:solidFill>
            <a:ln w="12700">
              <a:solidFill>
                <a:srgbClr val="5D483D"/>
              </a:solidFill>
              <a:miter lim="800000"/>
              <a:headEnd/>
              <a:tailEnd/>
            </a:ln>
          </p:spPr>
          <p:txBody>
            <a:bodyPr wrap="none" anchor="ctr">
              <a:prstTxWarp prst="textNoShape">
                <a:avLst/>
              </a:prstTxWarp>
            </a:bodyPr>
            <a:lstStyle/>
            <a:p>
              <a:endParaRPr lang="en-US"/>
            </a:p>
          </p:txBody>
        </p:sp>
        <p:sp>
          <p:nvSpPr>
            <p:cNvPr id="158736" name="Rectangle 15"/>
            <p:cNvSpPr>
              <a:spLocks noChangeArrowheads="1"/>
            </p:cNvSpPr>
            <p:nvPr/>
          </p:nvSpPr>
          <p:spPr bwMode="auto">
            <a:xfrm>
              <a:off x="672" y="1897"/>
              <a:ext cx="96" cy="1008"/>
            </a:xfrm>
            <a:prstGeom prst="rect">
              <a:avLst/>
            </a:prstGeom>
            <a:solidFill>
              <a:srgbClr val="B1EBA3"/>
            </a:solidFill>
            <a:ln w="12700">
              <a:solidFill>
                <a:srgbClr val="5D483D"/>
              </a:solidFill>
              <a:miter lim="800000"/>
              <a:headEnd/>
              <a:tailEnd/>
            </a:ln>
          </p:spPr>
          <p:txBody>
            <a:bodyPr wrap="none" anchor="ctr">
              <a:prstTxWarp prst="textNoShape">
                <a:avLst/>
              </a:prstTxWarp>
            </a:bodyPr>
            <a:lstStyle/>
            <a:p>
              <a:endParaRPr lang="en-US"/>
            </a:p>
          </p:txBody>
        </p:sp>
        <p:sp>
          <p:nvSpPr>
            <p:cNvPr id="158737" name="Rectangle 16"/>
            <p:cNvSpPr>
              <a:spLocks noChangeArrowheads="1"/>
            </p:cNvSpPr>
            <p:nvPr/>
          </p:nvSpPr>
          <p:spPr bwMode="auto">
            <a:xfrm>
              <a:off x="1392" y="2185"/>
              <a:ext cx="96" cy="720"/>
            </a:xfrm>
            <a:prstGeom prst="rect">
              <a:avLst/>
            </a:prstGeom>
            <a:solidFill>
              <a:srgbClr val="B1EBA3"/>
            </a:solidFill>
            <a:ln w="12700">
              <a:solidFill>
                <a:srgbClr val="5D483D"/>
              </a:solidFill>
              <a:miter lim="800000"/>
              <a:headEnd/>
              <a:tailEnd/>
            </a:ln>
          </p:spPr>
          <p:txBody>
            <a:bodyPr wrap="none" anchor="ctr">
              <a:prstTxWarp prst="textNoShape">
                <a:avLst/>
              </a:prstTxWarp>
            </a:bodyPr>
            <a:lstStyle/>
            <a:p>
              <a:endParaRPr lang="en-US"/>
            </a:p>
          </p:txBody>
        </p:sp>
        <p:sp>
          <p:nvSpPr>
            <p:cNvPr id="158738" name="Line 17"/>
            <p:cNvSpPr>
              <a:spLocks noChangeShapeType="1"/>
            </p:cNvSpPr>
            <p:nvPr/>
          </p:nvSpPr>
          <p:spPr bwMode="auto">
            <a:xfrm>
              <a:off x="144" y="2905"/>
              <a:ext cx="1584" cy="0"/>
            </a:xfrm>
            <a:prstGeom prst="line">
              <a:avLst/>
            </a:prstGeom>
            <a:noFill/>
            <a:ln w="38100">
              <a:solidFill>
                <a:schemeClr val="tx1"/>
              </a:solidFill>
              <a:round/>
              <a:headEnd/>
              <a:tailEnd type="triangle" w="lg" len="med"/>
            </a:ln>
          </p:spPr>
          <p:txBody>
            <a:bodyPr>
              <a:prstTxWarp prst="textNoShape">
                <a:avLst/>
              </a:prstTxWarp>
            </a:bodyPr>
            <a:lstStyle/>
            <a:p>
              <a:endParaRPr lang="en-US"/>
            </a:p>
          </p:txBody>
        </p:sp>
        <p:sp>
          <p:nvSpPr>
            <p:cNvPr id="158739" name="Line 18"/>
            <p:cNvSpPr>
              <a:spLocks noChangeShapeType="1"/>
            </p:cNvSpPr>
            <p:nvPr/>
          </p:nvSpPr>
          <p:spPr bwMode="auto">
            <a:xfrm flipV="1">
              <a:off x="144" y="1801"/>
              <a:ext cx="0" cy="1104"/>
            </a:xfrm>
            <a:prstGeom prst="line">
              <a:avLst/>
            </a:prstGeom>
            <a:noFill/>
            <a:ln w="38100">
              <a:solidFill>
                <a:schemeClr val="tx1"/>
              </a:solidFill>
              <a:round/>
              <a:headEnd/>
              <a:tailEnd type="triangle" w="lg" len="med"/>
            </a:ln>
          </p:spPr>
          <p:txBody>
            <a:bodyPr>
              <a:prstTxWarp prst="textNoShape">
                <a:avLst/>
              </a:prstTxWarp>
            </a:bodyPr>
            <a:lstStyle/>
            <a:p>
              <a:endParaRPr lang="en-US"/>
            </a:p>
          </p:txBody>
        </p:sp>
        <p:pic>
          <p:nvPicPr>
            <p:cNvPr id="158740" name="Picture 19" descr="ermine"/>
            <p:cNvPicPr>
              <a:picLocks noChangeAspect="1" noChangeArrowheads="1"/>
            </p:cNvPicPr>
            <p:nvPr/>
          </p:nvPicPr>
          <p:blipFill>
            <a:blip r:embed="rId3"/>
            <a:srcRect l="50569" t="17148" r="37727" b="76851"/>
            <a:stretch>
              <a:fillRect/>
            </a:stretch>
          </p:blipFill>
          <p:spPr bwMode="auto">
            <a:xfrm>
              <a:off x="1296" y="2963"/>
              <a:ext cx="240" cy="168"/>
            </a:xfrm>
            <a:prstGeom prst="rect">
              <a:avLst/>
            </a:prstGeom>
            <a:noFill/>
            <a:ln w="9525">
              <a:noFill/>
              <a:miter lim="800000"/>
              <a:headEnd/>
              <a:tailEnd/>
            </a:ln>
          </p:spPr>
        </p:pic>
        <p:pic>
          <p:nvPicPr>
            <p:cNvPr id="158741" name="Picture 20" descr="bicycle"/>
            <p:cNvPicPr>
              <a:picLocks noChangeAspect="1" noChangeArrowheads="1"/>
            </p:cNvPicPr>
            <p:nvPr/>
          </p:nvPicPr>
          <p:blipFill>
            <a:blip r:embed="rId4"/>
            <a:srcRect l="20000" r="55000" b="54236"/>
            <a:stretch>
              <a:fillRect/>
            </a:stretch>
          </p:blipFill>
          <p:spPr bwMode="auto">
            <a:xfrm>
              <a:off x="288" y="2953"/>
              <a:ext cx="197" cy="215"/>
            </a:xfrm>
            <a:prstGeom prst="rect">
              <a:avLst/>
            </a:prstGeom>
            <a:noFill/>
            <a:ln w="9525">
              <a:noFill/>
              <a:miter lim="800000"/>
              <a:headEnd/>
              <a:tailEnd/>
            </a:ln>
          </p:spPr>
        </p:pic>
        <p:pic>
          <p:nvPicPr>
            <p:cNvPr id="158742" name="Picture 21" descr="ermine"/>
            <p:cNvPicPr>
              <a:picLocks noChangeAspect="1" noChangeArrowheads="1"/>
            </p:cNvPicPr>
            <p:nvPr/>
          </p:nvPicPr>
          <p:blipFill>
            <a:blip r:embed="rId3"/>
            <a:srcRect l="49399" t="22293" r="38898" b="71706"/>
            <a:stretch>
              <a:fillRect/>
            </a:stretch>
          </p:blipFill>
          <p:spPr bwMode="auto">
            <a:xfrm>
              <a:off x="576" y="2953"/>
              <a:ext cx="240" cy="168"/>
            </a:xfrm>
            <a:prstGeom prst="rect">
              <a:avLst/>
            </a:prstGeom>
            <a:noFill/>
            <a:ln w="9525">
              <a:noFill/>
              <a:miter lim="800000"/>
              <a:headEnd/>
              <a:tailEnd/>
            </a:ln>
          </p:spPr>
        </p:pic>
        <p:sp>
          <p:nvSpPr>
            <p:cNvPr id="158743" name="Line 22"/>
            <p:cNvSpPr>
              <a:spLocks noChangeShapeType="1"/>
            </p:cNvSpPr>
            <p:nvPr/>
          </p:nvSpPr>
          <p:spPr bwMode="auto">
            <a:xfrm>
              <a:off x="4080" y="2905"/>
              <a:ext cx="1584" cy="0"/>
            </a:xfrm>
            <a:prstGeom prst="line">
              <a:avLst/>
            </a:prstGeom>
            <a:noFill/>
            <a:ln w="38100">
              <a:solidFill>
                <a:schemeClr val="tx1"/>
              </a:solidFill>
              <a:round/>
              <a:headEnd/>
              <a:tailEnd type="triangle" w="lg" len="med"/>
            </a:ln>
          </p:spPr>
          <p:txBody>
            <a:bodyPr>
              <a:prstTxWarp prst="textNoShape">
                <a:avLst/>
              </a:prstTxWarp>
            </a:bodyPr>
            <a:lstStyle/>
            <a:p>
              <a:endParaRPr lang="en-US"/>
            </a:p>
          </p:txBody>
        </p:sp>
        <p:sp>
          <p:nvSpPr>
            <p:cNvPr id="158744" name="Line 23"/>
            <p:cNvSpPr>
              <a:spLocks noChangeShapeType="1"/>
            </p:cNvSpPr>
            <p:nvPr/>
          </p:nvSpPr>
          <p:spPr bwMode="auto">
            <a:xfrm flipV="1">
              <a:off x="4080" y="1801"/>
              <a:ext cx="0" cy="1104"/>
            </a:xfrm>
            <a:prstGeom prst="line">
              <a:avLst/>
            </a:prstGeom>
            <a:noFill/>
            <a:ln w="38100">
              <a:solidFill>
                <a:schemeClr val="tx1"/>
              </a:solidFill>
              <a:round/>
              <a:headEnd/>
              <a:tailEnd type="triangle" w="lg" len="med"/>
            </a:ln>
          </p:spPr>
          <p:txBody>
            <a:bodyPr>
              <a:prstTxWarp prst="textNoShape">
                <a:avLst/>
              </a:prstTxWarp>
            </a:bodyPr>
            <a:lstStyle/>
            <a:p>
              <a:endParaRPr lang="en-US"/>
            </a:p>
          </p:txBody>
        </p:sp>
        <p:sp>
          <p:nvSpPr>
            <p:cNvPr id="158745" name="Line 24"/>
            <p:cNvSpPr>
              <a:spLocks noChangeShapeType="1"/>
            </p:cNvSpPr>
            <p:nvPr/>
          </p:nvSpPr>
          <p:spPr bwMode="auto">
            <a:xfrm>
              <a:off x="2160" y="2928"/>
              <a:ext cx="1584" cy="0"/>
            </a:xfrm>
            <a:prstGeom prst="line">
              <a:avLst/>
            </a:prstGeom>
            <a:noFill/>
            <a:ln w="38100">
              <a:solidFill>
                <a:schemeClr val="tx1"/>
              </a:solidFill>
              <a:round/>
              <a:headEnd/>
              <a:tailEnd type="triangle" w="lg" len="med"/>
            </a:ln>
          </p:spPr>
          <p:txBody>
            <a:bodyPr>
              <a:prstTxWarp prst="textNoShape">
                <a:avLst/>
              </a:prstTxWarp>
            </a:bodyPr>
            <a:lstStyle/>
            <a:p>
              <a:endParaRPr lang="en-US"/>
            </a:p>
          </p:txBody>
        </p:sp>
        <p:sp>
          <p:nvSpPr>
            <p:cNvPr id="158746" name="Line 25"/>
            <p:cNvSpPr>
              <a:spLocks noChangeShapeType="1"/>
            </p:cNvSpPr>
            <p:nvPr/>
          </p:nvSpPr>
          <p:spPr bwMode="auto">
            <a:xfrm flipV="1">
              <a:off x="2160" y="1824"/>
              <a:ext cx="0" cy="1104"/>
            </a:xfrm>
            <a:prstGeom prst="line">
              <a:avLst/>
            </a:prstGeom>
            <a:noFill/>
            <a:ln w="38100">
              <a:solidFill>
                <a:schemeClr val="tx1"/>
              </a:solidFill>
              <a:round/>
              <a:headEnd/>
              <a:tailEnd type="triangle" w="lg" len="med"/>
            </a:ln>
          </p:spPr>
          <p:txBody>
            <a:bodyPr>
              <a:prstTxWarp prst="textNoShape">
                <a:avLst/>
              </a:prstTxWarp>
            </a:bodyPr>
            <a:lstStyle/>
            <a:p>
              <a:endParaRPr lang="en-US"/>
            </a:p>
          </p:txBody>
        </p:sp>
        <p:pic>
          <p:nvPicPr>
            <p:cNvPr id="158747" name="Picture 26" descr="violin"/>
            <p:cNvPicPr>
              <a:picLocks noChangeAspect="1" noChangeArrowheads="1"/>
            </p:cNvPicPr>
            <p:nvPr/>
          </p:nvPicPr>
          <p:blipFill>
            <a:blip r:embed="rId5"/>
            <a:srcRect t="76233"/>
            <a:stretch>
              <a:fillRect/>
            </a:stretch>
          </p:blipFill>
          <p:spPr bwMode="auto">
            <a:xfrm>
              <a:off x="864" y="2976"/>
              <a:ext cx="336" cy="174"/>
            </a:xfrm>
            <a:prstGeom prst="rect">
              <a:avLst/>
            </a:prstGeom>
            <a:noFill/>
            <a:ln w="9525">
              <a:noFill/>
              <a:miter lim="800000"/>
              <a:headEnd/>
              <a:tailEnd/>
            </a:ln>
          </p:spPr>
        </p:pic>
        <p:pic>
          <p:nvPicPr>
            <p:cNvPr id="158748" name="Picture 27" descr="ermine"/>
            <p:cNvPicPr>
              <a:picLocks noChangeAspect="1" noChangeArrowheads="1"/>
            </p:cNvPicPr>
            <p:nvPr/>
          </p:nvPicPr>
          <p:blipFill>
            <a:blip r:embed="rId3"/>
            <a:srcRect l="50569" t="17148" r="37727" b="76851"/>
            <a:stretch>
              <a:fillRect/>
            </a:stretch>
          </p:blipFill>
          <p:spPr bwMode="auto">
            <a:xfrm>
              <a:off x="3360" y="2963"/>
              <a:ext cx="240" cy="168"/>
            </a:xfrm>
            <a:prstGeom prst="rect">
              <a:avLst/>
            </a:prstGeom>
            <a:noFill/>
            <a:ln w="9525">
              <a:noFill/>
              <a:miter lim="800000"/>
              <a:headEnd/>
              <a:tailEnd/>
            </a:ln>
          </p:spPr>
        </p:pic>
        <p:pic>
          <p:nvPicPr>
            <p:cNvPr id="158749" name="Picture 28" descr="bicycle"/>
            <p:cNvPicPr>
              <a:picLocks noChangeAspect="1" noChangeArrowheads="1"/>
            </p:cNvPicPr>
            <p:nvPr/>
          </p:nvPicPr>
          <p:blipFill>
            <a:blip r:embed="rId4"/>
            <a:srcRect l="20000" r="55000" b="54236"/>
            <a:stretch>
              <a:fillRect/>
            </a:stretch>
          </p:blipFill>
          <p:spPr bwMode="auto">
            <a:xfrm>
              <a:off x="2304" y="2953"/>
              <a:ext cx="197" cy="215"/>
            </a:xfrm>
            <a:prstGeom prst="rect">
              <a:avLst/>
            </a:prstGeom>
            <a:noFill/>
            <a:ln w="9525">
              <a:noFill/>
              <a:miter lim="800000"/>
              <a:headEnd/>
              <a:tailEnd/>
            </a:ln>
          </p:spPr>
        </p:pic>
        <p:pic>
          <p:nvPicPr>
            <p:cNvPr id="158750" name="Picture 29" descr="ermine"/>
            <p:cNvPicPr>
              <a:picLocks noChangeAspect="1" noChangeArrowheads="1"/>
            </p:cNvPicPr>
            <p:nvPr/>
          </p:nvPicPr>
          <p:blipFill>
            <a:blip r:embed="rId3"/>
            <a:srcRect l="49399" t="22293" r="38898" b="71706"/>
            <a:stretch>
              <a:fillRect/>
            </a:stretch>
          </p:blipFill>
          <p:spPr bwMode="auto">
            <a:xfrm>
              <a:off x="2592" y="2976"/>
              <a:ext cx="240" cy="168"/>
            </a:xfrm>
            <a:prstGeom prst="rect">
              <a:avLst/>
            </a:prstGeom>
            <a:noFill/>
            <a:ln w="9525">
              <a:noFill/>
              <a:miter lim="800000"/>
              <a:headEnd/>
              <a:tailEnd/>
            </a:ln>
          </p:spPr>
        </p:pic>
        <p:pic>
          <p:nvPicPr>
            <p:cNvPr id="158751" name="Picture 30" descr="violin"/>
            <p:cNvPicPr>
              <a:picLocks noChangeAspect="1" noChangeArrowheads="1"/>
            </p:cNvPicPr>
            <p:nvPr/>
          </p:nvPicPr>
          <p:blipFill>
            <a:blip r:embed="rId5"/>
            <a:srcRect t="76233"/>
            <a:stretch>
              <a:fillRect/>
            </a:stretch>
          </p:blipFill>
          <p:spPr bwMode="auto">
            <a:xfrm>
              <a:off x="2832" y="2976"/>
              <a:ext cx="336" cy="174"/>
            </a:xfrm>
            <a:prstGeom prst="rect">
              <a:avLst/>
            </a:prstGeom>
            <a:noFill/>
            <a:ln w="9525">
              <a:noFill/>
              <a:miter lim="800000"/>
              <a:headEnd/>
              <a:tailEnd/>
            </a:ln>
          </p:spPr>
        </p:pic>
        <p:pic>
          <p:nvPicPr>
            <p:cNvPr id="158752" name="Picture 31" descr="ermine"/>
            <p:cNvPicPr>
              <a:picLocks noChangeAspect="1" noChangeArrowheads="1"/>
            </p:cNvPicPr>
            <p:nvPr/>
          </p:nvPicPr>
          <p:blipFill>
            <a:blip r:embed="rId3"/>
            <a:srcRect l="50569" t="17148" r="37727" b="76851"/>
            <a:stretch>
              <a:fillRect/>
            </a:stretch>
          </p:blipFill>
          <p:spPr bwMode="auto">
            <a:xfrm>
              <a:off x="5280" y="2963"/>
              <a:ext cx="240" cy="168"/>
            </a:xfrm>
            <a:prstGeom prst="rect">
              <a:avLst/>
            </a:prstGeom>
            <a:noFill/>
            <a:ln w="9525">
              <a:noFill/>
              <a:miter lim="800000"/>
              <a:headEnd/>
              <a:tailEnd/>
            </a:ln>
          </p:spPr>
        </p:pic>
        <p:pic>
          <p:nvPicPr>
            <p:cNvPr id="158753" name="Picture 32" descr="bicycle"/>
            <p:cNvPicPr>
              <a:picLocks noChangeAspect="1" noChangeArrowheads="1"/>
            </p:cNvPicPr>
            <p:nvPr/>
          </p:nvPicPr>
          <p:blipFill>
            <a:blip r:embed="rId4"/>
            <a:srcRect l="20000" r="55000" b="54236"/>
            <a:stretch>
              <a:fillRect/>
            </a:stretch>
          </p:blipFill>
          <p:spPr bwMode="auto">
            <a:xfrm>
              <a:off x="4224" y="2953"/>
              <a:ext cx="197" cy="215"/>
            </a:xfrm>
            <a:prstGeom prst="rect">
              <a:avLst/>
            </a:prstGeom>
            <a:noFill/>
            <a:ln w="9525">
              <a:noFill/>
              <a:miter lim="800000"/>
              <a:headEnd/>
              <a:tailEnd/>
            </a:ln>
          </p:spPr>
        </p:pic>
        <p:pic>
          <p:nvPicPr>
            <p:cNvPr id="158754" name="Picture 33" descr="ermine"/>
            <p:cNvPicPr>
              <a:picLocks noChangeAspect="1" noChangeArrowheads="1"/>
            </p:cNvPicPr>
            <p:nvPr/>
          </p:nvPicPr>
          <p:blipFill>
            <a:blip r:embed="rId3"/>
            <a:srcRect l="49399" t="22293" r="38898" b="71706"/>
            <a:stretch>
              <a:fillRect/>
            </a:stretch>
          </p:blipFill>
          <p:spPr bwMode="auto">
            <a:xfrm>
              <a:off x="4560" y="2953"/>
              <a:ext cx="240" cy="168"/>
            </a:xfrm>
            <a:prstGeom prst="rect">
              <a:avLst/>
            </a:prstGeom>
            <a:noFill/>
            <a:ln w="9525">
              <a:noFill/>
              <a:miter lim="800000"/>
              <a:headEnd/>
              <a:tailEnd/>
            </a:ln>
          </p:spPr>
        </p:pic>
        <p:pic>
          <p:nvPicPr>
            <p:cNvPr id="158755" name="Picture 34" descr="violin"/>
            <p:cNvPicPr>
              <a:picLocks noChangeAspect="1" noChangeArrowheads="1"/>
            </p:cNvPicPr>
            <p:nvPr/>
          </p:nvPicPr>
          <p:blipFill>
            <a:blip r:embed="rId5"/>
            <a:srcRect t="76233"/>
            <a:stretch>
              <a:fillRect/>
            </a:stretch>
          </p:blipFill>
          <p:spPr bwMode="auto">
            <a:xfrm>
              <a:off x="4848" y="2976"/>
              <a:ext cx="336" cy="174"/>
            </a:xfrm>
            <a:prstGeom prst="rect">
              <a:avLst/>
            </a:prstGeom>
            <a:noFill/>
            <a:ln w="9525">
              <a:noFill/>
              <a:miter lim="800000"/>
              <a:headEnd/>
              <a:tailEnd/>
            </a:ln>
          </p:spPr>
        </p:pic>
      </p:grpSp>
      <p:sp>
        <p:nvSpPr>
          <p:cNvPr id="158725" name="Text Box 6"/>
          <p:cNvSpPr txBox="1">
            <a:spLocks noChangeArrowheads="1"/>
          </p:cNvSpPr>
          <p:nvPr/>
        </p:nvSpPr>
        <p:spPr bwMode="auto">
          <a:xfrm>
            <a:off x="6645275" y="6553200"/>
            <a:ext cx="2574925" cy="369888"/>
          </a:xfrm>
          <a:prstGeom prst="rect">
            <a:avLst/>
          </a:prstGeom>
          <a:noFill/>
          <a:ln w="9525">
            <a:noFill/>
            <a:miter lim="800000"/>
            <a:headEnd/>
            <a:tailEnd/>
          </a:ln>
        </p:spPr>
        <p:txBody>
          <a:bodyPr wrap="none">
            <a:prstTxWarp prst="textNoShape">
              <a:avLst/>
            </a:prstTxWarp>
            <a:spAutoFit/>
          </a:bodyPr>
          <a:lstStyle/>
          <a:p>
            <a:pPr eaLnBrk="0" hangingPunct="0"/>
            <a:r>
              <a:rPr lang="en-US">
                <a:solidFill>
                  <a:srgbClr val="000000"/>
                </a:solidFill>
                <a:latin typeface="Calibri" charset="0"/>
                <a:ea typeface="Arial" charset="0"/>
                <a:cs typeface="Arial" charset="0"/>
              </a:rPr>
              <a:t>source: Svetlana Lazebnik </a:t>
            </a:r>
          </a:p>
        </p:txBody>
      </p:sp>
      <p:sp>
        <p:nvSpPr>
          <p:cNvPr id="3" name="Slide Number Placeholder 2"/>
          <p:cNvSpPr>
            <a:spLocks noGrp="1"/>
          </p:cNvSpPr>
          <p:nvPr>
            <p:ph type="sldNum" sz="quarter" idx="12"/>
          </p:nvPr>
        </p:nvSpPr>
        <p:spPr/>
        <p:txBody>
          <a:bodyPr/>
          <a:lstStyle/>
          <a:p>
            <a:fld id="{94B065E7-AFE5-6D49-A268-8E3B5820E67A}" type="slidenum">
              <a:rPr lang="en-US" smtClean="0"/>
              <a:t>147</a:t>
            </a:fld>
            <a:endParaRPr lang="en-US"/>
          </a:p>
        </p:txBody>
      </p:sp>
    </p:spTree>
    <p:extLst>
      <p:ext uri="{BB962C8B-B14F-4D97-AF65-F5344CB8AC3E}">
        <p14:creationId xmlns:p14="http://schemas.microsoft.com/office/powerpoint/2010/main" val="341028541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90600" y="1362075"/>
            <a:ext cx="555625" cy="1000125"/>
            <a:chOff x="2532" y="1542"/>
            <a:chExt cx="184" cy="332"/>
          </a:xfrm>
        </p:grpSpPr>
        <p:sp>
          <p:nvSpPr>
            <p:cNvPr id="159831" name="AutoShape 3"/>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prstTxWarp prst="textNoShape">
                <a:avLst/>
              </a:prstTxWarp>
            </a:bodyPr>
            <a:lstStyle/>
            <a:p>
              <a:endParaRPr lang="en-US"/>
            </a:p>
          </p:txBody>
        </p:sp>
        <p:sp>
          <p:nvSpPr>
            <p:cNvPr id="159832" name="Line 4"/>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59833" name="Line 5"/>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59834" name="Line 6"/>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59835" name="Line 7"/>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59836" name="Line 8"/>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grpSp>
      <p:sp>
        <p:nvSpPr>
          <p:cNvPr id="159747" name="Line 9"/>
          <p:cNvSpPr>
            <a:spLocks noChangeShapeType="1"/>
          </p:cNvSpPr>
          <p:nvPr/>
        </p:nvSpPr>
        <p:spPr bwMode="auto">
          <a:xfrm flipV="1">
            <a:off x="762000" y="3200400"/>
            <a:ext cx="0" cy="3041650"/>
          </a:xfrm>
          <a:prstGeom prst="line">
            <a:avLst/>
          </a:prstGeom>
          <a:noFill/>
          <a:ln w="19050">
            <a:solidFill>
              <a:srgbClr val="0000FF"/>
            </a:solidFill>
            <a:round/>
            <a:headEnd/>
            <a:tailEnd type="triangle" w="med" len="med"/>
          </a:ln>
        </p:spPr>
        <p:txBody>
          <a:bodyPr wrap="none" anchor="ctr">
            <a:prstTxWarp prst="textNoShape">
              <a:avLst/>
            </a:prstTxWarp>
          </a:bodyPr>
          <a:lstStyle/>
          <a:p>
            <a:endParaRPr lang="en-US"/>
          </a:p>
        </p:txBody>
      </p:sp>
      <p:sp>
        <p:nvSpPr>
          <p:cNvPr id="159748" name="Line 10"/>
          <p:cNvSpPr>
            <a:spLocks noChangeShapeType="1"/>
          </p:cNvSpPr>
          <p:nvPr/>
        </p:nvSpPr>
        <p:spPr bwMode="auto">
          <a:xfrm>
            <a:off x="762000" y="6242050"/>
            <a:ext cx="3810000" cy="3175"/>
          </a:xfrm>
          <a:prstGeom prst="line">
            <a:avLst/>
          </a:prstGeom>
          <a:noFill/>
          <a:ln w="19050">
            <a:solidFill>
              <a:srgbClr val="0000FF"/>
            </a:solidFill>
            <a:round/>
            <a:headEnd/>
            <a:tailEnd type="triangle" w="med" len="med"/>
          </a:ln>
        </p:spPr>
        <p:txBody>
          <a:bodyPr wrap="none" anchor="ctr">
            <a:prstTxWarp prst="textNoShape">
              <a:avLst/>
            </a:prstTxWarp>
          </a:bodyPr>
          <a:lstStyle/>
          <a:p>
            <a:endParaRPr lang="en-US"/>
          </a:p>
        </p:txBody>
      </p:sp>
      <p:sp>
        <p:nvSpPr>
          <p:cNvPr id="159749" name="Line 11"/>
          <p:cNvSpPr>
            <a:spLocks noChangeShapeType="1"/>
          </p:cNvSpPr>
          <p:nvPr/>
        </p:nvSpPr>
        <p:spPr bwMode="auto">
          <a:xfrm flipV="1">
            <a:off x="762000" y="4564063"/>
            <a:ext cx="2819400" cy="1677987"/>
          </a:xfrm>
          <a:prstGeom prst="line">
            <a:avLst/>
          </a:prstGeom>
          <a:noFill/>
          <a:ln w="19050">
            <a:solidFill>
              <a:srgbClr val="0000FF"/>
            </a:solidFill>
            <a:round/>
            <a:headEnd/>
            <a:tailEnd type="triangle" w="med" len="med"/>
          </a:ln>
        </p:spPr>
        <p:txBody>
          <a:bodyPr wrap="none" anchor="ctr">
            <a:prstTxWarp prst="textNoShape">
              <a:avLst/>
            </a:prstTxWarp>
          </a:bodyPr>
          <a:lstStyle/>
          <a:p>
            <a:endParaRPr lang="en-US"/>
          </a:p>
        </p:txBody>
      </p:sp>
      <p:sp>
        <p:nvSpPr>
          <p:cNvPr id="159750" name="Oval 12"/>
          <p:cNvSpPr>
            <a:spLocks noChangeAspect="1" noChangeArrowheads="1"/>
          </p:cNvSpPr>
          <p:nvPr/>
        </p:nvSpPr>
        <p:spPr bwMode="auto">
          <a:xfrm>
            <a:off x="1712913" y="4797425"/>
            <a:ext cx="173037" cy="158750"/>
          </a:xfrm>
          <a:prstGeom prst="ellipse">
            <a:avLst/>
          </a:prstGeom>
          <a:solidFill>
            <a:schemeClr val="tx1"/>
          </a:solidFill>
          <a:ln w="19050">
            <a:solidFill>
              <a:schemeClr val="tx1"/>
            </a:solidFill>
            <a:round/>
            <a:headEnd/>
            <a:tailEnd/>
          </a:ln>
        </p:spPr>
        <p:txBody>
          <a:bodyPr wrap="none" anchor="ctr">
            <a:prstTxWarp prst="textNoShape">
              <a:avLst/>
            </a:prstTxWarp>
          </a:bodyPr>
          <a:lstStyle/>
          <a:p>
            <a:endParaRPr lang="en-US"/>
          </a:p>
        </p:txBody>
      </p:sp>
      <p:sp>
        <p:nvSpPr>
          <p:cNvPr id="159751" name="Oval 13"/>
          <p:cNvSpPr>
            <a:spLocks noChangeAspect="1" noChangeArrowheads="1"/>
          </p:cNvSpPr>
          <p:nvPr/>
        </p:nvSpPr>
        <p:spPr bwMode="auto">
          <a:xfrm>
            <a:off x="1865313" y="4949825"/>
            <a:ext cx="173037" cy="158750"/>
          </a:xfrm>
          <a:prstGeom prst="ellipse">
            <a:avLst/>
          </a:prstGeom>
          <a:solidFill>
            <a:schemeClr val="tx1"/>
          </a:solidFill>
          <a:ln w="19050">
            <a:solidFill>
              <a:schemeClr val="tx1"/>
            </a:solidFill>
            <a:round/>
            <a:headEnd/>
            <a:tailEnd/>
          </a:ln>
        </p:spPr>
        <p:txBody>
          <a:bodyPr wrap="none" anchor="ctr">
            <a:prstTxWarp prst="textNoShape">
              <a:avLst/>
            </a:prstTxWarp>
          </a:bodyPr>
          <a:lstStyle/>
          <a:p>
            <a:endParaRPr lang="en-US"/>
          </a:p>
        </p:txBody>
      </p:sp>
      <p:sp>
        <p:nvSpPr>
          <p:cNvPr id="159752" name="Oval 14"/>
          <p:cNvSpPr>
            <a:spLocks noChangeAspect="1" noChangeArrowheads="1"/>
          </p:cNvSpPr>
          <p:nvPr/>
        </p:nvSpPr>
        <p:spPr bwMode="auto">
          <a:xfrm>
            <a:off x="1371600" y="4800600"/>
            <a:ext cx="173038" cy="158750"/>
          </a:xfrm>
          <a:prstGeom prst="ellipse">
            <a:avLst/>
          </a:prstGeom>
          <a:solidFill>
            <a:schemeClr val="tx1"/>
          </a:solidFill>
          <a:ln w="19050">
            <a:solidFill>
              <a:schemeClr val="tx1"/>
            </a:solidFill>
            <a:round/>
            <a:headEnd/>
            <a:tailEnd/>
          </a:ln>
        </p:spPr>
        <p:txBody>
          <a:bodyPr wrap="none" anchor="ctr">
            <a:prstTxWarp prst="textNoShape">
              <a:avLst/>
            </a:prstTxWarp>
          </a:bodyPr>
          <a:lstStyle/>
          <a:p>
            <a:endParaRPr lang="en-US"/>
          </a:p>
        </p:txBody>
      </p:sp>
      <p:sp>
        <p:nvSpPr>
          <p:cNvPr id="159753" name="Oval 15"/>
          <p:cNvSpPr>
            <a:spLocks noChangeAspect="1" noChangeArrowheads="1"/>
          </p:cNvSpPr>
          <p:nvPr/>
        </p:nvSpPr>
        <p:spPr bwMode="auto">
          <a:xfrm>
            <a:off x="1676400" y="5181600"/>
            <a:ext cx="173038" cy="158750"/>
          </a:xfrm>
          <a:prstGeom prst="ellipse">
            <a:avLst/>
          </a:prstGeom>
          <a:solidFill>
            <a:schemeClr val="tx1"/>
          </a:solidFill>
          <a:ln w="19050">
            <a:solidFill>
              <a:schemeClr val="tx1"/>
            </a:solidFill>
            <a:round/>
            <a:headEnd/>
            <a:tailEnd/>
          </a:ln>
        </p:spPr>
        <p:txBody>
          <a:bodyPr wrap="none" anchor="ctr">
            <a:prstTxWarp prst="textNoShape">
              <a:avLst/>
            </a:prstTxWarp>
          </a:bodyPr>
          <a:lstStyle/>
          <a:p>
            <a:endParaRPr lang="en-US"/>
          </a:p>
        </p:txBody>
      </p:sp>
      <p:sp>
        <p:nvSpPr>
          <p:cNvPr id="159754" name="Oval 16"/>
          <p:cNvSpPr>
            <a:spLocks noChangeAspect="1" noChangeArrowheads="1"/>
          </p:cNvSpPr>
          <p:nvPr/>
        </p:nvSpPr>
        <p:spPr bwMode="auto">
          <a:xfrm>
            <a:off x="1447800" y="5105400"/>
            <a:ext cx="173038" cy="158750"/>
          </a:xfrm>
          <a:prstGeom prst="ellipse">
            <a:avLst/>
          </a:prstGeom>
          <a:solidFill>
            <a:schemeClr val="tx1"/>
          </a:solidFill>
          <a:ln w="19050">
            <a:solidFill>
              <a:schemeClr val="tx1"/>
            </a:solidFill>
            <a:round/>
            <a:headEnd/>
            <a:tailEnd/>
          </a:ln>
        </p:spPr>
        <p:txBody>
          <a:bodyPr wrap="none" anchor="ctr">
            <a:prstTxWarp prst="textNoShape">
              <a:avLst/>
            </a:prstTxWarp>
          </a:bodyPr>
          <a:lstStyle/>
          <a:p>
            <a:endParaRPr lang="en-US"/>
          </a:p>
        </p:txBody>
      </p:sp>
      <p:sp>
        <p:nvSpPr>
          <p:cNvPr id="159755" name="Oval 17"/>
          <p:cNvSpPr>
            <a:spLocks noChangeAspect="1" noChangeArrowheads="1"/>
          </p:cNvSpPr>
          <p:nvPr/>
        </p:nvSpPr>
        <p:spPr bwMode="auto">
          <a:xfrm>
            <a:off x="2743200" y="3733800"/>
            <a:ext cx="173038" cy="158750"/>
          </a:xfrm>
          <a:prstGeom prst="ellipse">
            <a:avLst/>
          </a:prstGeom>
          <a:solidFill>
            <a:schemeClr val="tx1"/>
          </a:solidFill>
          <a:ln w="19050">
            <a:solidFill>
              <a:schemeClr val="tx1"/>
            </a:solidFill>
            <a:round/>
            <a:headEnd/>
            <a:tailEnd/>
          </a:ln>
        </p:spPr>
        <p:txBody>
          <a:bodyPr wrap="none" anchor="ctr">
            <a:prstTxWarp prst="textNoShape">
              <a:avLst/>
            </a:prstTxWarp>
          </a:bodyPr>
          <a:lstStyle/>
          <a:p>
            <a:endParaRPr lang="en-US"/>
          </a:p>
        </p:txBody>
      </p:sp>
      <p:sp>
        <p:nvSpPr>
          <p:cNvPr id="159756" name="Oval 18"/>
          <p:cNvSpPr>
            <a:spLocks noChangeAspect="1" noChangeArrowheads="1"/>
          </p:cNvSpPr>
          <p:nvPr/>
        </p:nvSpPr>
        <p:spPr bwMode="auto">
          <a:xfrm>
            <a:off x="2667000" y="4343400"/>
            <a:ext cx="173038" cy="158750"/>
          </a:xfrm>
          <a:prstGeom prst="ellipse">
            <a:avLst/>
          </a:prstGeom>
          <a:solidFill>
            <a:schemeClr val="tx1"/>
          </a:solidFill>
          <a:ln w="19050">
            <a:solidFill>
              <a:schemeClr val="tx1"/>
            </a:solidFill>
            <a:round/>
            <a:headEnd/>
            <a:tailEnd/>
          </a:ln>
        </p:spPr>
        <p:txBody>
          <a:bodyPr wrap="none" anchor="ctr">
            <a:prstTxWarp prst="textNoShape">
              <a:avLst/>
            </a:prstTxWarp>
          </a:bodyPr>
          <a:lstStyle/>
          <a:p>
            <a:endParaRPr lang="en-US"/>
          </a:p>
        </p:txBody>
      </p:sp>
      <p:sp>
        <p:nvSpPr>
          <p:cNvPr id="159757" name="Oval 19"/>
          <p:cNvSpPr>
            <a:spLocks noChangeAspect="1" noChangeArrowheads="1"/>
          </p:cNvSpPr>
          <p:nvPr/>
        </p:nvSpPr>
        <p:spPr bwMode="auto">
          <a:xfrm>
            <a:off x="2438400" y="4038600"/>
            <a:ext cx="173038" cy="158750"/>
          </a:xfrm>
          <a:prstGeom prst="ellipse">
            <a:avLst/>
          </a:prstGeom>
          <a:solidFill>
            <a:schemeClr val="tx1"/>
          </a:solidFill>
          <a:ln w="19050">
            <a:solidFill>
              <a:schemeClr val="tx1"/>
            </a:solidFill>
            <a:round/>
            <a:headEnd/>
            <a:tailEnd/>
          </a:ln>
        </p:spPr>
        <p:txBody>
          <a:bodyPr wrap="none" anchor="ctr">
            <a:prstTxWarp prst="textNoShape">
              <a:avLst/>
            </a:prstTxWarp>
          </a:bodyPr>
          <a:lstStyle/>
          <a:p>
            <a:endParaRPr lang="en-US"/>
          </a:p>
        </p:txBody>
      </p:sp>
      <p:sp>
        <p:nvSpPr>
          <p:cNvPr id="159758" name="Oval 20"/>
          <p:cNvSpPr>
            <a:spLocks noChangeAspect="1" noChangeArrowheads="1"/>
          </p:cNvSpPr>
          <p:nvPr/>
        </p:nvSpPr>
        <p:spPr bwMode="auto">
          <a:xfrm>
            <a:off x="2743200" y="4038600"/>
            <a:ext cx="173038" cy="158750"/>
          </a:xfrm>
          <a:prstGeom prst="ellipse">
            <a:avLst/>
          </a:prstGeom>
          <a:solidFill>
            <a:schemeClr val="tx1"/>
          </a:solidFill>
          <a:ln w="19050">
            <a:solidFill>
              <a:schemeClr val="tx1"/>
            </a:solidFill>
            <a:round/>
            <a:headEnd/>
            <a:tailEnd/>
          </a:ln>
        </p:spPr>
        <p:txBody>
          <a:bodyPr wrap="none" anchor="ctr">
            <a:prstTxWarp prst="textNoShape">
              <a:avLst/>
            </a:prstTxWarp>
          </a:bodyPr>
          <a:lstStyle/>
          <a:p>
            <a:endParaRPr lang="en-US"/>
          </a:p>
        </p:txBody>
      </p:sp>
      <p:sp>
        <p:nvSpPr>
          <p:cNvPr id="159759" name="Oval 21"/>
          <p:cNvSpPr>
            <a:spLocks noChangeAspect="1" noChangeArrowheads="1"/>
          </p:cNvSpPr>
          <p:nvPr/>
        </p:nvSpPr>
        <p:spPr bwMode="auto">
          <a:xfrm>
            <a:off x="2209800" y="4800600"/>
            <a:ext cx="173038" cy="158750"/>
          </a:xfrm>
          <a:prstGeom prst="ellipse">
            <a:avLst/>
          </a:prstGeom>
          <a:solidFill>
            <a:schemeClr val="tx1"/>
          </a:solidFill>
          <a:ln w="19050">
            <a:solidFill>
              <a:schemeClr val="tx1"/>
            </a:solidFill>
            <a:round/>
            <a:headEnd/>
            <a:tailEnd/>
          </a:ln>
        </p:spPr>
        <p:txBody>
          <a:bodyPr wrap="none" anchor="ctr">
            <a:prstTxWarp prst="textNoShape">
              <a:avLst/>
            </a:prstTxWarp>
          </a:bodyPr>
          <a:lstStyle/>
          <a:p>
            <a:endParaRPr lang="en-US"/>
          </a:p>
        </p:txBody>
      </p:sp>
      <p:sp>
        <p:nvSpPr>
          <p:cNvPr id="159760" name="Oval 22"/>
          <p:cNvSpPr>
            <a:spLocks noChangeAspect="1" noChangeArrowheads="1"/>
          </p:cNvSpPr>
          <p:nvPr/>
        </p:nvSpPr>
        <p:spPr bwMode="auto">
          <a:xfrm>
            <a:off x="1524000" y="4495800"/>
            <a:ext cx="173038" cy="158750"/>
          </a:xfrm>
          <a:prstGeom prst="ellipse">
            <a:avLst/>
          </a:prstGeom>
          <a:solidFill>
            <a:schemeClr val="tx1"/>
          </a:solidFill>
          <a:ln w="19050">
            <a:solidFill>
              <a:schemeClr val="tx1"/>
            </a:solidFill>
            <a:round/>
            <a:headEnd/>
            <a:tailEnd/>
          </a:ln>
        </p:spPr>
        <p:txBody>
          <a:bodyPr wrap="none" anchor="ctr">
            <a:prstTxWarp prst="textNoShape">
              <a:avLst/>
            </a:prstTxWarp>
          </a:bodyPr>
          <a:lstStyle/>
          <a:p>
            <a:endParaRPr lang="en-US"/>
          </a:p>
        </p:txBody>
      </p:sp>
      <p:sp>
        <p:nvSpPr>
          <p:cNvPr id="159761" name="Oval 23"/>
          <p:cNvSpPr>
            <a:spLocks noChangeAspect="1" noChangeArrowheads="1"/>
          </p:cNvSpPr>
          <p:nvPr/>
        </p:nvSpPr>
        <p:spPr bwMode="auto">
          <a:xfrm>
            <a:off x="3581400" y="5715000"/>
            <a:ext cx="173038" cy="158750"/>
          </a:xfrm>
          <a:prstGeom prst="ellipse">
            <a:avLst/>
          </a:prstGeom>
          <a:solidFill>
            <a:schemeClr val="tx1"/>
          </a:solidFill>
          <a:ln w="19050">
            <a:solidFill>
              <a:schemeClr val="tx1"/>
            </a:solidFill>
            <a:round/>
            <a:headEnd/>
            <a:tailEnd/>
          </a:ln>
        </p:spPr>
        <p:txBody>
          <a:bodyPr wrap="none" anchor="ctr">
            <a:prstTxWarp prst="textNoShape">
              <a:avLst/>
            </a:prstTxWarp>
          </a:bodyPr>
          <a:lstStyle/>
          <a:p>
            <a:endParaRPr lang="en-US"/>
          </a:p>
        </p:txBody>
      </p:sp>
      <p:sp>
        <p:nvSpPr>
          <p:cNvPr id="159762" name="Oval 24"/>
          <p:cNvSpPr>
            <a:spLocks noChangeAspect="1" noChangeArrowheads="1"/>
          </p:cNvSpPr>
          <p:nvPr/>
        </p:nvSpPr>
        <p:spPr bwMode="auto">
          <a:xfrm>
            <a:off x="3429000" y="5486400"/>
            <a:ext cx="173038" cy="158750"/>
          </a:xfrm>
          <a:prstGeom prst="ellipse">
            <a:avLst/>
          </a:prstGeom>
          <a:solidFill>
            <a:schemeClr val="tx1"/>
          </a:solidFill>
          <a:ln w="19050">
            <a:solidFill>
              <a:schemeClr val="tx1"/>
            </a:solidFill>
            <a:round/>
            <a:headEnd/>
            <a:tailEnd/>
          </a:ln>
        </p:spPr>
        <p:txBody>
          <a:bodyPr wrap="none" anchor="ctr">
            <a:prstTxWarp prst="textNoShape">
              <a:avLst/>
            </a:prstTxWarp>
          </a:bodyPr>
          <a:lstStyle/>
          <a:p>
            <a:endParaRPr lang="en-US"/>
          </a:p>
        </p:txBody>
      </p:sp>
      <p:sp>
        <p:nvSpPr>
          <p:cNvPr id="159763" name="Oval 25"/>
          <p:cNvSpPr>
            <a:spLocks noChangeAspect="1" noChangeArrowheads="1"/>
          </p:cNvSpPr>
          <p:nvPr/>
        </p:nvSpPr>
        <p:spPr bwMode="auto">
          <a:xfrm>
            <a:off x="3200400" y="5715000"/>
            <a:ext cx="173038" cy="158750"/>
          </a:xfrm>
          <a:prstGeom prst="ellipse">
            <a:avLst/>
          </a:prstGeom>
          <a:solidFill>
            <a:schemeClr val="tx1"/>
          </a:solidFill>
          <a:ln w="19050">
            <a:solidFill>
              <a:schemeClr val="tx1"/>
            </a:solidFill>
            <a:round/>
            <a:headEnd/>
            <a:tailEnd/>
          </a:ln>
        </p:spPr>
        <p:txBody>
          <a:bodyPr wrap="none" anchor="ctr">
            <a:prstTxWarp prst="textNoShape">
              <a:avLst/>
            </a:prstTxWarp>
          </a:bodyPr>
          <a:lstStyle/>
          <a:p>
            <a:endParaRPr lang="en-US"/>
          </a:p>
        </p:txBody>
      </p:sp>
      <p:grpSp>
        <p:nvGrpSpPr>
          <p:cNvPr id="3" name="Group 26"/>
          <p:cNvGrpSpPr>
            <a:grpSpLocks/>
          </p:cNvGrpSpPr>
          <p:nvPr/>
        </p:nvGrpSpPr>
        <p:grpSpPr bwMode="auto">
          <a:xfrm>
            <a:off x="1654175" y="1362075"/>
            <a:ext cx="555625" cy="1000125"/>
            <a:chOff x="2532" y="1542"/>
            <a:chExt cx="184" cy="332"/>
          </a:xfrm>
        </p:grpSpPr>
        <p:sp>
          <p:nvSpPr>
            <p:cNvPr id="159825" name="AutoShape 27"/>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prstTxWarp prst="textNoShape">
                <a:avLst/>
              </a:prstTxWarp>
            </a:bodyPr>
            <a:lstStyle/>
            <a:p>
              <a:endParaRPr lang="en-US"/>
            </a:p>
          </p:txBody>
        </p:sp>
        <p:sp>
          <p:nvSpPr>
            <p:cNvPr id="159826" name="Line 28"/>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59827" name="Line 29"/>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59828" name="Line 30"/>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59829" name="Line 31"/>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59830" name="Line 32"/>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grpSp>
      <p:grpSp>
        <p:nvGrpSpPr>
          <p:cNvPr id="4" name="Group 33"/>
          <p:cNvGrpSpPr>
            <a:grpSpLocks/>
          </p:cNvGrpSpPr>
          <p:nvPr/>
        </p:nvGrpSpPr>
        <p:grpSpPr bwMode="auto">
          <a:xfrm>
            <a:off x="2339975" y="1371600"/>
            <a:ext cx="555625" cy="1000125"/>
            <a:chOff x="2532" y="1542"/>
            <a:chExt cx="184" cy="332"/>
          </a:xfrm>
        </p:grpSpPr>
        <p:sp>
          <p:nvSpPr>
            <p:cNvPr id="159819" name="AutoShape 34"/>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prstTxWarp prst="textNoShape">
                <a:avLst/>
              </a:prstTxWarp>
            </a:bodyPr>
            <a:lstStyle/>
            <a:p>
              <a:endParaRPr lang="en-US"/>
            </a:p>
          </p:txBody>
        </p:sp>
        <p:sp>
          <p:nvSpPr>
            <p:cNvPr id="159820" name="Line 35"/>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59821" name="Line 36"/>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59822" name="Line 37"/>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59823" name="Line 38"/>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59824" name="Line 39"/>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grpSp>
      <p:grpSp>
        <p:nvGrpSpPr>
          <p:cNvPr id="5" name="Group 40"/>
          <p:cNvGrpSpPr>
            <a:grpSpLocks/>
          </p:cNvGrpSpPr>
          <p:nvPr/>
        </p:nvGrpSpPr>
        <p:grpSpPr bwMode="auto">
          <a:xfrm>
            <a:off x="3025775" y="1371600"/>
            <a:ext cx="555625" cy="1000125"/>
            <a:chOff x="2532" y="1542"/>
            <a:chExt cx="184" cy="332"/>
          </a:xfrm>
        </p:grpSpPr>
        <p:sp>
          <p:nvSpPr>
            <p:cNvPr id="159813" name="AutoShape 41"/>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prstTxWarp prst="textNoShape">
                <a:avLst/>
              </a:prstTxWarp>
            </a:bodyPr>
            <a:lstStyle/>
            <a:p>
              <a:endParaRPr lang="en-US"/>
            </a:p>
          </p:txBody>
        </p:sp>
        <p:sp>
          <p:nvSpPr>
            <p:cNvPr id="159814" name="Line 42"/>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59815" name="Line 43"/>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59816" name="Line 44"/>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59817" name="Line 45"/>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59818" name="Line 46"/>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grpSp>
      <p:sp>
        <p:nvSpPr>
          <p:cNvPr id="47" name="Line 47"/>
          <p:cNvSpPr>
            <a:spLocks noChangeShapeType="1"/>
          </p:cNvSpPr>
          <p:nvPr/>
        </p:nvSpPr>
        <p:spPr bwMode="auto">
          <a:xfrm flipV="1">
            <a:off x="5181600" y="914400"/>
            <a:ext cx="0" cy="3270250"/>
          </a:xfrm>
          <a:prstGeom prst="line">
            <a:avLst/>
          </a:prstGeom>
          <a:noFill/>
          <a:ln w="19050">
            <a:solidFill>
              <a:srgbClr val="0000FF"/>
            </a:solidFill>
            <a:round/>
            <a:headEnd/>
            <a:tailEnd type="triangle" w="med" len="med"/>
          </a:ln>
        </p:spPr>
        <p:txBody>
          <a:bodyPr wrap="none" anchor="ctr">
            <a:prstTxWarp prst="textNoShape">
              <a:avLst/>
            </a:prstTxWarp>
          </a:bodyPr>
          <a:lstStyle/>
          <a:p>
            <a:endParaRPr lang="en-US"/>
          </a:p>
        </p:txBody>
      </p:sp>
      <p:sp>
        <p:nvSpPr>
          <p:cNvPr id="48" name="Line 48"/>
          <p:cNvSpPr>
            <a:spLocks noChangeShapeType="1"/>
          </p:cNvSpPr>
          <p:nvPr/>
        </p:nvSpPr>
        <p:spPr bwMode="auto">
          <a:xfrm>
            <a:off x="5181600" y="4184650"/>
            <a:ext cx="3810000" cy="3175"/>
          </a:xfrm>
          <a:prstGeom prst="line">
            <a:avLst/>
          </a:prstGeom>
          <a:noFill/>
          <a:ln w="19050">
            <a:solidFill>
              <a:srgbClr val="0000FF"/>
            </a:solidFill>
            <a:round/>
            <a:headEnd/>
            <a:tailEnd type="triangle" w="med" len="med"/>
          </a:ln>
        </p:spPr>
        <p:txBody>
          <a:bodyPr wrap="none" anchor="ctr">
            <a:prstTxWarp prst="textNoShape">
              <a:avLst/>
            </a:prstTxWarp>
          </a:bodyPr>
          <a:lstStyle/>
          <a:p>
            <a:endParaRPr lang="en-US"/>
          </a:p>
        </p:txBody>
      </p:sp>
      <p:sp>
        <p:nvSpPr>
          <p:cNvPr id="49" name="Line 49"/>
          <p:cNvSpPr>
            <a:spLocks noChangeShapeType="1"/>
          </p:cNvSpPr>
          <p:nvPr/>
        </p:nvSpPr>
        <p:spPr bwMode="auto">
          <a:xfrm flipV="1">
            <a:off x="5181600" y="2506663"/>
            <a:ext cx="2819400" cy="1677987"/>
          </a:xfrm>
          <a:prstGeom prst="line">
            <a:avLst/>
          </a:prstGeom>
          <a:noFill/>
          <a:ln w="19050">
            <a:solidFill>
              <a:srgbClr val="0000FF"/>
            </a:solidFill>
            <a:round/>
            <a:headEnd/>
            <a:tailEnd type="triangle" w="med" len="med"/>
          </a:ln>
        </p:spPr>
        <p:txBody>
          <a:bodyPr wrap="none" anchor="ctr">
            <a:prstTxWarp prst="textNoShape">
              <a:avLst/>
            </a:prstTxWarp>
          </a:bodyPr>
          <a:lstStyle/>
          <a:p>
            <a:endParaRPr lang="en-US"/>
          </a:p>
        </p:txBody>
      </p:sp>
      <p:sp>
        <p:nvSpPr>
          <p:cNvPr id="50" name="Oval 50"/>
          <p:cNvSpPr>
            <a:spLocks noChangeAspect="1" noChangeArrowheads="1"/>
          </p:cNvSpPr>
          <p:nvPr/>
        </p:nvSpPr>
        <p:spPr bwMode="auto">
          <a:xfrm>
            <a:off x="6132513" y="2740025"/>
            <a:ext cx="173037" cy="158750"/>
          </a:xfrm>
          <a:prstGeom prst="ellipse">
            <a:avLst/>
          </a:prstGeom>
          <a:solidFill>
            <a:srgbClr val="FF0000"/>
          </a:solidFill>
          <a:ln w="19050">
            <a:noFill/>
            <a:round/>
            <a:headEnd/>
            <a:tailEnd/>
          </a:ln>
        </p:spPr>
        <p:txBody>
          <a:bodyPr wrap="none" anchor="ctr">
            <a:prstTxWarp prst="textNoShape">
              <a:avLst/>
            </a:prstTxWarp>
          </a:bodyPr>
          <a:lstStyle/>
          <a:p>
            <a:endParaRPr lang="en-US"/>
          </a:p>
        </p:txBody>
      </p:sp>
      <p:sp>
        <p:nvSpPr>
          <p:cNvPr id="51" name="Oval 51"/>
          <p:cNvSpPr>
            <a:spLocks noChangeAspect="1" noChangeArrowheads="1"/>
          </p:cNvSpPr>
          <p:nvPr/>
        </p:nvSpPr>
        <p:spPr bwMode="auto">
          <a:xfrm>
            <a:off x="6284913" y="2892425"/>
            <a:ext cx="173037" cy="158750"/>
          </a:xfrm>
          <a:prstGeom prst="ellipse">
            <a:avLst/>
          </a:prstGeom>
          <a:solidFill>
            <a:srgbClr val="FF0000"/>
          </a:solidFill>
          <a:ln w="19050">
            <a:noFill/>
            <a:round/>
            <a:headEnd/>
            <a:tailEnd/>
          </a:ln>
        </p:spPr>
        <p:txBody>
          <a:bodyPr wrap="none" anchor="ctr">
            <a:prstTxWarp prst="textNoShape">
              <a:avLst/>
            </a:prstTxWarp>
          </a:bodyPr>
          <a:lstStyle/>
          <a:p>
            <a:endParaRPr lang="en-US"/>
          </a:p>
        </p:txBody>
      </p:sp>
      <p:sp>
        <p:nvSpPr>
          <p:cNvPr id="52" name="Oval 52"/>
          <p:cNvSpPr>
            <a:spLocks noChangeAspect="1" noChangeArrowheads="1"/>
          </p:cNvSpPr>
          <p:nvPr/>
        </p:nvSpPr>
        <p:spPr bwMode="auto">
          <a:xfrm>
            <a:off x="5791200" y="2743200"/>
            <a:ext cx="173038" cy="158750"/>
          </a:xfrm>
          <a:prstGeom prst="ellipse">
            <a:avLst/>
          </a:prstGeom>
          <a:solidFill>
            <a:srgbClr val="FF0000"/>
          </a:solidFill>
          <a:ln w="19050">
            <a:noFill/>
            <a:round/>
            <a:headEnd/>
            <a:tailEnd/>
          </a:ln>
        </p:spPr>
        <p:txBody>
          <a:bodyPr wrap="none" anchor="ctr">
            <a:prstTxWarp prst="textNoShape">
              <a:avLst/>
            </a:prstTxWarp>
          </a:bodyPr>
          <a:lstStyle/>
          <a:p>
            <a:endParaRPr lang="en-US"/>
          </a:p>
        </p:txBody>
      </p:sp>
      <p:sp>
        <p:nvSpPr>
          <p:cNvPr id="53" name="Oval 53"/>
          <p:cNvSpPr>
            <a:spLocks noChangeAspect="1" noChangeArrowheads="1"/>
          </p:cNvSpPr>
          <p:nvPr/>
        </p:nvSpPr>
        <p:spPr bwMode="auto">
          <a:xfrm>
            <a:off x="6096000" y="3124200"/>
            <a:ext cx="173038" cy="158750"/>
          </a:xfrm>
          <a:prstGeom prst="ellipse">
            <a:avLst/>
          </a:prstGeom>
          <a:solidFill>
            <a:srgbClr val="FF0000"/>
          </a:solidFill>
          <a:ln w="19050">
            <a:noFill/>
            <a:round/>
            <a:headEnd/>
            <a:tailEnd/>
          </a:ln>
        </p:spPr>
        <p:txBody>
          <a:bodyPr wrap="none" anchor="ctr">
            <a:prstTxWarp prst="textNoShape">
              <a:avLst/>
            </a:prstTxWarp>
          </a:bodyPr>
          <a:lstStyle/>
          <a:p>
            <a:endParaRPr lang="en-US"/>
          </a:p>
        </p:txBody>
      </p:sp>
      <p:sp>
        <p:nvSpPr>
          <p:cNvPr id="54" name="Oval 54"/>
          <p:cNvSpPr>
            <a:spLocks noChangeAspect="1" noChangeArrowheads="1"/>
          </p:cNvSpPr>
          <p:nvPr/>
        </p:nvSpPr>
        <p:spPr bwMode="auto">
          <a:xfrm>
            <a:off x="5867400" y="3048000"/>
            <a:ext cx="173038" cy="158750"/>
          </a:xfrm>
          <a:prstGeom prst="ellipse">
            <a:avLst/>
          </a:prstGeom>
          <a:solidFill>
            <a:srgbClr val="FF0000"/>
          </a:solidFill>
          <a:ln w="19050">
            <a:noFill/>
            <a:round/>
            <a:headEnd/>
            <a:tailEnd/>
          </a:ln>
        </p:spPr>
        <p:txBody>
          <a:bodyPr wrap="none" anchor="ctr">
            <a:prstTxWarp prst="textNoShape">
              <a:avLst/>
            </a:prstTxWarp>
          </a:bodyPr>
          <a:lstStyle/>
          <a:p>
            <a:endParaRPr lang="en-US"/>
          </a:p>
        </p:txBody>
      </p:sp>
      <p:sp>
        <p:nvSpPr>
          <p:cNvPr id="55" name="Oval 55"/>
          <p:cNvSpPr>
            <a:spLocks noChangeAspect="1" noChangeArrowheads="1"/>
          </p:cNvSpPr>
          <p:nvPr/>
        </p:nvSpPr>
        <p:spPr bwMode="auto">
          <a:xfrm>
            <a:off x="7162800" y="1676400"/>
            <a:ext cx="173038" cy="158750"/>
          </a:xfrm>
          <a:prstGeom prst="ellipse">
            <a:avLst/>
          </a:prstGeom>
          <a:solidFill>
            <a:srgbClr val="008000"/>
          </a:solidFill>
          <a:ln w="19050">
            <a:noFill/>
            <a:round/>
            <a:headEnd/>
            <a:tailEnd/>
          </a:ln>
        </p:spPr>
        <p:txBody>
          <a:bodyPr wrap="none" anchor="ctr">
            <a:prstTxWarp prst="textNoShape">
              <a:avLst/>
            </a:prstTxWarp>
          </a:bodyPr>
          <a:lstStyle/>
          <a:p>
            <a:endParaRPr lang="en-US"/>
          </a:p>
        </p:txBody>
      </p:sp>
      <p:sp>
        <p:nvSpPr>
          <p:cNvPr id="56" name="Oval 56"/>
          <p:cNvSpPr>
            <a:spLocks noChangeAspect="1" noChangeArrowheads="1"/>
          </p:cNvSpPr>
          <p:nvPr/>
        </p:nvSpPr>
        <p:spPr bwMode="auto">
          <a:xfrm>
            <a:off x="7086600" y="2286000"/>
            <a:ext cx="173038" cy="158750"/>
          </a:xfrm>
          <a:prstGeom prst="ellipse">
            <a:avLst/>
          </a:prstGeom>
          <a:solidFill>
            <a:srgbClr val="008000"/>
          </a:solidFill>
          <a:ln w="19050">
            <a:noFill/>
            <a:round/>
            <a:headEnd/>
            <a:tailEnd/>
          </a:ln>
        </p:spPr>
        <p:txBody>
          <a:bodyPr wrap="none" anchor="ctr">
            <a:prstTxWarp prst="textNoShape">
              <a:avLst/>
            </a:prstTxWarp>
          </a:bodyPr>
          <a:lstStyle/>
          <a:p>
            <a:endParaRPr lang="en-US"/>
          </a:p>
        </p:txBody>
      </p:sp>
      <p:sp>
        <p:nvSpPr>
          <p:cNvPr id="57" name="Oval 57"/>
          <p:cNvSpPr>
            <a:spLocks noChangeAspect="1" noChangeArrowheads="1"/>
          </p:cNvSpPr>
          <p:nvPr/>
        </p:nvSpPr>
        <p:spPr bwMode="auto">
          <a:xfrm>
            <a:off x="6858000" y="1981200"/>
            <a:ext cx="173038" cy="158750"/>
          </a:xfrm>
          <a:prstGeom prst="ellipse">
            <a:avLst/>
          </a:prstGeom>
          <a:solidFill>
            <a:srgbClr val="008000"/>
          </a:solidFill>
          <a:ln w="19050">
            <a:noFill/>
            <a:round/>
            <a:headEnd/>
            <a:tailEnd/>
          </a:ln>
        </p:spPr>
        <p:txBody>
          <a:bodyPr wrap="none" anchor="ctr">
            <a:prstTxWarp prst="textNoShape">
              <a:avLst/>
            </a:prstTxWarp>
          </a:bodyPr>
          <a:lstStyle/>
          <a:p>
            <a:endParaRPr lang="en-US"/>
          </a:p>
        </p:txBody>
      </p:sp>
      <p:sp>
        <p:nvSpPr>
          <p:cNvPr id="58" name="Oval 58"/>
          <p:cNvSpPr>
            <a:spLocks noChangeAspect="1" noChangeArrowheads="1"/>
          </p:cNvSpPr>
          <p:nvPr/>
        </p:nvSpPr>
        <p:spPr bwMode="auto">
          <a:xfrm>
            <a:off x="7162800" y="1981200"/>
            <a:ext cx="173038" cy="158750"/>
          </a:xfrm>
          <a:prstGeom prst="ellipse">
            <a:avLst/>
          </a:prstGeom>
          <a:solidFill>
            <a:srgbClr val="008000"/>
          </a:solidFill>
          <a:ln w="19050">
            <a:noFill/>
            <a:round/>
            <a:headEnd/>
            <a:tailEnd/>
          </a:ln>
        </p:spPr>
        <p:txBody>
          <a:bodyPr wrap="none" anchor="ctr">
            <a:prstTxWarp prst="textNoShape">
              <a:avLst/>
            </a:prstTxWarp>
          </a:bodyPr>
          <a:lstStyle/>
          <a:p>
            <a:endParaRPr lang="en-US"/>
          </a:p>
        </p:txBody>
      </p:sp>
      <p:sp>
        <p:nvSpPr>
          <p:cNvPr id="59" name="Oval 59"/>
          <p:cNvSpPr>
            <a:spLocks noChangeAspect="1" noChangeArrowheads="1"/>
          </p:cNvSpPr>
          <p:nvPr/>
        </p:nvSpPr>
        <p:spPr bwMode="auto">
          <a:xfrm>
            <a:off x="6629400" y="2743200"/>
            <a:ext cx="173038" cy="158750"/>
          </a:xfrm>
          <a:prstGeom prst="ellipse">
            <a:avLst/>
          </a:prstGeom>
          <a:solidFill>
            <a:srgbClr val="FF0000"/>
          </a:solidFill>
          <a:ln w="19050">
            <a:noFill/>
            <a:round/>
            <a:headEnd/>
            <a:tailEnd/>
          </a:ln>
        </p:spPr>
        <p:txBody>
          <a:bodyPr wrap="none" anchor="ctr">
            <a:prstTxWarp prst="textNoShape">
              <a:avLst/>
            </a:prstTxWarp>
          </a:bodyPr>
          <a:lstStyle/>
          <a:p>
            <a:endParaRPr lang="en-US"/>
          </a:p>
        </p:txBody>
      </p:sp>
      <p:sp>
        <p:nvSpPr>
          <p:cNvPr id="60" name="Oval 60"/>
          <p:cNvSpPr>
            <a:spLocks noChangeAspect="1" noChangeArrowheads="1"/>
          </p:cNvSpPr>
          <p:nvPr/>
        </p:nvSpPr>
        <p:spPr bwMode="auto">
          <a:xfrm>
            <a:off x="5943600" y="2438400"/>
            <a:ext cx="173038" cy="158750"/>
          </a:xfrm>
          <a:prstGeom prst="ellipse">
            <a:avLst/>
          </a:prstGeom>
          <a:solidFill>
            <a:srgbClr val="FF0000"/>
          </a:solidFill>
          <a:ln w="19050">
            <a:noFill/>
            <a:round/>
            <a:headEnd/>
            <a:tailEnd/>
          </a:ln>
        </p:spPr>
        <p:txBody>
          <a:bodyPr wrap="none" anchor="ctr">
            <a:prstTxWarp prst="textNoShape">
              <a:avLst/>
            </a:prstTxWarp>
          </a:bodyPr>
          <a:lstStyle/>
          <a:p>
            <a:endParaRPr lang="en-US"/>
          </a:p>
        </p:txBody>
      </p:sp>
      <p:sp>
        <p:nvSpPr>
          <p:cNvPr id="61" name="Oval 61"/>
          <p:cNvSpPr>
            <a:spLocks noChangeAspect="1" noChangeArrowheads="1"/>
          </p:cNvSpPr>
          <p:nvPr/>
        </p:nvSpPr>
        <p:spPr bwMode="auto">
          <a:xfrm>
            <a:off x="8001000" y="3657600"/>
            <a:ext cx="173038" cy="158750"/>
          </a:xfrm>
          <a:prstGeom prst="ellipse">
            <a:avLst/>
          </a:prstGeom>
          <a:solidFill>
            <a:srgbClr val="00FFFF"/>
          </a:solidFill>
          <a:ln w="19050">
            <a:noFill/>
            <a:round/>
            <a:headEnd/>
            <a:tailEnd/>
          </a:ln>
        </p:spPr>
        <p:txBody>
          <a:bodyPr wrap="none" anchor="ctr">
            <a:prstTxWarp prst="textNoShape">
              <a:avLst/>
            </a:prstTxWarp>
          </a:bodyPr>
          <a:lstStyle/>
          <a:p>
            <a:endParaRPr lang="en-US"/>
          </a:p>
        </p:txBody>
      </p:sp>
      <p:sp>
        <p:nvSpPr>
          <p:cNvPr id="62" name="Oval 62"/>
          <p:cNvSpPr>
            <a:spLocks noChangeAspect="1" noChangeArrowheads="1"/>
          </p:cNvSpPr>
          <p:nvPr/>
        </p:nvSpPr>
        <p:spPr bwMode="auto">
          <a:xfrm>
            <a:off x="7848600" y="3429000"/>
            <a:ext cx="173038" cy="158750"/>
          </a:xfrm>
          <a:prstGeom prst="ellipse">
            <a:avLst/>
          </a:prstGeom>
          <a:solidFill>
            <a:srgbClr val="00FFFF"/>
          </a:solidFill>
          <a:ln w="19050">
            <a:noFill/>
            <a:round/>
            <a:headEnd/>
            <a:tailEnd/>
          </a:ln>
        </p:spPr>
        <p:txBody>
          <a:bodyPr wrap="none" anchor="ctr">
            <a:prstTxWarp prst="textNoShape">
              <a:avLst/>
            </a:prstTxWarp>
          </a:bodyPr>
          <a:lstStyle/>
          <a:p>
            <a:endParaRPr lang="en-US"/>
          </a:p>
        </p:txBody>
      </p:sp>
      <p:sp>
        <p:nvSpPr>
          <p:cNvPr id="63" name="Oval 63"/>
          <p:cNvSpPr>
            <a:spLocks noChangeAspect="1" noChangeArrowheads="1"/>
          </p:cNvSpPr>
          <p:nvPr/>
        </p:nvSpPr>
        <p:spPr bwMode="auto">
          <a:xfrm>
            <a:off x="7620000" y="3657600"/>
            <a:ext cx="173038" cy="158750"/>
          </a:xfrm>
          <a:prstGeom prst="ellipse">
            <a:avLst/>
          </a:prstGeom>
          <a:solidFill>
            <a:srgbClr val="00FFFF"/>
          </a:solidFill>
          <a:ln w="19050">
            <a:noFill/>
            <a:round/>
            <a:headEnd/>
            <a:tailEnd/>
          </a:ln>
        </p:spPr>
        <p:txBody>
          <a:bodyPr wrap="none" anchor="ctr">
            <a:prstTxWarp prst="textNoShape">
              <a:avLst/>
            </a:prstTxWarp>
          </a:bodyPr>
          <a:lstStyle/>
          <a:p>
            <a:endParaRPr lang="en-US"/>
          </a:p>
        </p:txBody>
      </p:sp>
      <p:sp>
        <p:nvSpPr>
          <p:cNvPr id="64" name="Rectangle 64"/>
          <p:cNvSpPr>
            <a:spLocks noGrp="1" noChangeArrowheads="1"/>
          </p:cNvSpPr>
          <p:nvPr>
            <p:ph type="title"/>
          </p:nvPr>
        </p:nvSpPr>
        <p:spPr>
          <a:xfrm>
            <a:off x="0" y="274638"/>
            <a:ext cx="9144000" cy="563562"/>
          </a:xfrm>
        </p:spPr>
        <p:txBody>
          <a:bodyPr>
            <a:normAutofit fontScale="90000"/>
          </a:bodyPr>
          <a:lstStyle/>
          <a:p>
            <a:pPr eaLnBrk="1" hangingPunct="1">
              <a:defRPr/>
            </a:pPr>
            <a:r>
              <a:rPr lang="en-US" b="1">
                <a:effectLst>
                  <a:outerShdw blurRad="38100" dist="38100" dir="2700000" algn="tl">
                    <a:srgbClr val="DDDDDD"/>
                  </a:outerShdw>
                </a:effectLst>
                <a:ea typeface="ＭＳ Ｐゴシック" charset="-128"/>
                <a:cs typeface="ＭＳ Ｐゴシック" charset="-128"/>
              </a:rPr>
              <a:t>2. Learning the visual vocabulary</a:t>
            </a:r>
          </a:p>
        </p:txBody>
      </p:sp>
      <p:sp>
        <p:nvSpPr>
          <p:cNvPr id="65" name="Line 65"/>
          <p:cNvSpPr>
            <a:spLocks noChangeShapeType="1"/>
          </p:cNvSpPr>
          <p:nvPr/>
        </p:nvSpPr>
        <p:spPr bwMode="auto">
          <a:xfrm>
            <a:off x="4800600" y="5638800"/>
            <a:ext cx="2057400" cy="0"/>
          </a:xfrm>
          <a:prstGeom prst="line">
            <a:avLst/>
          </a:prstGeom>
          <a:noFill/>
          <a:ln w="152400">
            <a:solidFill>
              <a:srgbClr val="FF9900"/>
            </a:solidFill>
            <a:round/>
            <a:headEnd/>
            <a:tailEnd/>
          </a:ln>
        </p:spPr>
        <p:txBody>
          <a:bodyPr>
            <a:prstTxWarp prst="textNoShape">
              <a:avLst/>
            </a:prstTxWarp>
          </a:bodyPr>
          <a:lstStyle/>
          <a:p>
            <a:endParaRPr lang="en-US"/>
          </a:p>
        </p:txBody>
      </p:sp>
      <p:sp>
        <p:nvSpPr>
          <p:cNvPr id="66" name="Line 66"/>
          <p:cNvSpPr>
            <a:spLocks noChangeShapeType="1"/>
          </p:cNvSpPr>
          <p:nvPr/>
        </p:nvSpPr>
        <p:spPr bwMode="auto">
          <a:xfrm flipV="1">
            <a:off x="7162800" y="4419600"/>
            <a:ext cx="0" cy="1219200"/>
          </a:xfrm>
          <a:prstGeom prst="line">
            <a:avLst/>
          </a:prstGeom>
          <a:noFill/>
          <a:ln w="152400">
            <a:solidFill>
              <a:srgbClr val="FF9900"/>
            </a:solidFill>
            <a:round/>
            <a:headEnd/>
            <a:tailEnd type="triangle" w="med" len="med"/>
          </a:ln>
        </p:spPr>
        <p:txBody>
          <a:bodyPr>
            <a:prstTxWarp prst="textNoShape">
              <a:avLst/>
            </a:prstTxWarp>
          </a:bodyPr>
          <a:lstStyle/>
          <a:p>
            <a:endParaRPr lang="en-US"/>
          </a:p>
        </p:txBody>
      </p:sp>
      <p:sp>
        <p:nvSpPr>
          <p:cNvPr id="67" name="Text Box 67"/>
          <p:cNvSpPr txBox="1">
            <a:spLocks noChangeArrowheads="1"/>
          </p:cNvSpPr>
          <p:nvPr/>
        </p:nvSpPr>
        <p:spPr bwMode="auto">
          <a:xfrm>
            <a:off x="6403975" y="5337175"/>
            <a:ext cx="1597025" cy="495300"/>
          </a:xfrm>
          <a:prstGeom prst="rect">
            <a:avLst/>
          </a:prstGeom>
          <a:solidFill>
            <a:schemeClr val="bg1"/>
          </a:solidFill>
          <a:ln w="38100">
            <a:solidFill>
              <a:srgbClr val="FF9900"/>
            </a:solidFill>
            <a:miter lim="800000"/>
            <a:headEnd/>
            <a:tailEnd/>
          </a:ln>
        </p:spPr>
        <p:txBody>
          <a:bodyPr wrap="none">
            <a:prstTxWarp prst="textNoShape">
              <a:avLst/>
            </a:prstTxWarp>
            <a:spAutoFit/>
          </a:bodyPr>
          <a:lstStyle/>
          <a:p>
            <a:r>
              <a:rPr lang="en-US"/>
              <a:t>Clustering</a:t>
            </a:r>
          </a:p>
        </p:txBody>
      </p:sp>
      <p:grpSp>
        <p:nvGrpSpPr>
          <p:cNvPr id="6" name="Group 68"/>
          <p:cNvGrpSpPr>
            <a:grpSpLocks/>
          </p:cNvGrpSpPr>
          <p:nvPr/>
        </p:nvGrpSpPr>
        <p:grpSpPr bwMode="auto">
          <a:xfrm>
            <a:off x="1654175" y="1362075"/>
            <a:ext cx="2578100" cy="1009650"/>
            <a:chOff x="1042" y="858"/>
            <a:chExt cx="1624" cy="636"/>
          </a:xfrm>
        </p:grpSpPr>
        <p:grpSp>
          <p:nvGrpSpPr>
            <p:cNvPr id="7" name="Group 69"/>
            <p:cNvGrpSpPr>
              <a:grpSpLocks/>
            </p:cNvGrpSpPr>
            <p:nvPr/>
          </p:nvGrpSpPr>
          <p:grpSpPr bwMode="auto">
            <a:xfrm>
              <a:off x="1042" y="858"/>
              <a:ext cx="350" cy="630"/>
              <a:chOff x="2532" y="1542"/>
              <a:chExt cx="184" cy="332"/>
            </a:xfrm>
          </p:grpSpPr>
          <p:sp>
            <p:nvSpPr>
              <p:cNvPr id="159807" name="AutoShape 70"/>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prstTxWarp prst="textNoShape">
                  <a:avLst/>
                </a:prstTxWarp>
              </a:bodyPr>
              <a:lstStyle/>
              <a:p>
                <a:endParaRPr lang="en-US"/>
              </a:p>
            </p:txBody>
          </p:sp>
          <p:sp>
            <p:nvSpPr>
              <p:cNvPr id="159808" name="Line 71"/>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59809" name="Line 72"/>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59810" name="Line 73"/>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59811" name="Line 74"/>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59812" name="Line 75"/>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grpSp>
        <p:grpSp>
          <p:nvGrpSpPr>
            <p:cNvPr id="8" name="Group 76"/>
            <p:cNvGrpSpPr>
              <a:grpSpLocks/>
            </p:cNvGrpSpPr>
            <p:nvPr/>
          </p:nvGrpSpPr>
          <p:grpSpPr bwMode="auto">
            <a:xfrm>
              <a:off x="1474" y="864"/>
              <a:ext cx="350" cy="630"/>
              <a:chOff x="2532" y="1542"/>
              <a:chExt cx="184" cy="332"/>
            </a:xfrm>
          </p:grpSpPr>
          <p:sp>
            <p:nvSpPr>
              <p:cNvPr id="159801" name="AutoShape 77"/>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prstTxWarp prst="textNoShape">
                  <a:avLst/>
                </a:prstTxWarp>
              </a:bodyPr>
              <a:lstStyle/>
              <a:p>
                <a:endParaRPr lang="en-US"/>
              </a:p>
            </p:txBody>
          </p:sp>
          <p:sp>
            <p:nvSpPr>
              <p:cNvPr id="159802" name="Line 78"/>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59803" name="Line 79"/>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59804" name="Line 80"/>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59805" name="Line 81"/>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59806" name="Line 82"/>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grpSp>
        <p:grpSp>
          <p:nvGrpSpPr>
            <p:cNvPr id="9" name="Group 83"/>
            <p:cNvGrpSpPr>
              <a:grpSpLocks/>
            </p:cNvGrpSpPr>
            <p:nvPr/>
          </p:nvGrpSpPr>
          <p:grpSpPr bwMode="auto">
            <a:xfrm>
              <a:off x="1906" y="864"/>
              <a:ext cx="350" cy="630"/>
              <a:chOff x="2532" y="1542"/>
              <a:chExt cx="184" cy="332"/>
            </a:xfrm>
          </p:grpSpPr>
          <p:sp>
            <p:nvSpPr>
              <p:cNvPr id="159795" name="AutoShape 84"/>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prstTxWarp prst="textNoShape">
                  <a:avLst/>
                </a:prstTxWarp>
              </a:bodyPr>
              <a:lstStyle/>
              <a:p>
                <a:endParaRPr lang="en-US"/>
              </a:p>
            </p:txBody>
          </p:sp>
          <p:sp>
            <p:nvSpPr>
              <p:cNvPr id="159796" name="Line 85"/>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59797" name="Line 86"/>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59798" name="Line 87"/>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59799" name="Line 88"/>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59800" name="Line 89"/>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grpSp>
        <p:sp>
          <p:nvSpPr>
            <p:cNvPr id="159794" name="Text Box 90"/>
            <p:cNvSpPr txBox="1">
              <a:spLocks noChangeArrowheads="1"/>
            </p:cNvSpPr>
            <p:nvPr/>
          </p:nvSpPr>
          <p:spPr bwMode="auto">
            <a:xfrm>
              <a:off x="2294" y="922"/>
              <a:ext cx="372" cy="365"/>
            </a:xfrm>
            <a:prstGeom prst="rect">
              <a:avLst/>
            </a:prstGeom>
            <a:noFill/>
            <a:ln w="9525">
              <a:noFill/>
              <a:miter lim="800000"/>
              <a:headEnd/>
              <a:tailEnd/>
            </a:ln>
          </p:spPr>
          <p:txBody>
            <a:bodyPr wrap="none">
              <a:prstTxWarp prst="textNoShape">
                <a:avLst/>
              </a:prstTxWarp>
              <a:spAutoFit/>
            </a:bodyPr>
            <a:lstStyle/>
            <a:p>
              <a:r>
                <a:rPr lang="en-US" sz="3200">
                  <a:solidFill>
                    <a:srgbClr val="000099"/>
                  </a:solidFill>
                </a:rPr>
                <a:t>…</a:t>
              </a:r>
            </a:p>
          </p:txBody>
        </p:sp>
      </p:grpSp>
      <p:sp>
        <p:nvSpPr>
          <p:cNvPr id="159789" name="Line 91"/>
          <p:cNvSpPr>
            <a:spLocks noChangeShapeType="1"/>
          </p:cNvSpPr>
          <p:nvPr/>
        </p:nvSpPr>
        <p:spPr bwMode="auto">
          <a:xfrm>
            <a:off x="2286000" y="2514600"/>
            <a:ext cx="0" cy="990600"/>
          </a:xfrm>
          <a:prstGeom prst="line">
            <a:avLst/>
          </a:prstGeom>
          <a:noFill/>
          <a:ln w="152400">
            <a:solidFill>
              <a:srgbClr val="FF9900"/>
            </a:solidFill>
            <a:round/>
            <a:headEnd/>
            <a:tailEnd type="triangle" w="med" len="med"/>
          </a:ln>
        </p:spPr>
        <p:txBody>
          <a:bodyPr>
            <a:prstTxWarp prst="textNoShape">
              <a:avLst/>
            </a:prstTxWarp>
          </a:bodyPr>
          <a:lstStyle/>
          <a:p>
            <a:endParaRPr lang="en-US"/>
          </a:p>
        </p:txBody>
      </p:sp>
      <p:sp>
        <p:nvSpPr>
          <p:cNvPr id="159790" name="Text Box 92"/>
          <p:cNvSpPr txBox="1">
            <a:spLocks noChangeArrowheads="1"/>
          </p:cNvSpPr>
          <p:nvPr/>
        </p:nvSpPr>
        <p:spPr bwMode="auto">
          <a:xfrm>
            <a:off x="6796088" y="6500813"/>
            <a:ext cx="2271712" cy="336550"/>
          </a:xfrm>
          <a:prstGeom prst="rect">
            <a:avLst/>
          </a:prstGeom>
          <a:noFill/>
          <a:ln w="9525">
            <a:noFill/>
            <a:miter lim="800000"/>
            <a:headEnd/>
            <a:tailEnd/>
          </a:ln>
        </p:spPr>
        <p:txBody>
          <a:bodyPr wrap="none">
            <a:prstTxWarp prst="textNoShape">
              <a:avLst/>
            </a:prstTxWarp>
            <a:spAutoFit/>
          </a:bodyPr>
          <a:lstStyle/>
          <a:p>
            <a:r>
              <a:rPr lang="en-US" sz="1600"/>
              <a:t>Slide credit: Josef Sivic</a:t>
            </a:r>
          </a:p>
        </p:txBody>
      </p:sp>
      <p:sp>
        <p:nvSpPr>
          <p:cNvPr id="10" name="Slide Number Placeholder 9"/>
          <p:cNvSpPr>
            <a:spLocks noGrp="1"/>
          </p:cNvSpPr>
          <p:nvPr>
            <p:ph type="sldNum" sz="quarter" idx="12"/>
          </p:nvPr>
        </p:nvSpPr>
        <p:spPr/>
        <p:txBody>
          <a:bodyPr/>
          <a:lstStyle/>
          <a:p>
            <a:fld id="{94B065E7-AFE5-6D49-A268-8E3B5820E67A}" type="slidenum">
              <a:rPr lang="en-US" smtClean="0"/>
              <a:t>148</a:t>
            </a:fld>
            <a:endParaRPr lang="en-US"/>
          </a:p>
        </p:txBody>
      </p:sp>
    </p:spTree>
    <p:extLst>
      <p:ext uri="{BB962C8B-B14F-4D97-AF65-F5344CB8AC3E}">
        <p14:creationId xmlns:p14="http://schemas.microsoft.com/office/powerpoint/2010/main" val="2985108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5" grpId="0" animBg="1"/>
      <p:bldP spid="66" grpId="0" animBg="1"/>
      <p:bldP spid="67"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990600" y="1362075"/>
            <a:ext cx="555625" cy="1000125"/>
            <a:chOff x="2532" y="1542"/>
            <a:chExt cx="184" cy="332"/>
          </a:xfrm>
        </p:grpSpPr>
        <p:sp>
          <p:nvSpPr>
            <p:cNvPr id="160845" name="AutoShape 3"/>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prstTxWarp prst="textNoShape">
                <a:avLst/>
              </a:prstTxWarp>
            </a:bodyPr>
            <a:lstStyle/>
            <a:p>
              <a:endParaRPr lang="en-US"/>
            </a:p>
          </p:txBody>
        </p:sp>
        <p:sp>
          <p:nvSpPr>
            <p:cNvPr id="160846" name="Line 4"/>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60847" name="Line 5"/>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60848" name="Line 6"/>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60849" name="Line 7"/>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60850" name="Line 8"/>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grpSp>
      <p:sp>
        <p:nvSpPr>
          <p:cNvPr id="160771" name="Line 9"/>
          <p:cNvSpPr>
            <a:spLocks noChangeShapeType="1"/>
          </p:cNvSpPr>
          <p:nvPr/>
        </p:nvSpPr>
        <p:spPr bwMode="auto">
          <a:xfrm flipV="1">
            <a:off x="762000" y="3200400"/>
            <a:ext cx="0" cy="3041650"/>
          </a:xfrm>
          <a:prstGeom prst="line">
            <a:avLst/>
          </a:prstGeom>
          <a:noFill/>
          <a:ln w="19050">
            <a:solidFill>
              <a:srgbClr val="0000FF"/>
            </a:solidFill>
            <a:round/>
            <a:headEnd/>
            <a:tailEnd type="triangle" w="med" len="med"/>
          </a:ln>
        </p:spPr>
        <p:txBody>
          <a:bodyPr wrap="none" anchor="ctr">
            <a:prstTxWarp prst="textNoShape">
              <a:avLst/>
            </a:prstTxWarp>
          </a:bodyPr>
          <a:lstStyle/>
          <a:p>
            <a:endParaRPr lang="en-US"/>
          </a:p>
        </p:txBody>
      </p:sp>
      <p:sp>
        <p:nvSpPr>
          <p:cNvPr id="160772" name="Line 10"/>
          <p:cNvSpPr>
            <a:spLocks noChangeShapeType="1"/>
          </p:cNvSpPr>
          <p:nvPr/>
        </p:nvSpPr>
        <p:spPr bwMode="auto">
          <a:xfrm>
            <a:off x="762000" y="6242050"/>
            <a:ext cx="3810000" cy="3175"/>
          </a:xfrm>
          <a:prstGeom prst="line">
            <a:avLst/>
          </a:prstGeom>
          <a:noFill/>
          <a:ln w="19050">
            <a:solidFill>
              <a:srgbClr val="0000FF"/>
            </a:solidFill>
            <a:round/>
            <a:headEnd/>
            <a:tailEnd type="triangle" w="med" len="med"/>
          </a:ln>
        </p:spPr>
        <p:txBody>
          <a:bodyPr wrap="none" anchor="ctr">
            <a:prstTxWarp prst="textNoShape">
              <a:avLst/>
            </a:prstTxWarp>
          </a:bodyPr>
          <a:lstStyle/>
          <a:p>
            <a:endParaRPr lang="en-US"/>
          </a:p>
        </p:txBody>
      </p:sp>
      <p:sp>
        <p:nvSpPr>
          <p:cNvPr id="160773" name="Line 11"/>
          <p:cNvSpPr>
            <a:spLocks noChangeShapeType="1"/>
          </p:cNvSpPr>
          <p:nvPr/>
        </p:nvSpPr>
        <p:spPr bwMode="auto">
          <a:xfrm flipV="1">
            <a:off x="762000" y="4564063"/>
            <a:ext cx="2819400" cy="1677987"/>
          </a:xfrm>
          <a:prstGeom prst="line">
            <a:avLst/>
          </a:prstGeom>
          <a:noFill/>
          <a:ln w="19050">
            <a:solidFill>
              <a:srgbClr val="0000FF"/>
            </a:solidFill>
            <a:round/>
            <a:headEnd/>
            <a:tailEnd type="triangle" w="med" len="med"/>
          </a:ln>
        </p:spPr>
        <p:txBody>
          <a:bodyPr wrap="none" anchor="ctr">
            <a:prstTxWarp prst="textNoShape">
              <a:avLst/>
            </a:prstTxWarp>
          </a:bodyPr>
          <a:lstStyle/>
          <a:p>
            <a:endParaRPr lang="en-US"/>
          </a:p>
        </p:txBody>
      </p:sp>
      <p:sp>
        <p:nvSpPr>
          <p:cNvPr id="160774" name="Oval 12"/>
          <p:cNvSpPr>
            <a:spLocks noChangeAspect="1" noChangeArrowheads="1"/>
          </p:cNvSpPr>
          <p:nvPr/>
        </p:nvSpPr>
        <p:spPr bwMode="auto">
          <a:xfrm>
            <a:off x="1712913" y="4797425"/>
            <a:ext cx="173037" cy="158750"/>
          </a:xfrm>
          <a:prstGeom prst="ellipse">
            <a:avLst/>
          </a:prstGeom>
          <a:solidFill>
            <a:schemeClr val="tx1"/>
          </a:solidFill>
          <a:ln w="19050">
            <a:solidFill>
              <a:schemeClr val="tx1"/>
            </a:solidFill>
            <a:round/>
            <a:headEnd/>
            <a:tailEnd/>
          </a:ln>
        </p:spPr>
        <p:txBody>
          <a:bodyPr wrap="none" anchor="ctr">
            <a:prstTxWarp prst="textNoShape">
              <a:avLst/>
            </a:prstTxWarp>
          </a:bodyPr>
          <a:lstStyle/>
          <a:p>
            <a:endParaRPr lang="en-US"/>
          </a:p>
        </p:txBody>
      </p:sp>
      <p:sp>
        <p:nvSpPr>
          <p:cNvPr id="160775" name="Oval 13"/>
          <p:cNvSpPr>
            <a:spLocks noChangeAspect="1" noChangeArrowheads="1"/>
          </p:cNvSpPr>
          <p:nvPr/>
        </p:nvSpPr>
        <p:spPr bwMode="auto">
          <a:xfrm>
            <a:off x="1865313" y="4949825"/>
            <a:ext cx="173037" cy="158750"/>
          </a:xfrm>
          <a:prstGeom prst="ellipse">
            <a:avLst/>
          </a:prstGeom>
          <a:solidFill>
            <a:schemeClr val="tx1"/>
          </a:solidFill>
          <a:ln w="19050">
            <a:solidFill>
              <a:schemeClr val="tx1"/>
            </a:solidFill>
            <a:round/>
            <a:headEnd/>
            <a:tailEnd/>
          </a:ln>
        </p:spPr>
        <p:txBody>
          <a:bodyPr wrap="none" anchor="ctr">
            <a:prstTxWarp prst="textNoShape">
              <a:avLst/>
            </a:prstTxWarp>
          </a:bodyPr>
          <a:lstStyle/>
          <a:p>
            <a:endParaRPr lang="en-US"/>
          </a:p>
        </p:txBody>
      </p:sp>
      <p:sp>
        <p:nvSpPr>
          <p:cNvPr id="160776" name="Oval 14"/>
          <p:cNvSpPr>
            <a:spLocks noChangeAspect="1" noChangeArrowheads="1"/>
          </p:cNvSpPr>
          <p:nvPr/>
        </p:nvSpPr>
        <p:spPr bwMode="auto">
          <a:xfrm>
            <a:off x="1371600" y="4800600"/>
            <a:ext cx="173038" cy="158750"/>
          </a:xfrm>
          <a:prstGeom prst="ellipse">
            <a:avLst/>
          </a:prstGeom>
          <a:solidFill>
            <a:schemeClr val="tx1"/>
          </a:solidFill>
          <a:ln w="19050">
            <a:solidFill>
              <a:schemeClr val="tx1"/>
            </a:solidFill>
            <a:round/>
            <a:headEnd/>
            <a:tailEnd/>
          </a:ln>
        </p:spPr>
        <p:txBody>
          <a:bodyPr wrap="none" anchor="ctr">
            <a:prstTxWarp prst="textNoShape">
              <a:avLst/>
            </a:prstTxWarp>
          </a:bodyPr>
          <a:lstStyle/>
          <a:p>
            <a:endParaRPr lang="en-US"/>
          </a:p>
        </p:txBody>
      </p:sp>
      <p:sp>
        <p:nvSpPr>
          <p:cNvPr id="160777" name="Oval 15"/>
          <p:cNvSpPr>
            <a:spLocks noChangeAspect="1" noChangeArrowheads="1"/>
          </p:cNvSpPr>
          <p:nvPr/>
        </p:nvSpPr>
        <p:spPr bwMode="auto">
          <a:xfrm>
            <a:off x="1676400" y="5181600"/>
            <a:ext cx="173038" cy="158750"/>
          </a:xfrm>
          <a:prstGeom prst="ellipse">
            <a:avLst/>
          </a:prstGeom>
          <a:solidFill>
            <a:schemeClr val="tx1"/>
          </a:solidFill>
          <a:ln w="19050">
            <a:solidFill>
              <a:schemeClr val="tx1"/>
            </a:solidFill>
            <a:round/>
            <a:headEnd/>
            <a:tailEnd/>
          </a:ln>
        </p:spPr>
        <p:txBody>
          <a:bodyPr wrap="none" anchor="ctr">
            <a:prstTxWarp prst="textNoShape">
              <a:avLst/>
            </a:prstTxWarp>
          </a:bodyPr>
          <a:lstStyle/>
          <a:p>
            <a:endParaRPr lang="en-US"/>
          </a:p>
        </p:txBody>
      </p:sp>
      <p:sp>
        <p:nvSpPr>
          <p:cNvPr id="160778" name="Oval 16"/>
          <p:cNvSpPr>
            <a:spLocks noChangeAspect="1" noChangeArrowheads="1"/>
          </p:cNvSpPr>
          <p:nvPr/>
        </p:nvSpPr>
        <p:spPr bwMode="auto">
          <a:xfrm>
            <a:off x="1447800" y="5105400"/>
            <a:ext cx="173038" cy="158750"/>
          </a:xfrm>
          <a:prstGeom prst="ellipse">
            <a:avLst/>
          </a:prstGeom>
          <a:solidFill>
            <a:schemeClr val="tx1"/>
          </a:solidFill>
          <a:ln w="19050">
            <a:solidFill>
              <a:schemeClr val="tx1"/>
            </a:solidFill>
            <a:round/>
            <a:headEnd/>
            <a:tailEnd/>
          </a:ln>
        </p:spPr>
        <p:txBody>
          <a:bodyPr wrap="none" anchor="ctr">
            <a:prstTxWarp prst="textNoShape">
              <a:avLst/>
            </a:prstTxWarp>
          </a:bodyPr>
          <a:lstStyle/>
          <a:p>
            <a:endParaRPr lang="en-US"/>
          </a:p>
        </p:txBody>
      </p:sp>
      <p:sp>
        <p:nvSpPr>
          <p:cNvPr id="160779" name="Oval 17"/>
          <p:cNvSpPr>
            <a:spLocks noChangeAspect="1" noChangeArrowheads="1"/>
          </p:cNvSpPr>
          <p:nvPr/>
        </p:nvSpPr>
        <p:spPr bwMode="auto">
          <a:xfrm>
            <a:off x="2743200" y="3733800"/>
            <a:ext cx="173038" cy="158750"/>
          </a:xfrm>
          <a:prstGeom prst="ellipse">
            <a:avLst/>
          </a:prstGeom>
          <a:solidFill>
            <a:schemeClr val="tx1"/>
          </a:solidFill>
          <a:ln w="19050">
            <a:solidFill>
              <a:schemeClr val="tx1"/>
            </a:solidFill>
            <a:round/>
            <a:headEnd/>
            <a:tailEnd/>
          </a:ln>
        </p:spPr>
        <p:txBody>
          <a:bodyPr wrap="none" anchor="ctr">
            <a:prstTxWarp prst="textNoShape">
              <a:avLst/>
            </a:prstTxWarp>
          </a:bodyPr>
          <a:lstStyle/>
          <a:p>
            <a:endParaRPr lang="en-US"/>
          </a:p>
        </p:txBody>
      </p:sp>
      <p:sp>
        <p:nvSpPr>
          <p:cNvPr id="160780" name="Oval 18"/>
          <p:cNvSpPr>
            <a:spLocks noChangeAspect="1" noChangeArrowheads="1"/>
          </p:cNvSpPr>
          <p:nvPr/>
        </p:nvSpPr>
        <p:spPr bwMode="auto">
          <a:xfrm>
            <a:off x="2667000" y="4343400"/>
            <a:ext cx="173038" cy="158750"/>
          </a:xfrm>
          <a:prstGeom prst="ellipse">
            <a:avLst/>
          </a:prstGeom>
          <a:solidFill>
            <a:schemeClr val="tx1"/>
          </a:solidFill>
          <a:ln w="19050">
            <a:solidFill>
              <a:schemeClr val="tx1"/>
            </a:solidFill>
            <a:round/>
            <a:headEnd/>
            <a:tailEnd/>
          </a:ln>
        </p:spPr>
        <p:txBody>
          <a:bodyPr wrap="none" anchor="ctr">
            <a:prstTxWarp prst="textNoShape">
              <a:avLst/>
            </a:prstTxWarp>
          </a:bodyPr>
          <a:lstStyle/>
          <a:p>
            <a:endParaRPr lang="en-US"/>
          </a:p>
        </p:txBody>
      </p:sp>
      <p:sp>
        <p:nvSpPr>
          <p:cNvPr id="160781" name="Oval 19"/>
          <p:cNvSpPr>
            <a:spLocks noChangeAspect="1" noChangeArrowheads="1"/>
          </p:cNvSpPr>
          <p:nvPr/>
        </p:nvSpPr>
        <p:spPr bwMode="auto">
          <a:xfrm>
            <a:off x="2438400" y="4038600"/>
            <a:ext cx="173038" cy="158750"/>
          </a:xfrm>
          <a:prstGeom prst="ellipse">
            <a:avLst/>
          </a:prstGeom>
          <a:solidFill>
            <a:schemeClr val="tx1"/>
          </a:solidFill>
          <a:ln w="19050">
            <a:solidFill>
              <a:schemeClr val="tx1"/>
            </a:solidFill>
            <a:round/>
            <a:headEnd/>
            <a:tailEnd/>
          </a:ln>
        </p:spPr>
        <p:txBody>
          <a:bodyPr wrap="none" anchor="ctr">
            <a:prstTxWarp prst="textNoShape">
              <a:avLst/>
            </a:prstTxWarp>
          </a:bodyPr>
          <a:lstStyle/>
          <a:p>
            <a:endParaRPr lang="en-US"/>
          </a:p>
        </p:txBody>
      </p:sp>
      <p:sp>
        <p:nvSpPr>
          <p:cNvPr id="160782" name="Oval 20"/>
          <p:cNvSpPr>
            <a:spLocks noChangeAspect="1" noChangeArrowheads="1"/>
          </p:cNvSpPr>
          <p:nvPr/>
        </p:nvSpPr>
        <p:spPr bwMode="auto">
          <a:xfrm>
            <a:off x="2743200" y="4038600"/>
            <a:ext cx="173038" cy="158750"/>
          </a:xfrm>
          <a:prstGeom prst="ellipse">
            <a:avLst/>
          </a:prstGeom>
          <a:solidFill>
            <a:schemeClr val="tx1"/>
          </a:solidFill>
          <a:ln w="19050">
            <a:solidFill>
              <a:schemeClr val="tx1"/>
            </a:solidFill>
            <a:round/>
            <a:headEnd/>
            <a:tailEnd/>
          </a:ln>
        </p:spPr>
        <p:txBody>
          <a:bodyPr wrap="none" anchor="ctr">
            <a:prstTxWarp prst="textNoShape">
              <a:avLst/>
            </a:prstTxWarp>
          </a:bodyPr>
          <a:lstStyle/>
          <a:p>
            <a:endParaRPr lang="en-US"/>
          </a:p>
        </p:txBody>
      </p:sp>
      <p:sp>
        <p:nvSpPr>
          <p:cNvPr id="160783" name="Oval 21"/>
          <p:cNvSpPr>
            <a:spLocks noChangeAspect="1" noChangeArrowheads="1"/>
          </p:cNvSpPr>
          <p:nvPr/>
        </p:nvSpPr>
        <p:spPr bwMode="auto">
          <a:xfrm>
            <a:off x="2209800" y="4800600"/>
            <a:ext cx="173038" cy="158750"/>
          </a:xfrm>
          <a:prstGeom prst="ellipse">
            <a:avLst/>
          </a:prstGeom>
          <a:solidFill>
            <a:schemeClr val="tx1"/>
          </a:solidFill>
          <a:ln w="19050">
            <a:solidFill>
              <a:schemeClr val="tx1"/>
            </a:solidFill>
            <a:round/>
            <a:headEnd/>
            <a:tailEnd/>
          </a:ln>
        </p:spPr>
        <p:txBody>
          <a:bodyPr wrap="none" anchor="ctr">
            <a:prstTxWarp prst="textNoShape">
              <a:avLst/>
            </a:prstTxWarp>
          </a:bodyPr>
          <a:lstStyle/>
          <a:p>
            <a:endParaRPr lang="en-US"/>
          </a:p>
        </p:txBody>
      </p:sp>
      <p:sp>
        <p:nvSpPr>
          <p:cNvPr id="160784" name="Oval 22"/>
          <p:cNvSpPr>
            <a:spLocks noChangeAspect="1" noChangeArrowheads="1"/>
          </p:cNvSpPr>
          <p:nvPr/>
        </p:nvSpPr>
        <p:spPr bwMode="auto">
          <a:xfrm>
            <a:off x="1524000" y="4495800"/>
            <a:ext cx="173038" cy="158750"/>
          </a:xfrm>
          <a:prstGeom prst="ellipse">
            <a:avLst/>
          </a:prstGeom>
          <a:solidFill>
            <a:schemeClr val="tx1"/>
          </a:solidFill>
          <a:ln w="19050">
            <a:solidFill>
              <a:schemeClr val="tx1"/>
            </a:solidFill>
            <a:round/>
            <a:headEnd/>
            <a:tailEnd/>
          </a:ln>
        </p:spPr>
        <p:txBody>
          <a:bodyPr wrap="none" anchor="ctr">
            <a:prstTxWarp prst="textNoShape">
              <a:avLst/>
            </a:prstTxWarp>
          </a:bodyPr>
          <a:lstStyle/>
          <a:p>
            <a:endParaRPr lang="en-US"/>
          </a:p>
        </p:txBody>
      </p:sp>
      <p:sp>
        <p:nvSpPr>
          <p:cNvPr id="160785" name="Oval 23"/>
          <p:cNvSpPr>
            <a:spLocks noChangeAspect="1" noChangeArrowheads="1"/>
          </p:cNvSpPr>
          <p:nvPr/>
        </p:nvSpPr>
        <p:spPr bwMode="auto">
          <a:xfrm>
            <a:off x="3581400" y="5715000"/>
            <a:ext cx="173038" cy="158750"/>
          </a:xfrm>
          <a:prstGeom prst="ellipse">
            <a:avLst/>
          </a:prstGeom>
          <a:solidFill>
            <a:schemeClr val="tx1"/>
          </a:solidFill>
          <a:ln w="19050">
            <a:solidFill>
              <a:schemeClr val="tx1"/>
            </a:solidFill>
            <a:round/>
            <a:headEnd/>
            <a:tailEnd/>
          </a:ln>
        </p:spPr>
        <p:txBody>
          <a:bodyPr wrap="none" anchor="ctr">
            <a:prstTxWarp prst="textNoShape">
              <a:avLst/>
            </a:prstTxWarp>
          </a:bodyPr>
          <a:lstStyle/>
          <a:p>
            <a:endParaRPr lang="en-US"/>
          </a:p>
        </p:txBody>
      </p:sp>
      <p:sp>
        <p:nvSpPr>
          <p:cNvPr id="160786" name="Oval 24"/>
          <p:cNvSpPr>
            <a:spLocks noChangeAspect="1" noChangeArrowheads="1"/>
          </p:cNvSpPr>
          <p:nvPr/>
        </p:nvSpPr>
        <p:spPr bwMode="auto">
          <a:xfrm>
            <a:off x="3429000" y="5486400"/>
            <a:ext cx="173038" cy="158750"/>
          </a:xfrm>
          <a:prstGeom prst="ellipse">
            <a:avLst/>
          </a:prstGeom>
          <a:solidFill>
            <a:schemeClr val="tx1"/>
          </a:solidFill>
          <a:ln w="19050">
            <a:solidFill>
              <a:schemeClr val="tx1"/>
            </a:solidFill>
            <a:round/>
            <a:headEnd/>
            <a:tailEnd/>
          </a:ln>
        </p:spPr>
        <p:txBody>
          <a:bodyPr wrap="none" anchor="ctr">
            <a:prstTxWarp prst="textNoShape">
              <a:avLst/>
            </a:prstTxWarp>
          </a:bodyPr>
          <a:lstStyle/>
          <a:p>
            <a:endParaRPr lang="en-US"/>
          </a:p>
        </p:txBody>
      </p:sp>
      <p:sp>
        <p:nvSpPr>
          <p:cNvPr id="160787" name="Oval 25"/>
          <p:cNvSpPr>
            <a:spLocks noChangeAspect="1" noChangeArrowheads="1"/>
          </p:cNvSpPr>
          <p:nvPr/>
        </p:nvSpPr>
        <p:spPr bwMode="auto">
          <a:xfrm>
            <a:off x="3200400" y="5715000"/>
            <a:ext cx="173038" cy="158750"/>
          </a:xfrm>
          <a:prstGeom prst="ellipse">
            <a:avLst/>
          </a:prstGeom>
          <a:solidFill>
            <a:schemeClr val="tx1"/>
          </a:solidFill>
          <a:ln w="19050">
            <a:solidFill>
              <a:schemeClr val="tx1"/>
            </a:solidFill>
            <a:round/>
            <a:headEnd/>
            <a:tailEnd/>
          </a:ln>
        </p:spPr>
        <p:txBody>
          <a:bodyPr wrap="none" anchor="ctr">
            <a:prstTxWarp prst="textNoShape">
              <a:avLst/>
            </a:prstTxWarp>
          </a:bodyPr>
          <a:lstStyle/>
          <a:p>
            <a:endParaRPr lang="en-US"/>
          </a:p>
        </p:txBody>
      </p:sp>
      <p:grpSp>
        <p:nvGrpSpPr>
          <p:cNvPr id="3" name="Group 26"/>
          <p:cNvGrpSpPr>
            <a:grpSpLocks/>
          </p:cNvGrpSpPr>
          <p:nvPr/>
        </p:nvGrpSpPr>
        <p:grpSpPr bwMode="auto">
          <a:xfrm>
            <a:off x="1654175" y="1362075"/>
            <a:ext cx="555625" cy="1000125"/>
            <a:chOff x="2532" y="1542"/>
            <a:chExt cx="184" cy="332"/>
          </a:xfrm>
        </p:grpSpPr>
        <p:sp>
          <p:nvSpPr>
            <p:cNvPr id="160839" name="AutoShape 27"/>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prstTxWarp prst="textNoShape">
                <a:avLst/>
              </a:prstTxWarp>
            </a:bodyPr>
            <a:lstStyle/>
            <a:p>
              <a:endParaRPr lang="en-US"/>
            </a:p>
          </p:txBody>
        </p:sp>
        <p:sp>
          <p:nvSpPr>
            <p:cNvPr id="160840" name="Line 28"/>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60841" name="Line 29"/>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60842" name="Line 30"/>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60843" name="Line 31"/>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60844" name="Line 32"/>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grpSp>
      <p:grpSp>
        <p:nvGrpSpPr>
          <p:cNvPr id="4" name="Group 33"/>
          <p:cNvGrpSpPr>
            <a:grpSpLocks/>
          </p:cNvGrpSpPr>
          <p:nvPr/>
        </p:nvGrpSpPr>
        <p:grpSpPr bwMode="auto">
          <a:xfrm>
            <a:off x="2339975" y="1371600"/>
            <a:ext cx="555625" cy="1000125"/>
            <a:chOff x="2532" y="1542"/>
            <a:chExt cx="184" cy="332"/>
          </a:xfrm>
        </p:grpSpPr>
        <p:sp>
          <p:nvSpPr>
            <p:cNvPr id="160833" name="AutoShape 34"/>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prstTxWarp prst="textNoShape">
                <a:avLst/>
              </a:prstTxWarp>
            </a:bodyPr>
            <a:lstStyle/>
            <a:p>
              <a:endParaRPr lang="en-US"/>
            </a:p>
          </p:txBody>
        </p:sp>
        <p:sp>
          <p:nvSpPr>
            <p:cNvPr id="160834" name="Line 35"/>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60835" name="Line 36"/>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60836" name="Line 37"/>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60837" name="Line 38"/>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60838" name="Line 39"/>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grpSp>
      <p:grpSp>
        <p:nvGrpSpPr>
          <p:cNvPr id="5" name="Group 40"/>
          <p:cNvGrpSpPr>
            <a:grpSpLocks/>
          </p:cNvGrpSpPr>
          <p:nvPr/>
        </p:nvGrpSpPr>
        <p:grpSpPr bwMode="auto">
          <a:xfrm>
            <a:off x="3025775" y="1371600"/>
            <a:ext cx="555625" cy="1000125"/>
            <a:chOff x="2532" y="1542"/>
            <a:chExt cx="184" cy="332"/>
          </a:xfrm>
        </p:grpSpPr>
        <p:sp>
          <p:nvSpPr>
            <p:cNvPr id="160827" name="AutoShape 41"/>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prstTxWarp prst="textNoShape">
                <a:avLst/>
              </a:prstTxWarp>
            </a:bodyPr>
            <a:lstStyle/>
            <a:p>
              <a:endParaRPr lang="en-US"/>
            </a:p>
          </p:txBody>
        </p:sp>
        <p:sp>
          <p:nvSpPr>
            <p:cNvPr id="160828" name="Line 42"/>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60829" name="Line 43"/>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60830" name="Line 44"/>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60831" name="Line 45"/>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60832" name="Line 46"/>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grpSp>
      <p:sp>
        <p:nvSpPr>
          <p:cNvPr id="160791" name="Line 47"/>
          <p:cNvSpPr>
            <a:spLocks noChangeShapeType="1"/>
          </p:cNvSpPr>
          <p:nvPr/>
        </p:nvSpPr>
        <p:spPr bwMode="auto">
          <a:xfrm flipV="1">
            <a:off x="5181600" y="914400"/>
            <a:ext cx="0" cy="3270250"/>
          </a:xfrm>
          <a:prstGeom prst="line">
            <a:avLst/>
          </a:prstGeom>
          <a:noFill/>
          <a:ln w="19050">
            <a:solidFill>
              <a:srgbClr val="0000FF"/>
            </a:solidFill>
            <a:round/>
            <a:headEnd/>
            <a:tailEnd type="triangle" w="med" len="med"/>
          </a:ln>
        </p:spPr>
        <p:txBody>
          <a:bodyPr wrap="none" anchor="ctr">
            <a:prstTxWarp prst="textNoShape">
              <a:avLst/>
            </a:prstTxWarp>
          </a:bodyPr>
          <a:lstStyle/>
          <a:p>
            <a:endParaRPr lang="en-US"/>
          </a:p>
        </p:txBody>
      </p:sp>
      <p:sp>
        <p:nvSpPr>
          <p:cNvPr id="160792" name="Line 48"/>
          <p:cNvSpPr>
            <a:spLocks noChangeShapeType="1"/>
          </p:cNvSpPr>
          <p:nvPr/>
        </p:nvSpPr>
        <p:spPr bwMode="auto">
          <a:xfrm>
            <a:off x="5181600" y="4184650"/>
            <a:ext cx="3810000" cy="3175"/>
          </a:xfrm>
          <a:prstGeom prst="line">
            <a:avLst/>
          </a:prstGeom>
          <a:noFill/>
          <a:ln w="19050">
            <a:solidFill>
              <a:srgbClr val="0000FF"/>
            </a:solidFill>
            <a:round/>
            <a:headEnd/>
            <a:tailEnd type="triangle" w="med" len="med"/>
          </a:ln>
        </p:spPr>
        <p:txBody>
          <a:bodyPr wrap="none" anchor="ctr">
            <a:prstTxWarp prst="textNoShape">
              <a:avLst/>
            </a:prstTxWarp>
          </a:bodyPr>
          <a:lstStyle/>
          <a:p>
            <a:endParaRPr lang="en-US"/>
          </a:p>
        </p:txBody>
      </p:sp>
      <p:sp>
        <p:nvSpPr>
          <p:cNvPr id="160793" name="Line 49"/>
          <p:cNvSpPr>
            <a:spLocks noChangeShapeType="1"/>
          </p:cNvSpPr>
          <p:nvPr/>
        </p:nvSpPr>
        <p:spPr bwMode="auto">
          <a:xfrm flipV="1">
            <a:off x="5181600" y="2506663"/>
            <a:ext cx="2819400" cy="1677987"/>
          </a:xfrm>
          <a:prstGeom prst="line">
            <a:avLst/>
          </a:prstGeom>
          <a:noFill/>
          <a:ln w="19050">
            <a:solidFill>
              <a:srgbClr val="0000FF"/>
            </a:solidFill>
            <a:round/>
            <a:headEnd/>
            <a:tailEnd type="triangle" w="med" len="med"/>
          </a:ln>
        </p:spPr>
        <p:txBody>
          <a:bodyPr wrap="none" anchor="ctr">
            <a:prstTxWarp prst="textNoShape">
              <a:avLst/>
            </a:prstTxWarp>
          </a:bodyPr>
          <a:lstStyle/>
          <a:p>
            <a:endParaRPr lang="en-US"/>
          </a:p>
        </p:txBody>
      </p:sp>
      <p:sp>
        <p:nvSpPr>
          <p:cNvPr id="160794" name="Oval 50"/>
          <p:cNvSpPr>
            <a:spLocks noChangeAspect="1" noChangeArrowheads="1"/>
          </p:cNvSpPr>
          <p:nvPr/>
        </p:nvSpPr>
        <p:spPr bwMode="auto">
          <a:xfrm>
            <a:off x="6132513" y="2740025"/>
            <a:ext cx="173037" cy="158750"/>
          </a:xfrm>
          <a:prstGeom prst="ellipse">
            <a:avLst/>
          </a:prstGeom>
          <a:solidFill>
            <a:srgbClr val="FF0000"/>
          </a:solidFill>
          <a:ln w="19050">
            <a:noFill/>
            <a:round/>
            <a:headEnd/>
            <a:tailEnd/>
          </a:ln>
        </p:spPr>
        <p:txBody>
          <a:bodyPr wrap="none" anchor="ctr">
            <a:prstTxWarp prst="textNoShape">
              <a:avLst/>
            </a:prstTxWarp>
          </a:bodyPr>
          <a:lstStyle/>
          <a:p>
            <a:endParaRPr lang="en-US"/>
          </a:p>
        </p:txBody>
      </p:sp>
      <p:sp>
        <p:nvSpPr>
          <p:cNvPr id="160795" name="Oval 58"/>
          <p:cNvSpPr>
            <a:spLocks noChangeAspect="1" noChangeArrowheads="1"/>
          </p:cNvSpPr>
          <p:nvPr/>
        </p:nvSpPr>
        <p:spPr bwMode="auto">
          <a:xfrm>
            <a:off x="7086600" y="1981200"/>
            <a:ext cx="173038" cy="158750"/>
          </a:xfrm>
          <a:prstGeom prst="ellipse">
            <a:avLst/>
          </a:prstGeom>
          <a:solidFill>
            <a:srgbClr val="008000"/>
          </a:solidFill>
          <a:ln w="19050">
            <a:noFill/>
            <a:round/>
            <a:headEnd/>
            <a:tailEnd/>
          </a:ln>
        </p:spPr>
        <p:txBody>
          <a:bodyPr wrap="none" anchor="ctr">
            <a:prstTxWarp prst="textNoShape">
              <a:avLst/>
            </a:prstTxWarp>
          </a:bodyPr>
          <a:lstStyle/>
          <a:p>
            <a:endParaRPr lang="en-US"/>
          </a:p>
        </p:txBody>
      </p:sp>
      <p:sp>
        <p:nvSpPr>
          <p:cNvPr id="160796" name="Oval 63"/>
          <p:cNvSpPr>
            <a:spLocks noChangeAspect="1" noChangeArrowheads="1"/>
          </p:cNvSpPr>
          <p:nvPr/>
        </p:nvSpPr>
        <p:spPr bwMode="auto">
          <a:xfrm>
            <a:off x="7827963" y="3581400"/>
            <a:ext cx="173037" cy="158750"/>
          </a:xfrm>
          <a:prstGeom prst="ellipse">
            <a:avLst/>
          </a:prstGeom>
          <a:solidFill>
            <a:srgbClr val="00FFFF"/>
          </a:solidFill>
          <a:ln w="19050">
            <a:noFill/>
            <a:round/>
            <a:headEnd/>
            <a:tailEnd/>
          </a:ln>
        </p:spPr>
        <p:txBody>
          <a:bodyPr wrap="none" anchor="ctr">
            <a:prstTxWarp prst="textNoShape">
              <a:avLst/>
            </a:prstTxWarp>
          </a:bodyPr>
          <a:lstStyle/>
          <a:p>
            <a:endParaRPr lang="en-US"/>
          </a:p>
        </p:txBody>
      </p:sp>
      <p:sp>
        <p:nvSpPr>
          <p:cNvPr id="53" name="Rectangle 64"/>
          <p:cNvSpPr>
            <a:spLocks noGrp="1" noChangeArrowheads="1"/>
          </p:cNvSpPr>
          <p:nvPr>
            <p:ph type="title"/>
          </p:nvPr>
        </p:nvSpPr>
        <p:spPr>
          <a:xfrm>
            <a:off x="0" y="274638"/>
            <a:ext cx="9144000" cy="563562"/>
          </a:xfrm>
        </p:spPr>
        <p:txBody>
          <a:bodyPr>
            <a:normAutofit fontScale="90000"/>
          </a:bodyPr>
          <a:lstStyle/>
          <a:p>
            <a:pPr eaLnBrk="1" hangingPunct="1">
              <a:defRPr/>
            </a:pPr>
            <a:r>
              <a:rPr lang="en-US" b="1">
                <a:effectLst>
                  <a:outerShdw blurRad="38100" dist="38100" dir="2700000" algn="tl">
                    <a:srgbClr val="DDDDDD"/>
                  </a:outerShdw>
                </a:effectLst>
                <a:ea typeface="ＭＳ Ｐゴシック" charset="-128"/>
                <a:cs typeface="ＭＳ Ｐゴシック" charset="-128"/>
              </a:rPr>
              <a:t>2. Learning the visual vocabulary</a:t>
            </a:r>
          </a:p>
        </p:txBody>
      </p:sp>
      <p:sp>
        <p:nvSpPr>
          <p:cNvPr id="160798" name="Line 65"/>
          <p:cNvSpPr>
            <a:spLocks noChangeShapeType="1"/>
          </p:cNvSpPr>
          <p:nvPr/>
        </p:nvSpPr>
        <p:spPr bwMode="auto">
          <a:xfrm>
            <a:off x="4800600" y="5638800"/>
            <a:ext cx="2057400" cy="0"/>
          </a:xfrm>
          <a:prstGeom prst="line">
            <a:avLst/>
          </a:prstGeom>
          <a:noFill/>
          <a:ln w="152400">
            <a:solidFill>
              <a:srgbClr val="FF9900"/>
            </a:solidFill>
            <a:round/>
            <a:headEnd/>
            <a:tailEnd/>
          </a:ln>
        </p:spPr>
        <p:txBody>
          <a:bodyPr>
            <a:prstTxWarp prst="textNoShape">
              <a:avLst/>
            </a:prstTxWarp>
          </a:bodyPr>
          <a:lstStyle/>
          <a:p>
            <a:endParaRPr lang="en-US"/>
          </a:p>
        </p:txBody>
      </p:sp>
      <p:sp>
        <p:nvSpPr>
          <p:cNvPr id="160799" name="Line 66"/>
          <p:cNvSpPr>
            <a:spLocks noChangeShapeType="1"/>
          </p:cNvSpPr>
          <p:nvPr/>
        </p:nvSpPr>
        <p:spPr bwMode="auto">
          <a:xfrm flipV="1">
            <a:off x="7162800" y="4419600"/>
            <a:ext cx="0" cy="1219200"/>
          </a:xfrm>
          <a:prstGeom prst="line">
            <a:avLst/>
          </a:prstGeom>
          <a:noFill/>
          <a:ln w="152400">
            <a:solidFill>
              <a:srgbClr val="FF9900"/>
            </a:solidFill>
            <a:round/>
            <a:headEnd/>
            <a:tailEnd type="triangle" w="med" len="med"/>
          </a:ln>
        </p:spPr>
        <p:txBody>
          <a:bodyPr>
            <a:prstTxWarp prst="textNoShape">
              <a:avLst/>
            </a:prstTxWarp>
          </a:bodyPr>
          <a:lstStyle/>
          <a:p>
            <a:endParaRPr lang="en-US"/>
          </a:p>
        </p:txBody>
      </p:sp>
      <p:sp>
        <p:nvSpPr>
          <p:cNvPr id="160800" name="Text Box 67"/>
          <p:cNvSpPr txBox="1">
            <a:spLocks noChangeArrowheads="1"/>
          </p:cNvSpPr>
          <p:nvPr/>
        </p:nvSpPr>
        <p:spPr bwMode="auto">
          <a:xfrm>
            <a:off x="6403975" y="5337175"/>
            <a:ext cx="1597025" cy="495300"/>
          </a:xfrm>
          <a:prstGeom prst="rect">
            <a:avLst/>
          </a:prstGeom>
          <a:solidFill>
            <a:schemeClr val="bg1"/>
          </a:solidFill>
          <a:ln w="38100">
            <a:solidFill>
              <a:srgbClr val="FF9900"/>
            </a:solidFill>
            <a:miter lim="800000"/>
            <a:headEnd/>
            <a:tailEnd/>
          </a:ln>
        </p:spPr>
        <p:txBody>
          <a:bodyPr wrap="none">
            <a:prstTxWarp prst="textNoShape">
              <a:avLst/>
            </a:prstTxWarp>
            <a:spAutoFit/>
          </a:bodyPr>
          <a:lstStyle/>
          <a:p>
            <a:r>
              <a:rPr lang="en-US"/>
              <a:t>Clustering</a:t>
            </a:r>
          </a:p>
        </p:txBody>
      </p:sp>
      <p:grpSp>
        <p:nvGrpSpPr>
          <p:cNvPr id="6" name="Group 68"/>
          <p:cNvGrpSpPr>
            <a:grpSpLocks/>
          </p:cNvGrpSpPr>
          <p:nvPr/>
        </p:nvGrpSpPr>
        <p:grpSpPr bwMode="auto">
          <a:xfrm>
            <a:off x="1654175" y="1362075"/>
            <a:ext cx="2578100" cy="1009650"/>
            <a:chOff x="1042" y="858"/>
            <a:chExt cx="1624" cy="636"/>
          </a:xfrm>
        </p:grpSpPr>
        <p:grpSp>
          <p:nvGrpSpPr>
            <p:cNvPr id="7" name="Group 69"/>
            <p:cNvGrpSpPr>
              <a:grpSpLocks/>
            </p:cNvGrpSpPr>
            <p:nvPr/>
          </p:nvGrpSpPr>
          <p:grpSpPr bwMode="auto">
            <a:xfrm>
              <a:off x="1042" y="858"/>
              <a:ext cx="350" cy="630"/>
              <a:chOff x="2532" y="1542"/>
              <a:chExt cx="184" cy="332"/>
            </a:xfrm>
          </p:grpSpPr>
          <p:sp>
            <p:nvSpPr>
              <p:cNvPr id="160821" name="AutoShape 70"/>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prstTxWarp prst="textNoShape">
                  <a:avLst/>
                </a:prstTxWarp>
              </a:bodyPr>
              <a:lstStyle/>
              <a:p>
                <a:endParaRPr lang="en-US"/>
              </a:p>
            </p:txBody>
          </p:sp>
          <p:sp>
            <p:nvSpPr>
              <p:cNvPr id="160822" name="Line 71"/>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60823" name="Line 72"/>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60824" name="Line 73"/>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60825" name="Line 74"/>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60826" name="Line 75"/>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grpSp>
        <p:grpSp>
          <p:nvGrpSpPr>
            <p:cNvPr id="8" name="Group 76"/>
            <p:cNvGrpSpPr>
              <a:grpSpLocks/>
            </p:cNvGrpSpPr>
            <p:nvPr/>
          </p:nvGrpSpPr>
          <p:grpSpPr bwMode="auto">
            <a:xfrm>
              <a:off x="1474" y="864"/>
              <a:ext cx="350" cy="630"/>
              <a:chOff x="2532" y="1542"/>
              <a:chExt cx="184" cy="332"/>
            </a:xfrm>
          </p:grpSpPr>
          <p:sp>
            <p:nvSpPr>
              <p:cNvPr id="160815" name="AutoShape 77"/>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prstTxWarp prst="textNoShape">
                  <a:avLst/>
                </a:prstTxWarp>
              </a:bodyPr>
              <a:lstStyle/>
              <a:p>
                <a:endParaRPr lang="en-US"/>
              </a:p>
            </p:txBody>
          </p:sp>
          <p:sp>
            <p:nvSpPr>
              <p:cNvPr id="160816" name="Line 78"/>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60817" name="Line 79"/>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60818" name="Line 80"/>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60819" name="Line 81"/>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60820" name="Line 82"/>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grpSp>
        <p:grpSp>
          <p:nvGrpSpPr>
            <p:cNvPr id="9" name="Group 83"/>
            <p:cNvGrpSpPr>
              <a:grpSpLocks/>
            </p:cNvGrpSpPr>
            <p:nvPr/>
          </p:nvGrpSpPr>
          <p:grpSpPr bwMode="auto">
            <a:xfrm>
              <a:off x="1906" y="864"/>
              <a:ext cx="350" cy="630"/>
              <a:chOff x="2532" y="1542"/>
              <a:chExt cx="184" cy="332"/>
            </a:xfrm>
          </p:grpSpPr>
          <p:sp>
            <p:nvSpPr>
              <p:cNvPr id="160809" name="AutoShape 84"/>
              <p:cNvSpPr>
                <a:spLocks noChangeArrowheads="1"/>
              </p:cNvSpPr>
              <p:nvPr/>
            </p:nvSpPr>
            <p:spPr bwMode="auto">
              <a:xfrm>
                <a:off x="2532" y="1542"/>
                <a:ext cx="184" cy="332"/>
              </a:xfrm>
              <a:prstGeom prst="bracketPair">
                <a:avLst>
                  <a:gd name="adj" fmla="val 16667"/>
                </a:avLst>
              </a:prstGeom>
              <a:noFill/>
              <a:ln w="19050">
                <a:solidFill>
                  <a:srgbClr val="0000CC"/>
                </a:solidFill>
                <a:round/>
                <a:headEnd/>
                <a:tailEnd/>
              </a:ln>
            </p:spPr>
            <p:txBody>
              <a:bodyPr wrap="none" anchor="ctr">
                <a:prstTxWarp prst="textNoShape">
                  <a:avLst/>
                </a:prstTxWarp>
              </a:bodyPr>
              <a:lstStyle/>
              <a:p>
                <a:endParaRPr lang="en-US"/>
              </a:p>
            </p:txBody>
          </p:sp>
          <p:sp>
            <p:nvSpPr>
              <p:cNvPr id="160810" name="Line 85"/>
              <p:cNvSpPr>
                <a:spLocks noChangeAspect="1" noChangeShapeType="1"/>
              </p:cNvSpPr>
              <p:nvPr/>
            </p:nvSpPr>
            <p:spPr bwMode="auto">
              <a:xfrm>
                <a:off x="2567" y="1607"/>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60811" name="Line 86"/>
              <p:cNvSpPr>
                <a:spLocks noChangeAspect="1" noChangeShapeType="1"/>
              </p:cNvSpPr>
              <p:nvPr/>
            </p:nvSpPr>
            <p:spPr bwMode="auto">
              <a:xfrm>
                <a:off x="2567" y="1655"/>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60812" name="Line 87"/>
              <p:cNvSpPr>
                <a:spLocks noChangeAspect="1" noChangeShapeType="1"/>
              </p:cNvSpPr>
              <p:nvPr/>
            </p:nvSpPr>
            <p:spPr bwMode="auto">
              <a:xfrm>
                <a:off x="2568" y="1703"/>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60813" name="Line 88"/>
              <p:cNvSpPr>
                <a:spLocks noChangeAspect="1" noChangeShapeType="1"/>
              </p:cNvSpPr>
              <p:nvPr/>
            </p:nvSpPr>
            <p:spPr bwMode="auto">
              <a:xfrm>
                <a:off x="2568" y="1751"/>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60814" name="Line 89"/>
              <p:cNvSpPr>
                <a:spLocks noChangeAspect="1" noChangeShapeType="1"/>
              </p:cNvSpPr>
              <p:nvPr/>
            </p:nvSpPr>
            <p:spPr bwMode="auto">
              <a:xfrm>
                <a:off x="2567" y="1803"/>
                <a:ext cx="119" cy="1"/>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grpSp>
        <p:sp>
          <p:nvSpPr>
            <p:cNvPr id="160808" name="Text Box 90"/>
            <p:cNvSpPr txBox="1">
              <a:spLocks noChangeArrowheads="1"/>
            </p:cNvSpPr>
            <p:nvPr/>
          </p:nvSpPr>
          <p:spPr bwMode="auto">
            <a:xfrm>
              <a:off x="2294" y="922"/>
              <a:ext cx="372" cy="365"/>
            </a:xfrm>
            <a:prstGeom prst="rect">
              <a:avLst/>
            </a:prstGeom>
            <a:noFill/>
            <a:ln w="9525">
              <a:noFill/>
              <a:miter lim="800000"/>
              <a:headEnd/>
              <a:tailEnd/>
            </a:ln>
          </p:spPr>
          <p:txBody>
            <a:bodyPr wrap="none">
              <a:prstTxWarp prst="textNoShape">
                <a:avLst/>
              </a:prstTxWarp>
              <a:spAutoFit/>
            </a:bodyPr>
            <a:lstStyle/>
            <a:p>
              <a:r>
                <a:rPr lang="en-US" sz="3200">
                  <a:solidFill>
                    <a:srgbClr val="000099"/>
                  </a:solidFill>
                </a:rPr>
                <a:t>…</a:t>
              </a:r>
            </a:p>
          </p:txBody>
        </p:sp>
      </p:grpSp>
      <p:sp>
        <p:nvSpPr>
          <p:cNvPr id="160802" name="Line 91"/>
          <p:cNvSpPr>
            <a:spLocks noChangeShapeType="1"/>
          </p:cNvSpPr>
          <p:nvPr/>
        </p:nvSpPr>
        <p:spPr bwMode="auto">
          <a:xfrm>
            <a:off x="2286000" y="2514600"/>
            <a:ext cx="0" cy="990600"/>
          </a:xfrm>
          <a:prstGeom prst="line">
            <a:avLst/>
          </a:prstGeom>
          <a:noFill/>
          <a:ln w="152400">
            <a:solidFill>
              <a:srgbClr val="FF9900"/>
            </a:solidFill>
            <a:round/>
            <a:headEnd/>
            <a:tailEnd type="triangle" w="med" len="med"/>
          </a:ln>
        </p:spPr>
        <p:txBody>
          <a:bodyPr>
            <a:prstTxWarp prst="textNoShape">
              <a:avLst/>
            </a:prstTxWarp>
          </a:bodyPr>
          <a:lstStyle/>
          <a:p>
            <a:endParaRPr lang="en-US"/>
          </a:p>
        </p:txBody>
      </p:sp>
      <p:sp>
        <p:nvSpPr>
          <p:cNvPr id="160803" name="Text Box 92"/>
          <p:cNvSpPr txBox="1">
            <a:spLocks noChangeArrowheads="1"/>
          </p:cNvSpPr>
          <p:nvPr/>
        </p:nvSpPr>
        <p:spPr bwMode="auto">
          <a:xfrm>
            <a:off x="6796088" y="6500813"/>
            <a:ext cx="2271712" cy="336550"/>
          </a:xfrm>
          <a:prstGeom prst="rect">
            <a:avLst/>
          </a:prstGeom>
          <a:noFill/>
          <a:ln w="9525">
            <a:noFill/>
            <a:miter lim="800000"/>
            <a:headEnd/>
            <a:tailEnd/>
          </a:ln>
        </p:spPr>
        <p:txBody>
          <a:bodyPr wrap="none">
            <a:prstTxWarp prst="textNoShape">
              <a:avLst/>
            </a:prstTxWarp>
            <a:spAutoFit/>
          </a:bodyPr>
          <a:lstStyle/>
          <a:p>
            <a:r>
              <a:rPr lang="en-US" sz="1600"/>
              <a:t>Slide credit: Josef Sivic</a:t>
            </a:r>
          </a:p>
        </p:txBody>
      </p:sp>
      <p:sp>
        <p:nvSpPr>
          <p:cNvPr id="160804" name="Text Box 93"/>
          <p:cNvSpPr txBox="1">
            <a:spLocks noChangeArrowheads="1"/>
          </p:cNvSpPr>
          <p:nvPr/>
        </p:nvSpPr>
        <p:spPr bwMode="auto">
          <a:xfrm>
            <a:off x="5867400" y="1143000"/>
            <a:ext cx="2614613" cy="495300"/>
          </a:xfrm>
          <a:prstGeom prst="rect">
            <a:avLst/>
          </a:prstGeom>
          <a:solidFill>
            <a:schemeClr val="bg1"/>
          </a:solidFill>
          <a:ln w="38100">
            <a:solidFill>
              <a:srgbClr val="FF9900"/>
            </a:solidFill>
            <a:miter lim="800000"/>
            <a:headEnd/>
            <a:tailEnd/>
          </a:ln>
        </p:spPr>
        <p:txBody>
          <a:bodyPr wrap="none">
            <a:prstTxWarp prst="textNoShape">
              <a:avLst/>
            </a:prstTxWarp>
            <a:spAutoFit/>
          </a:bodyPr>
          <a:lstStyle/>
          <a:p>
            <a:r>
              <a:rPr lang="en-US"/>
              <a:t>Visual vocabulary</a:t>
            </a:r>
          </a:p>
        </p:txBody>
      </p:sp>
      <p:sp>
        <p:nvSpPr>
          <p:cNvPr id="10" name="Slide Number Placeholder 9"/>
          <p:cNvSpPr>
            <a:spLocks noGrp="1"/>
          </p:cNvSpPr>
          <p:nvPr>
            <p:ph type="sldNum" sz="quarter" idx="12"/>
          </p:nvPr>
        </p:nvSpPr>
        <p:spPr/>
        <p:txBody>
          <a:bodyPr/>
          <a:lstStyle/>
          <a:p>
            <a:fld id="{94B065E7-AFE5-6D49-A268-8E3B5820E67A}" type="slidenum">
              <a:rPr lang="en-US" smtClean="0"/>
              <a:t>149</a:t>
            </a:fld>
            <a:endParaRPr lang="en-US"/>
          </a:p>
        </p:txBody>
      </p:sp>
    </p:spTree>
    <p:extLst>
      <p:ext uri="{BB962C8B-B14F-4D97-AF65-F5344CB8AC3E}">
        <p14:creationId xmlns:p14="http://schemas.microsoft.com/office/powerpoint/2010/main" val="2402223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685800" y="76200"/>
            <a:ext cx="7772400" cy="838200"/>
          </a:xfrm>
        </p:spPr>
        <p:txBody>
          <a:bodyPr/>
          <a:lstStyle/>
          <a:p>
            <a:pPr eaLnBrk="1" hangingPunct="1"/>
            <a:r>
              <a:rPr lang="en-US" dirty="0">
                <a:ea typeface="ＭＳ Ｐゴシック" charset="-128"/>
                <a:cs typeface="ＭＳ Ｐゴシック" charset="-128"/>
              </a:rPr>
              <a:t>Local Features</a:t>
            </a:r>
          </a:p>
        </p:txBody>
      </p:sp>
      <p:pic>
        <p:nvPicPr>
          <p:cNvPr id="89091" name="Picture 5" descr="Sunflowers2_circles"/>
          <p:cNvPicPr>
            <a:picLocks noChangeAspect="1" noChangeArrowheads="1"/>
          </p:cNvPicPr>
          <p:nvPr/>
        </p:nvPicPr>
        <p:blipFill>
          <a:blip r:embed="rId3"/>
          <a:srcRect/>
          <a:stretch>
            <a:fillRect/>
          </a:stretch>
        </p:blipFill>
        <p:spPr bwMode="auto">
          <a:xfrm>
            <a:off x="4622800" y="1727200"/>
            <a:ext cx="4140200" cy="4140200"/>
          </a:xfrm>
          <a:prstGeom prst="rect">
            <a:avLst/>
          </a:prstGeom>
          <a:noFill/>
          <a:ln w="6350">
            <a:solidFill>
              <a:schemeClr val="bg1"/>
            </a:solidFill>
            <a:miter lim="800000"/>
            <a:headEnd/>
            <a:tailEnd/>
          </a:ln>
        </p:spPr>
      </p:pic>
      <p:pic>
        <p:nvPicPr>
          <p:cNvPr id="89092" name="Picture 6"/>
          <p:cNvPicPr>
            <a:picLocks noChangeAspect="1" noChangeArrowheads="1"/>
          </p:cNvPicPr>
          <p:nvPr/>
        </p:nvPicPr>
        <p:blipFill>
          <a:blip r:embed="rId4"/>
          <a:srcRect/>
          <a:stretch>
            <a:fillRect/>
          </a:stretch>
        </p:blipFill>
        <p:spPr bwMode="auto">
          <a:xfrm>
            <a:off x="381000" y="1682750"/>
            <a:ext cx="4092575" cy="4184650"/>
          </a:xfrm>
          <a:prstGeom prst="rect">
            <a:avLst/>
          </a:prstGeom>
          <a:noFill/>
          <a:ln w="19050">
            <a:noFill/>
            <a:miter lim="800000"/>
            <a:headEnd/>
            <a:tailEnd/>
          </a:ln>
        </p:spPr>
      </p:pic>
      <p:sp>
        <p:nvSpPr>
          <p:cNvPr id="89093" name="Text Box 6"/>
          <p:cNvSpPr txBox="1">
            <a:spLocks noChangeArrowheads="1"/>
          </p:cNvSpPr>
          <p:nvPr/>
        </p:nvSpPr>
        <p:spPr bwMode="auto">
          <a:xfrm>
            <a:off x="6645275" y="6553200"/>
            <a:ext cx="2574925" cy="369888"/>
          </a:xfrm>
          <a:prstGeom prst="rect">
            <a:avLst/>
          </a:prstGeom>
          <a:noFill/>
          <a:ln w="9525">
            <a:noFill/>
            <a:miter lim="800000"/>
            <a:headEnd/>
            <a:tailEnd/>
          </a:ln>
        </p:spPr>
        <p:txBody>
          <a:bodyPr wrap="none">
            <a:prstTxWarp prst="textNoShape">
              <a:avLst/>
            </a:prstTxWarp>
            <a:spAutoFit/>
          </a:bodyPr>
          <a:lstStyle/>
          <a:p>
            <a:pPr eaLnBrk="0" hangingPunct="0"/>
            <a:r>
              <a:rPr lang="en-US">
                <a:solidFill>
                  <a:srgbClr val="000000"/>
                </a:solidFill>
                <a:latin typeface="Calibri" charset="0"/>
                <a:ea typeface="Arial" charset="0"/>
                <a:cs typeface="Arial" charset="0"/>
              </a:rPr>
              <a:t>source: Svetlana Lazebnik </a:t>
            </a:r>
          </a:p>
        </p:txBody>
      </p:sp>
      <p:sp>
        <p:nvSpPr>
          <p:cNvPr id="89094" name="TextBox 5"/>
          <p:cNvSpPr txBox="1">
            <a:spLocks noChangeArrowheads="1"/>
          </p:cNvSpPr>
          <p:nvPr/>
        </p:nvSpPr>
        <p:spPr bwMode="auto">
          <a:xfrm>
            <a:off x="152400" y="1143000"/>
            <a:ext cx="4964113" cy="369888"/>
          </a:xfrm>
          <a:prstGeom prst="rect">
            <a:avLst/>
          </a:prstGeom>
          <a:noFill/>
          <a:ln w="9525">
            <a:noFill/>
            <a:miter lim="800000"/>
            <a:headEnd/>
            <a:tailEnd/>
          </a:ln>
        </p:spPr>
        <p:txBody>
          <a:bodyPr wrap="none">
            <a:prstTxWarp prst="textNoShape">
              <a:avLst/>
            </a:prstTxWarp>
            <a:spAutoFit/>
          </a:bodyPr>
          <a:lstStyle/>
          <a:p>
            <a:r>
              <a:rPr lang="en-US"/>
              <a:t>Feature points (locations) + feature descriptors</a:t>
            </a: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5" name="Rectangle 2"/>
          <p:cNvSpPr>
            <a:spLocks noGrp="1" noChangeArrowheads="1"/>
          </p:cNvSpPr>
          <p:nvPr>
            <p:ph type="title"/>
          </p:nvPr>
        </p:nvSpPr>
        <p:spPr>
          <a:xfrm>
            <a:off x="685800" y="76200"/>
            <a:ext cx="7772400" cy="838200"/>
          </a:xfrm>
        </p:spPr>
        <p:txBody>
          <a:bodyPr/>
          <a:lstStyle/>
          <a:p>
            <a:pPr eaLnBrk="1" hangingPunct="1"/>
            <a:r>
              <a:rPr lang="en-US">
                <a:ea typeface="ＭＳ Ｐゴシック" charset="-128"/>
                <a:cs typeface="ＭＳ Ｐゴシック" charset="-128"/>
              </a:rPr>
              <a:t>K-means clustering (reminder)</a:t>
            </a:r>
          </a:p>
        </p:txBody>
      </p:sp>
      <p:sp>
        <p:nvSpPr>
          <p:cNvPr id="3" name="Rectangle 3"/>
          <p:cNvSpPr txBox="1">
            <a:spLocks noChangeArrowheads="1"/>
          </p:cNvSpPr>
          <p:nvPr/>
        </p:nvSpPr>
        <p:spPr bwMode="auto">
          <a:xfrm>
            <a:off x="685800" y="914400"/>
            <a:ext cx="7772400" cy="5943600"/>
          </a:xfrm>
          <a:prstGeom prst="rect">
            <a:avLst/>
          </a:prstGeom>
          <a:noFill/>
          <a:ln w="9525">
            <a:noFill/>
            <a:miter lim="800000"/>
            <a:headEnd/>
            <a:tailEnd/>
          </a:ln>
        </p:spPr>
        <p:txBody>
          <a:bodyPr>
            <a:prstTxWarp prst="textNoShape">
              <a:avLst/>
            </a:prstTxWarp>
          </a:bodyPr>
          <a:lstStyle/>
          <a:p>
            <a:pPr marL="533400" indent="-533400" defTabSz="914400" eaLnBrk="0" hangingPunct="0">
              <a:spcBef>
                <a:spcPct val="20000"/>
              </a:spcBef>
              <a:buFontTx/>
              <a:buChar char="•"/>
            </a:pPr>
            <a:r>
              <a:rPr lang="en-US" sz="2800">
                <a:latin typeface="Calibri" charset="0"/>
              </a:rPr>
              <a:t>Want to minimize sum of squared Euclidean distances between points </a:t>
            </a:r>
            <a:r>
              <a:rPr lang="en-US" sz="2800" i="1">
                <a:latin typeface="Calibri" charset="0"/>
              </a:rPr>
              <a:t>x</a:t>
            </a:r>
            <a:r>
              <a:rPr lang="en-US" sz="2800" i="1" baseline="-25000">
                <a:latin typeface="Calibri" charset="0"/>
              </a:rPr>
              <a:t>i</a:t>
            </a:r>
            <a:r>
              <a:rPr lang="en-US" sz="2800">
                <a:latin typeface="Calibri" charset="0"/>
              </a:rPr>
              <a:t> and their nearest cluster centers </a:t>
            </a:r>
            <a:r>
              <a:rPr lang="en-US" sz="2800" i="1">
                <a:latin typeface="Calibri" charset="0"/>
              </a:rPr>
              <a:t>m</a:t>
            </a:r>
            <a:r>
              <a:rPr lang="en-US" sz="2800" i="1" baseline="-25000">
                <a:latin typeface="Calibri" charset="0"/>
              </a:rPr>
              <a:t>k</a:t>
            </a:r>
            <a:br>
              <a:rPr lang="en-US" sz="2800">
                <a:latin typeface="Calibri" charset="0"/>
              </a:rPr>
            </a:br>
            <a:br>
              <a:rPr lang="en-US" sz="2800">
                <a:latin typeface="Calibri" charset="0"/>
              </a:rPr>
            </a:br>
            <a:br>
              <a:rPr lang="en-US" sz="2800">
                <a:latin typeface="Calibri" charset="0"/>
              </a:rPr>
            </a:br>
            <a:endParaRPr lang="en-US" sz="2800">
              <a:latin typeface="Calibri" charset="0"/>
            </a:endParaRPr>
          </a:p>
          <a:p>
            <a:pPr marL="533400" indent="-533400" defTabSz="914400" eaLnBrk="0" hangingPunct="0">
              <a:spcBef>
                <a:spcPct val="20000"/>
              </a:spcBef>
            </a:pPr>
            <a:r>
              <a:rPr lang="en-US" sz="2800">
                <a:latin typeface="Calibri" charset="0"/>
              </a:rPr>
              <a:t>Algorithm:</a:t>
            </a:r>
          </a:p>
          <a:p>
            <a:pPr marL="533400" indent="-533400" defTabSz="914400" eaLnBrk="0" hangingPunct="0">
              <a:spcBef>
                <a:spcPct val="20000"/>
              </a:spcBef>
              <a:buFontTx/>
              <a:buChar char="•"/>
            </a:pPr>
            <a:r>
              <a:rPr lang="en-US" sz="2800">
                <a:latin typeface="Calibri" charset="0"/>
              </a:rPr>
              <a:t>Randomly initialize K cluster centers</a:t>
            </a:r>
          </a:p>
          <a:p>
            <a:pPr marL="533400" indent="-533400" defTabSz="914400" eaLnBrk="0" hangingPunct="0">
              <a:spcBef>
                <a:spcPct val="20000"/>
              </a:spcBef>
              <a:buFontTx/>
              <a:buChar char="•"/>
            </a:pPr>
            <a:r>
              <a:rPr lang="en-US" sz="2800">
                <a:latin typeface="Calibri" charset="0"/>
              </a:rPr>
              <a:t>Iterate until convergence:</a:t>
            </a:r>
          </a:p>
          <a:p>
            <a:pPr marL="838200" lvl="1" indent="-381000" defTabSz="914400" eaLnBrk="0" hangingPunct="0">
              <a:spcBef>
                <a:spcPct val="20000"/>
              </a:spcBef>
              <a:buFontTx/>
              <a:buChar char="•"/>
            </a:pPr>
            <a:r>
              <a:rPr lang="en-US" sz="2000">
                <a:latin typeface="Calibri" charset="0"/>
              </a:rPr>
              <a:t>Assign each data point to the nearest center</a:t>
            </a:r>
          </a:p>
          <a:p>
            <a:pPr marL="838200" lvl="1" indent="-381000" defTabSz="914400" eaLnBrk="0" hangingPunct="0">
              <a:spcBef>
                <a:spcPct val="20000"/>
              </a:spcBef>
              <a:buFontTx/>
              <a:buChar char="•"/>
            </a:pPr>
            <a:r>
              <a:rPr lang="en-US" sz="2000">
                <a:latin typeface="Calibri" charset="0"/>
              </a:rPr>
              <a:t>Recompute each cluster center as the mean of all points assigned to it</a:t>
            </a:r>
          </a:p>
        </p:txBody>
      </p:sp>
      <p:graphicFrame>
        <p:nvGraphicFramePr>
          <p:cNvPr id="161794" name="Object 2"/>
          <p:cNvGraphicFramePr>
            <a:graphicFrameLocks noGrp="1" noChangeAspect="1"/>
          </p:cNvGraphicFramePr>
          <p:nvPr>
            <p:ph sz="half" idx="4294967295"/>
          </p:nvPr>
        </p:nvGraphicFramePr>
        <p:xfrm>
          <a:off x="2438400" y="2293938"/>
          <a:ext cx="4800600" cy="1354137"/>
        </p:xfrm>
        <a:graphic>
          <a:graphicData uri="http://schemas.openxmlformats.org/presentationml/2006/ole">
            <mc:AlternateContent xmlns:mc="http://schemas.openxmlformats.org/markup-compatibility/2006">
              <mc:Choice xmlns:v="urn:schemas-microsoft-com:vml" Requires="v">
                <p:oleObj spid="_x0000_s338961" name="Equation" r:id="rId4" imgW="1981080" imgH="558720" progId="Equation.3">
                  <p:embed/>
                </p:oleObj>
              </mc:Choice>
              <mc:Fallback>
                <p:oleObj name="Equation" r:id="rId4" imgW="1981080" imgH="55872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2293938"/>
                        <a:ext cx="4800600" cy="1354137"/>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oleObj>
              </mc:Fallback>
            </mc:AlternateContent>
          </a:graphicData>
        </a:graphic>
      </p:graphicFrame>
      <p:sp>
        <p:nvSpPr>
          <p:cNvPr id="161797" name="Text Box 6"/>
          <p:cNvSpPr txBox="1">
            <a:spLocks noChangeArrowheads="1"/>
          </p:cNvSpPr>
          <p:nvPr/>
        </p:nvSpPr>
        <p:spPr bwMode="auto">
          <a:xfrm>
            <a:off x="6645275" y="6553200"/>
            <a:ext cx="2574925" cy="369888"/>
          </a:xfrm>
          <a:prstGeom prst="rect">
            <a:avLst/>
          </a:prstGeom>
          <a:noFill/>
          <a:ln w="9525">
            <a:noFill/>
            <a:miter lim="800000"/>
            <a:headEnd/>
            <a:tailEnd/>
          </a:ln>
        </p:spPr>
        <p:txBody>
          <a:bodyPr wrap="none">
            <a:prstTxWarp prst="textNoShape">
              <a:avLst/>
            </a:prstTxWarp>
            <a:spAutoFit/>
          </a:bodyPr>
          <a:lstStyle/>
          <a:p>
            <a:pPr eaLnBrk="0" hangingPunct="0"/>
            <a:r>
              <a:rPr lang="en-US">
                <a:solidFill>
                  <a:srgbClr val="000000"/>
                </a:solidFill>
                <a:latin typeface="Calibri" charset="0"/>
                <a:ea typeface="Arial" charset="0"/>
                <a:cs typeface="Arial" charset="0"/>
              </a:rPr>
              <a:t>source: Svetlana Lazebnik </a:t>
            </a:r>
          </a:p>
        </p:txBody>
      </p:sp>
      <p:sp>
        <p:nvSpPr>
          <p:cNvPr id="2" name="Slide Number Placeholder 1"/>
          <p:cNvSpPr>
            <a:spLocks noGrp="1"/>
          </p:cNvSpPr>
          <p:nvPr>
            <p:ph type="sldNum" sz="quarter" idx="12"/>
          </p:nvPr>
        </p:nvSpPr>
        <p:spPr/>
        <p:txBody>
          <a:bodyPr/>
          <a:lstStyle/>
          <a:p>
            <a:fld id="{94B065E7-AFE5-6D49-A268-8E3B5820E67A}" type="slidenum">
              <a:rPr lang="en-US" smtClean="0"/>
              <a:t>150</a:t>
            </a:fld>
            <a:endParaRPr lang="en-US"/>
          </a:p>
        </p:txBody>
      </p:sp>
    </p:spTree>
    <p:extLst>
      <p:ext uri="{BB962C8B-B14F-4D97-AF65-F5344CB8AC3E}">
        <p14:creationId xmlns:p14="http://schemas.microsoft.com/office/powerpoint/2010/main" val="3473204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457200" y="274638"/>
            <a:ext cx="8229600" cy="563562"/>
          </a:xfrm>
          <a:prstGeom prst="rect">
            <a:avLst/>
          </a:prstGeom>
          <a:noFill/>
          <a:ln w="9525">
            <a:noFill/>
            <a:miter lim="800000"/>
            <a:headEnd/>
            <a:tailEnd/>
          </a:ln>
          <a:effectLst/>
        </p:spPr>
        <p:txBody>
          <a:bodyPr anchor="ctr">
            <a:prstTxWarp prst="textNoShape">
              <a:avLst/>
            </a:prstTxWarp>
          </a:bodyPr>
          <a:lstStyle/>
          <a:p>
            <a:pPr algn="ctr">
              <a:defRPr/>
            </a:pPr>
            <a:r>
              <a:rPr lang="en-US" sz="3400" b="1">
                <a:solidFill>
                  <a:schemeClr val="tx2"/>
                </a:solidFill>
                <a:effectLst>
                  <a:outerShdw blurRad="38100" dist="38100" dir="2700000" algn="tl">
                    <a:srgbClr val="DDDDDD"/>
                  </a:outerShdw>
                </a:effectLst>
              </a:rPr>
              <a:t>Example visual vocabulary</a:t>
            </a:r>
          </a:p>
        </p:txBody>
      </p:sp>
      <p:pic>
        <p:nvPicPr>
          <p:cNvPr id="162819" name="Picture 3"/>
          <p:cNvPicPr>
            <a:picLocks noChangeAspect="1" noChangeArrowheads="1"/>
          </p:cNvPicPr>
          <p:nvPr/>
        </p:nvPicPr>
        <p:blipFill>
          <a:blip r:embed="rId3"/>
          <a:srcRect/>
          <a:stretch>
            <a:fillRect/>
          </a:stretch>
        </p:blipFill>
        <p:spPr bwMode="auto">
          <a:xfrm>
            <a:off x="1371600" y="990600"/>
            <a:ext cx="6119813" cy="5775325"/>
          </a:xfrm>
          <a:prstGeom prst="rect">
            <a:avLst/>
          </a:prstGeom>
          <a:noFill/>
          <a:ln w="9525">
            <a:noFill/>
            <a:miter lim="800000"/>
            <a:headEnd/>
            <a:tailEnd/>
          </a:ln>
        </p:spPr>
      </p:pic>
      <p:sp>
        <p:nvSpPr>
          <p:cNvPr id="162820" name="Text Box 4"/>
          <p:cNvSpPr txBox="1">
            <a:spLocks noChangeArrowheads="1"/>
          </p:cNvSpPr>
          <p:nvPr/>
        </p:nvSpPr>
        <p:spPr bwMode="auto">
          <a:xfrm>
            <a:off x="7246938" y="6534150"/>
            <a:ext cx="1820862" cy="336550"/>
          </a:xfrm>
          <a:prstGeom prst="rect">
            <a:avLst/>
          </a:prstGeom>
          <a:noFill/>
          <a:ln w="9525">
            <a:noFill/>
            <a:miter lim="800000"/>
            <a:headEnd/>
            <a:tailEnd/>
          </a:ln>
        </p:spPr>
        <p:txBody>
          <a:bodyPr wrap="none">
            <a:prstTxWarp prst="textNoShape">
              <a:avLst/>
            </a:prstTxWarp>
            <a:spAutoFit/>
          </a:bodyPr>
          <a:lstStyle/>
          <a:p>
            <a:r>
              <a:rPr lang="en-US" sz="1600"/>
              <a:t>Fei-Fei et al. 2005</a:t>
            </a:r>
          </a:p>
        </p:txBody>
      </p:sp>
      <p:sp>
        <p:nvSpPr>
          <p:cNvPr id="3" name="Slide Number Placeholder 2"/>
          <p:cNvSpPr>
            <a:spLocks noGrp="1"/>
          </p:cNvSpPr>
          <p:nvPr>
            <p:ph type="sldNum" sz="quarter" idx="12"/>
          </p:nvPr>
        </p:nvSpPr>
        <p:spPr/>
        <p:txBody>
          <a:bodyPr/>
          <a:lstStyle/>
          <a:p>
            <a:fld id="{94B065E7-AFE5-6D49-A268-8E3B5820E67A}" type="slidenum">
              <a:rPr lang="en-US" smtClean="0"/>
              <a:t>151</a:t>
            </a:fld>
            <a:endParaRPr lang="en-US"/>
          </a:p>
        </p:txBody>
      </p:sp>
    </p:spTree>
    <p:extLst>
      <p:ext uri="{BB962C8B-B14F-4D97-AF65-F5344CB8AC3E}">
        <p14:creationId xmlns:p14="http://schemas.microsoft.com/office/powerpoint/2010/main" val="279631967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Image </a:t>
            </a:r>
            <a:r>
              <a:rPr lang="fr-FR" dirty="0" err="1"/>
              <a:t>Representation</a:t>
            </a:r>
            <a:endParaRPr lang="en-US" dirty="0"/>
          </a:p>
        </p:txBody>
      </p:sp>
      <p:sp>
        <p:nvSpPr>
          <p:cNvPr id="3" name="Content Placeholder 2"/>
          <p:cNvSpPr>
            <a:spLocks noGrp="1"/>
          </p:cNvSpPr>
          <p:nvPr>
            <p:ph idx="1"/>
          </p:nvPr>
        </p:nvSpPr>
        <p:spPr/>
        <p:txBody>
          <a:bodyPr>
            <a:normAutofit fontScale="92500" lnSpcReduction="10000"/>
          </a:bodyPr>
          <a:lstStyle/>
          <a:p>
            <a:pPr marL="342900" lvl="1" indent="-342900">
              <a:buFont typeface="Arial" pitchFamily="34" charset="0"/>
              <a:buChar char="•"/>
            </a:pPr>
            <a:r>
              <a:rPr lang="fr-FR" dirty="0"/>
              <a:t>For a </a:t>
            </a:r>
            <a:r>
              <a:rPr lang="fr-FR" dirty="0" err="1"/>
              <a:t>query</a:t>
            </a:r>
            <a:r>
              <a:rPr lang="fr-FR" dirty="0"/>
              <a:t> image </a:t>
            </a:r>
          </a:p>
          <a:p>
            <a:pPr marL="5208588" lvl="1" indent="14288">
              <a:buNone/>
            </a:pPr>
            <a:r>
              <a:rPr lang="fr-FR" dirty="0" err="1"/>
              <a:t>Extract</a:t>
            </a:r>
            <a:r>
              <a:rPr lang="fr-FR" dirty="0"/>
              <a:t> </a:t>
            </a:r>
            <a:r>
              <a:rPr lang="fr-FR" dirty="0" err="1"/>
              <a:t>features</a:t>
            </a:r>
            <a:endParaRPr lang="fr-FR" dirty="0"/>
          </a:p>
          <a:p>
            <a:pPr marL="5208588" lvl="1" indent="14288">
              <a:buNone/>
            </a:pPr>
            <a:endParaRPr lang="fr-FR" dirty="0"/>
          </a:p>
          <a:p>
            <a:pPr marL="5208588" lvl="1" indent="14288">
              <a:buNone/>
            </a:pPr>
            <a:r>
              <a:rPr lang="fr-FR" dirty="0" err="1"/>
              <a:t>Associate</a:t>
            </a:r>
            <a:r>
              <a:rPr lang="fr-FR" dirty="0"/>
              <a:t> </a:t>
            </a:r>
            <a:r>
              <a:rPr lang="fr-FR" dirty="0" err="1"/>
              <a:t>each</a:t>
            </a:r>
            <a:r>
              <a:rPr lang="fr-FR" dirty="0"/>
              <a:t> </a:t>
            </a:r>
            <a:r>
              <a:rPr lang="fr-FR" dirty="0" err="1"/>
              <a:t>feature</a:t>
            </a:r>
            <a:r>
              <a:rPr lang="fr-FR" dirty="0"/>
              <a:t> </a:t>
            </a:r>
            <a:r>
              <a:rPr lang="fr-FR" dirty="0" err="1"/>
              <a:t>with</a:t>
            </a:r>
            <a:r>
              <a:rPr lang="fr-FR" dirty="0"/>
              <a:t> the </a:t>
            </a:r>
            <a:r>
              <a:rPr lang="fr-FR" dirty="0" err="1"/>
              <a:t>nearest</a:t>
            </a:r>
            <a:r>
              <a:rPr lang="fr-FR" dirty="0"/>
              <a:t> cluster center (</a:t>
            </a:r>
            <a:r>
              <a:rPr lang="fr-FR" dirty="0" err="1"/>
              <a:t>visual</a:t>
            </a:r>
            <a:r>
              <a:rPr lang="fr-FR" dirty="0"/>
              <a:t> </a:t>
            </a:r>
            <a:r>
              <a:rPr lang="fr-FR" dirty="0" err="1"/>
              <a:t>word</a:t>
            </a:r>
            <a:r>
              <a:rPr lang="fr-FR" dirty="0"/>
              <a:t>)</a:t>
            </a:r>
          </a:p>
          <a:p>
            <a:pPr marL="5208588" lvl="1" indent="14288">
              <a:buNone/>
            </a:pPr>
            <a:endParaRPr lang="fr-FR" dirty="0"/>
          </a:p>
          <a:p>
            <a:pPr marL="5208588" lvl="1" indent="14288">
              <a:buNone/>
            </a:pPr>
            <a:r>
              <a:rPr lang="fr-FR" dirty="0" err="1"/>
              <a:t>Accumulate</a:t>
            </a:r>
            <a:r>
              <a:rPr lang="fr-FR" dirty="0"/>
              <a:t> </a:t>
            </a:r>
            <a:r>
              <a:rPr lang="fr-FR" dirty="0" err="1"/>
              <a:t>visual</a:t>
            </a:r>
            <a:r>
              <a:rPr lang="fr-FR" dirty="0"/>
              <a:t> </a:t>
            </a:r>
            <a:r>
              <a:rPr lang="fr-FR" dirty="0" err="1"/>
              <a:t>word</a:t>
            </a:r>
            <a:r>
              <a:rPr lang="fr-FR" dirty="0"/>
              <a:t> </a:t>
            </a:r>
            <a:r>
              <a:rPr lang="fr-FR" dirty="0" err="1"/>
              <a:t>frequencies</a:t>
            </a:r>
            <a:r>
              <a:rPr lang="fr-FR" dirty="0"/>
              <a:t> over the image</a:t>
            </a:r>
            <a:endParaRPr lang="fr-FR" dirty="0">
              <a:solidFill>
                <a:srgbClr val="FF0000"/>
              </a:solidFill>
            </a:endParaRPr>
          </a:p>
        </p:txBody>
      </p:sp>
      <p:sp>
        <p:nvSpPr>
          <p:cNvPr id="37" name="Line 47"/>
          <p:cNvSpPr>
            <a:spLocks noChangeShapeType="1"/>
          </p:cNvSpPr>
          <p:nvPr/>
        </p:nvSpPr>
        <p:spPr bwMode="auto">
          <a:xfrm flipV="1">
            <a:off x="1881187" y="2278063"/>
            <a:ext cx="0" cy="3270250"/>
          </a:xfrm>
          <a:prstGeom prst="line">
            <a:avLst/>
          </a:prstGeom>
          <a:noFill/>
          <a:ln w="19050">
            <a:solidFill>
              <a:srgbClr val="0000FF"/>
            </a:solidFill>
            <a:round/>
            <a:headEnd/>
            <a:tailEnd type="triangle" w="med" len="med"/>
          </a:ln>
        </p:spPr>
        <p:txBody>
          <a:bodyPr wrap="none" anchor="ctr">
            <a:prstTxWarp prst="textNoShape">
              <a:avLst/>
            </a:prstTxWarp>
          </a:bodyPr>
          <a:lstStyle/>
          <a:p>
            <a:endParaRPr lang="en-US"/>
          </a:p>
        </p:txBody>
      </p:sp>
      <p:sp>
        <p:nvSpPr>
          <p:cNvPr id="38" name="Line 48"/>
          <p:cNvSpPr>
            <a:spLocks noChangeShapeType="1"/>
          </p:cNvSpPr>
          <p:nvPr/>
        </p:nvSpPr>
        <p:spPr bwMode="auto">
          <a:xfrm>
            <a:off x="1881187" y="5548313"/>
            <a:ext cx="3810000" cy="3175"/>
          </a:xfrm>
          <a:prstGeom prst="line">
            <a:avLst/>
          </a:prstGeom>
          <a:noFill/>
          <a:ln w="19050">
            <a:solidFill>
              <a:srgbClr val="0000FF"/>
            </a:solidFill>
            <a:round/>
            <a:headEnd/>
            <a:tailEnd type="triangle" w="med" len="med"/>
          </a:ln>
        </p:spPr>
        <p:txBody>
          <a:bodyPr wrap="none" anchor="ctr">
            <a:prstTxWarp prst="textNoShape">
              <a:avLst/>
            </a:prstTxWarp>
          </a:bodyPr>
          <a:lstStyle/>
          <a:p>
            <a:endParaRPr lang="en-US"/>
          </a:p>
        </p:txBody>
      </p:sp>
      <p:sp>
        <p:nvSpPr>
          <p:cNvPr id="39" name="Line 49"/>
          <p:cNvSpPr>
            <a:spLocks noChangeShapeType="1"/>
          </p:cNvSpPr>
          <p:nvPr/>
        </p:nvSpPr>
        <p:spPr bwMode="auto">
          <a:xfrm flipV="1">
            <a:off x="1881187" y="3870326"/>
            <a:ext cx="2819400" cy="1677987"/>
          </a:xfrm>
          <a:prstGeom prst="line">
            <a:avLst/>
          </a:prstGeom>
          <a:noFill/>
          <a:ln w="19050">
            <a:solidFill>
              <a:srgbClr val="0000FF"/>
            </a:solidFill>
            <a:round/>
            <a:headEnd/>
            <a:tailEnd type="triangle" w="med" len="med"/>
          </a:ln>
        </p:spPr>
        <p:txBody>
          <a:bodyPr wrap="none" anchor="ctr">
            <a:prstTxWarp prst="textNoShape">
              <a:avLst/>
            </a:prstTxWarp>
          </a:bodyPr>
          <a:lstStyle/>
          <a:p>
            <a:endParaRPr lang="en-US"/>
          </a:p>
        </p:txBody>
      </p:sp>
      <p:sp>
        <p:nvSpPr>
          <p:cNvPr id="40" name="Oval 50"/>
          <p:cNvSpPr>
            <a:spLocks noChangeAspect="1" noChangeArrowheads="1"/>
          </p:cNvSpPr>
          <p:nvPr/>
        </p:nvSpPr>
        <p:spPr bwMode="auto">
          <a:xfrm>
            <a:off x="2832100" y="4103688"/>
            <a:ext cx="173037" cy="158750"/>
          </a:xfrm>
          <a:prstGeom prst="ellipse">
            <a:avLst/>
          </a:prstGeom>
          <a:solidFill>
            <a:srgbClr val="FF0000"/>
          </a:solidFill>
          <a:ln w="19050">
            <a:noFill/>
            <a:round/>
            <a:headEnd/>
            <a:tailEnd/>
          </a:ln>
        </p:spPr>
        <p:txBody>
          <a:bodyPr wrap="none" anchor="ctr">
            <a:prstTxWarp prst="textNoShape">
              <a:avLst/>
            </a:prstTxWarp>
          </a:bodyPr>
          <a:lstStyle/>
          <a:p>
            <a:endParaRPr lang="en-US"/>
          </a:p>
        </p:txBody>
      </p:sp>
      <p:sp>
        <p:nvSpPr>
          <p:cNvPr id="41" name="Oval 58"/>
          <p:cNvSpPr>
            <a:spLocks noChangeAspect="1" noChangeArrowheads="1"/>
          </p:cNvSpPr>
          <p:nvPr/>
        </p:nvSpPr>
        <p:spPr bwMode="auto">
          <a:xfrm>
            <a:off x="3786187" y="3344863"/>
            <a:ext cx="173038" cy="158750"/>
          </a:xfrm>
          <a:prstGeom prst="ellipse">
            <a:avLst/>
          </a:prstGeom>
          <a:solidFill>
            <a:srgbClr val="008000"/>
          </a:solidFill>
          <a:ln w="19050">
            <a:noFill/>
            <a:round/>
            <a:headEnd/>
            <a:tailEnd/>
          </a:ln>
        </p:spPr>
        <p:txBody>
          <a:bodyPr wrap="none" anchor="ctr">
            <a:prstTxWarp prst="textNoShape">
              <a:avLst/>
            </a:prstTxWarp>
          </a:bodyPr>
          <a:lstStyle/>
          <a:p>
            <a:endParaRPr lang="en-US"/>
          </a:p>
        </p:txBody>
      </p:sp>
      <p:sp>
        <p:nvSpPr>
          <p:cNvPr id="42" name="Oval 63"/>
          <p:cNvSpPr>
            <a:spLocks noChangeAspect="1" noChangeArrowheads="1"/>
          </p:cNvSpPr>
          <p:nvPr/>
        </p:nvSpPr>
        <p:spPr bwMode="auto">
          <a:xfrm>
            <a:off x="4527550" y="4945063"/>
            <a:ext cx="173037" cy="158750"/>
          </a:xfrm>
          <a:prstGeom prst="ellipse">
            <a:avLst/>
          </a:prstGeom>
          <a:solidFill>
            <a:srgbClr val="00FFFF"/>
          </a:solidFill>
          <a:ln w="19050">
            <a:noFill/>
            <a:round/>
            <a:headEnd/>
            <a:tailEnd/>
          </a:ln>
        </p:spPr>
        <p:txBody>
          <a:bodyPr wrap="none" anchor="ctr">
            <a:prstTxWarp prst="textNoShape">
              <a:avLst/>
            </a:prstTxWarp>
          </a:bodyPr>
          <a:lstStyle/>
          <a:p>
            <a:endParaRPr lang="en-US"/>
          </a:p>
        </p:txBody>
      </p:sp>
      <p:sp>
        <p:nvSpPr>
          <p:cNvPr id="43" name="Text Box 93"/>
          <p:cNvSpPr txBox="1">
            <a:spLocks noChangeArrowheads="1"/>
          </p:cNvSpPr>
          <p:nvPr/>
        </p:nvSpPr>
        <p:spPr bwMode="auto">
          <a:xfrm>
            <a:off x="2566987" y="2506663"/>
            <a:ext cx="2614613" cy="495300"/>
          </a:xfrm>
          <a:prstGeom prst="rect">
            <a:avLst/>
          </a:prstGeom>
          <a:solidFill>
            <a:schemeClr val="bg1"/>
          </a:solidFill>
          <a:ln w="38100">
            <a:solidFill>
              <a:srgbClr val="FF9900"/>
            </a:solidFill>
            <a:miter lim="800000"/>
            <a:headEnd/>
            <a:tailEnd/>
          </a:ln>
        </p:spPr>
        <p:txBody>
          <a:bodyPr wrap="none">
            <a:prstTxWarp prst="textNoShape">
              <a:avLst/>
            </a:prstTxWarp>
            <a:spAutoFit/>
          </a:bodyPr>
          <a:lstStyle/>
          <a:p>
            <a:r>
              <a:rPr lang="en-US"/>
              <a:t>Visual vocabulary</a:t>
            </a:r>
          </a:p>
        </p:txBody>
      </p:sp>
      <p:pic>
        <p:nvPicPr>
          <p:cNvPr id="44" name="Picture 2" descr="tmp"/>
          <p:cNvPicPr>
            <a:picLocks noChangeAspect="1" noChangeArrowheads="1"/>
          </p:cNvPicPr>
          <p:nvPr/>
        </p:nvPicPr>
        <p:blipFill>
          <a:blip r:embed="rId3">
            <a:grayscl/>
          </a:blip>
          <a:srcRect l="2948" t="17174" r="66127" b="47049"/>
          <a:stretch>
            <a:fillRect/>
          </a:stretch>
        </p:blipFill>
        <p:spPr bwMode="auto">
          <a:xfrm>
            <a:off x="16758" y="3344863"/>
            <a:ext cx="1765667" cy="1324250"/>
          </a:xfrm>
          <a:prstGeom prst="rect">
            <a:avLst/>
          </a:prstGeom>
          <a:noFill/>
          <a:ln w="9525">
            <a:noFill/>
            <a:miter lim="800000"/>
            <a:headEnd/>
            <a:tailEnd/>
          </a:ln>
        </p:spPr>
      </p:pic>
      <p:sp>
        <p:nvSpPr>
          <p:cNvPr id="5" name="TextBox 4"/>
          <p:cNvSpPr txBox="1"/>
          <p:nvPr/>
        </p:nvSpPr>
        <p:spPr>
          <a:xfrm>
            <a:off x="1412502" y="3786187"/>
            <a:ext cx="287258" cy="369332"/>
          </a:xfrm>
          <a:prstGeom prst="rect">
            <a:avLst/>
          </a:prstGeom>
          <a:noFill/>
        </p:spPr>
        <p:txBody>
          <a:bodyPr wrap="none" rtlCol="0">
            <a:spAutoFit/>
          </a:bodyPr>
          <a:lstStyle/>
          <a:p>
            <a:r>
              <a:rPr lang="en-US" dirty="0">
                <a:solidFill>
                  <a:srgbClr val="FF0000"/>
                </a:solidFill>
              </a:rPr>
              <a:t>x</a:t>
            </a:r>
          </a:p>
        </p:txBody>
      </p:sp>
      <p:sp>
        <p:nvSpPr>
          <p:cNvPr id="46" name="TextBox 45"/>
          <p:cNvSpPr txBox="1"/>
          <p:nvPr/>
        </p:nvSpPr>
        <p:spPr>
          <a:xfrm>
            <a:off x="1253886" y="3549847"/>
            <a:ext cx="287258" cy="369332"/>
          </a:xfrm>
          <a:prstGeom prst="rect">
            <a:avLst/>
          </a:prstGeom>
          <a:noFill/>
        </p:spPr>
        <p:txBody>
          <a:bodyPr wrap="none" rtlCol="0">
            <a:spAutoFit/>
          </a:bodyPr>
          <a:lstStyle/>
          <a:p>
            <a:r>
              <a:rPr lang="en-US" dirty="0">
                <a:solidFill>
                  <a:srgbClr val="FF0000"/>
                </a:solidFill>
              </a:rPr>
              <a:t>x</a:t>
            </a:r>
          </a:p>
        </p:txBody>
      </p:sp>
      <p:sp>
        <p:nvSpPr>
          <p:cNvPr id="48" name="TextBox 47"/>
          <p:cNvSpPr txBox="1"/>
          <p:nvPr/>
        </p:nvSpPr>
        <p:spPr>
          <a:xfrm>
            <a:off x="169942" y="3970853"/>
            <a:ext cx="287258" cy="369332"/>
          </a:xfrm>
          <a:prstGeom prst="rect">
            <a:avLst/>
          </a:prstGeom>
          <a:noFill/>
        </p:spPr>
        <p:txBody>
          <a:bodyPr wrap="none" rtlCol="0">
            <a:spAutoFit/>
          </a:bodyPr>
          <a:lstStyle/>
          <a:p>
            <a:r>
              <a:rPr lang="en-US" dirty="0">
                <a:solidFill>
                  <a:srgbClr val="FF0000"/>
                </a:solidFill>
              </a:rPr>
              <a:t>x</a:t>
            </a:r>
          </a:p>
        </p:txBody>
      </p:sp>
      <p:sp>
        <p:nvSpPr>
          <p:cNvPr id="49" name="TextBox 48"/>
          <p:cNvSpPr txBox="1"/>
          <p:nvPr/>
        </p:nvSpPr>
        <p:spPr>
          <a:xfrm>
            <a:off x="823144" y="3882928"/>
            <a:ext cx="287258" cy="369332"/>
          </a:xfrm>
          <a:prstGeom prst="rect">
            <a:avLst/>
          </a:prstGeom>
          <a:noFill/>
        </p:spPr>
        <p:txBody>
          <a:bodyPr wrap="none" rtlCol="0">
            <a:spAutoFit/>
          </a:bodyPr>
          <a:lstStyle/>
          <a:p>
            <a:r>
              <a:rPr lang="en-US" dirty="0">
                <a:solidFill>
                  <a:srgbClr val="FF0000"/>
                </a:solidFill>
              </a:rPr>
              <a:t>x</a:t>
            </a:r>
          </a:p>
        </p:txBody>
      </p:sp>
      <p:sp>
        <p:nvSpPr>
          <p:cNvPr id="50" name="TextBox 49"/>
          <p:cNvSpPr txBox="1"/>
          <p:nvPr/>
        </p:nvSpPr>
        <p:spPr>
          <a:xfrm>
            <a:off x="495132" y="3497009"/>
            <a:ext cx="287258" cy="369332"/>
          </a:xfrm>
          <a:prstGeom prst="rect">
            <a:avLst/>
          </a:prstGeom>
          <a:noFill/>
        </p:spPr>
        <p:txBody>
          <a:bodyPr wrap="none" rtlCol="0">
            <a:spAutoFit/>
          </a:bodyPr>
          <a:lstStyle/>
          <a:p>
            <a:r>
              <a:rPr lang="en-US" dirty="0">
                <a:solidFill>
                  <a:srgbClr val="FF0000"/>
                </a:solidFill>
              </a:rPr>
              <a:t>x</a:t>
            </a:r>
          </a:p>
        </p:txBody>
      </p:sp>
      <p:sp>
        <p:nvSpPr>
          <p:cNvPr id="51" name="TextBox 50"/>
          <p:cNvSpPr txBox="1"/>
          <p:nvPr/>
        </p:nvSpPr>
        <p:spPr>
          <a:xfrm>
            <a:off x="861076" y="3365181"/>
            <a:ext cx="287258" cy="369332"/>
          </a:xfrm>
          <a:prstGeom prst="rect">
            <a:avLst/>
          </a:prstGeom>
          <a:noFill/>
        </p:spPr>
        <p:txBody>
          <a:bodyPr wrap="none" rtlCol="0">
            <a:spAutoFit/>
          </a:bodyPr>
          <a:lstStyle/>
          <a:p>
            <a:r>
              <a:rPr lang="en-US" dirty="0">
                <a:solidFill>
                  <a:srgbClr val="FF0000"/>
                </a:solidFill>
              </a:rPr>
              <a:t>x</a:t>
            </a:r>
          </a:p>
        </p:txBody>
      </p:sp>
      <p:sp>
        <p:nvSpPr>
          <p:cNvPr id="52" name="TextBox 51"/>
          <p:cNvSpPr txBox="1"/>
          <p:nvPr/>
        </p:nvSpPr>
        <p:spPr>
          <a:xfrm>
            <a:off x="1262657" y="4103688"/>
            <a:ext cx="287258" cy="369332"/>
          </a:xfrm>
          <a:prstGeom prst="rect">
            <a:avLst/>
          </a:prstGeom>
          <a:noFill/>
        </p:spPr>
        <p:txBody>
          <a:bodyPr wrap="none" rtlCol="0">
            <a:spAutoFit/>
          </a:bodyPr>
          <a:lstStyle/>
          <a:p>
            <a:r>
              <a:rPr lang="en-US" dirty="0">
                <a:solidFill>
                  <a:srgbClr val="FF0000"/>
                </a:solidFill>
              </a:rPr>
              <a:t>x</a:t>
            </a:r>
          </a:p>
        </p:txBody>
      </p:sp>
      <p:sp>
        <p:nvSpPr>
          <p:cNvPr id="53" name="TextBox 52"/>
          <p:cNvSpPr txBox="1"/>
          <p:nvPr/>
        </p:nvSpPr>
        <p:spPr>
          <a:xfrm>
            <a:off x="26313" y="3601521"/>
            <a:ext cx="287258" cy="369332"/>
          </a:xfrm>
          <a:prstGeom prst="rect">
            <a:avLst/>
          </a:prstGeom>
          <a:noFill/>
        </p:spPr>
        <p:txBody>
          <a:bodyPr wrap="none" rtlCol="0">
            <a:spAutoFit/>
          </a:bodyPr>
          <a:lstStyle/>
          <a:p>
            <a:r>
              <a:rPr lang="en-US" dirty="0">
                <a:solidFill>
                  <a:srgbClr val="FF0000"/>
                </a:solidFill>
              </a:rPr>
              <a:t>x</a:t>
            </a:r>
          </a:p>
        </p:txBody>
      </p:sp>
      <p:cxnSp>
        <p:nvCxnSpPr>
          <p:cNvPr id="55" name="Curved Connector 54"/>
          <p:cNvCxnSpPr/>
          <p:nvPr/>
        </p:nvCxnSpPr>
        <p:spPr>
          <a:xfrm>
            <a:off x="1412502" y="3734513"/>
            <a:ext cx="1282913" cy="605672"/>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sp>
        <p:nvSpPr>
          <p:cNvPr id="56" name="TextBox 55"/>
          <p:cNvSpPr txBox="1"/>
          <p:nvPr/>
        </p:nvSpPr>
        <p:spPr>
          <a:xfrm>
            <a:off x="2612529" y="4126508"/>
            <a:ext cx="287258" cy="369332"/>
          </a:xfrm>
          <a:prstGeom prst="rect">
            <a:avLst/>
          </a:prstGeom>
          <a:noFill/>
        </p:spPr>
        <p:txBody>
          <a:bodyPr wrap="none" rtlCol="0">
            <a:spAutoFit/>
          </a:bodyPr>
          <a:lstStyle/>
          <a:p>
            <a:r>
              <a:rPr lang="en-US" dirty="0">
                <a:solidFill>
                  <a:srgbClr val="FF0000"/>
                </a:solidFill>
              </a:rPr>
              <a:t>x</a:t>
            </a:r>
          </a:p>
        </p:txBody>
      </p:sp>
      <p:cxnSp>
        <p:nvCxnSpPr>
          <p:cNvPr id="57" name="Curved Connector 56"/>
          <p:cNvCxnSpPr>
            <a:stCxn id="49" idx="3"/>
          </p:cNvCxnSpPr>
          <p:nvPr/>
        </p:nvCxnSpPr>
        <p:spPr>
          <a:xfrm>
            <a:off x="1110402" y="4067594"/>
            <a:ext cx="2997514" cy="1245169"/>
          </a:xfrm>
          <a:prstGeom prst="curvedConnector3">
            <a:avLst/>
          </a:prstGeom>
          <a:ln>
            <a:tailEnd type="arrow"/>
          </a:ln>
        </p:spPr>
        <p:style>
          <a:lnRef idx="2">
            <a:schemeClr val="accent1"/>
          </a:lnRef>
          <a:fillRef idx="0">
            <a:schemeClr val="accent1"/>
          </a:fillRef>
          <a:effectRef idx="1">
            <a:schemeClr val="accent1"/>
          </a:effectRef>
          <a:fontRef idx="minor">
            <a:schemeClr val="tx1"/>
          </a:fontRef>
        </p:style>
      </p:cxnSp>
      <p:sp>
        <p:nvSpPr>
          <p:cNvPr id="60" name="TextBox 59"/>
          <p:cNvSpPr txBox="1"/>
          <p:nvPr/>
        </p:nvSpPr>
        <p:spPr>
          <a:xfrm>
            <a:off x="4107916" y="5100146"/>
            <a:ext cx="287258" cy="369332"/>
          </a:xfrm>
          <a:prstGeom prst="rect">
            <a:avLst/>
          </a:prstGeom>
          <a:noFill/>
        </p:spPr>
        <p:txBody>
          <a:bodyPr wrap="none" rtlCol="0">
            <a:spAutoFit/>
          </a:bodyPr>
          <a:lstStyle/>
          <a:p>
            <a:r>
              <a:rPr lang="en-US" dirty="0">
                <a:solidFill>
                  <a:srgbClr val="FF0000"/>
                </a:solidFill>
              </a:rPr>
              <a:t>x</a:t>
            </a:r>
          </a:p>
        </p:txBody>
      </p:sp>
    </p:spTree>
    <p:extLst>
      <p:ext uri="{BB962C8B-B14F-4D97-AF65-F5344CB8AC3E}">
        <p14:creationId xmlns:p14="http://schemas.microsoft.com/office/powerpoint/2010/main" val="3640689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2" name="Picture 2" descr="tmp"/>
          <p:cNvPicPr>
            <a:picLocks noChangeAspect="1" noChangeArrowheads="1"/>
          </p:cNvPicPr>
          <p:nvPr/>
        </p:nvPicPr>
        <p:blipFill>
          <a:blip r:embed="rId3">
            <a:grayscl/>
          </a:blip>
          <a:srcRect l="2948" t="17174" r="66127" b="47049"/>
          <a:stretch>
            <a:fillRect/>
          </a:stretch>
        </p:blipFill>
        <p:spPr bwMode="auto">
          <a:xfrm>
            <a:off x="5715000" y="895350"/>
            <a:ext cx="2971800" cy="2228850"/>
          </a:xfrm>
          <a:prstGeom prst="rect">
            <a:avLst/>
          </a:prstGeom>
          <a:noFill/>
          <a:ln w="9525">
            <a:noFill/>
            <a:miter lim="800000"/>
            <a:headEnd/>
            <a:tailEnd/>
          </a:ln>
        </p:spPr>
      </p:pic>
      <p:sp>
        <p:nvSpPr>
          <p:cNvPr id="3" name="Rectangle 3"/>
          <p:cNvSpPr>
            <a:spLocks noChangeArrowheads="1"/>
          </p:cNvSpPr>
          <p:nvPr/>
        </p:nvSpPr>
        <p:spPr bwMode="auto">
          <a:xfrm>
            <a:off x="457200" y="274638"/>
            <a:ext cx="8229600" cy="563562"/>
          </a:xfrm>
          <a:prstGeom prst="rect">
            <a:avLst/>
          </a:prstGeom>
          <a:noFill/>
          <a:ln w="9525">
            <a:noFill/>
            <a:miter lim="800000"/>
            <a:headEnd/>
            <a:tailEnd/>
          </a:ln>
          <a:effectLst/>
        </p:spPr>
        <p:txBody>
          <a:bodyPr anchor="ctr">
            <a:prstTxWarp prst="textNoShape">
              <a:avLst/>
            </a:prstTxWarp>
          </a:bodyPr>
          <a:lstStyle/>
          <a:p>
            <a:pPr>
              <a:defRPr/>
            </a:pPr>
            <a:r>
              <a:rPr lang="en-US" sz="3400" b="1" dirty="0">
                <a:solidFill>
                  <a:schemeClr val="tx2"/>
                </a:solidFill>
                <a:effectLst>
                  <a:outerShdw blurRad="38100" dist="38100" dir="2700000" algn="tl">
                    <a:srgbClr val="DDDDDD"/>
                  </a:outerShdw>
                </a:effectLst>
              </a:rPr>
              <a:t>3. Image representation</a:t>
            </a:r>
          </a:p>
        </p:txBody>
      </p:sp>
      <p:grpSp>
        <p:nvGrpSpPr>
          <p:cNvPr id="2" name="Group 4"/>
          <p:cNvGrpSpPr>
            <a:grpSpLocks/>
          </p:cNvGrpSpPr>
          <p:nvPr/>
        </p:nvGrpSpPr>
        <p:grpSpPr bwMode="auto">
          <a:xfrm>
            <a:off x="1317625" y="5111750"/>
            <a:ext cx="6835775" cy="755650"/>
            <a:chOff x="2256" y="2544"/>
            <a:chExt cx="3202" cy="354"/>
          </a:xfrm>
        </p:grpSpPr>
        <p:pic>
          <p:nvPicPr>
            <p:cNvPr id="163861" name="Picture 5"/>
            <p:cNvPicPr>
              <a:picLocks noChangeAspect="1" noChangeArrowheads="1"/>
            </p:cNvPicPr>
            <p:nvPr/>
          </p:nvPicPr>
          <p:blipFill>
            <a:blip r:embed="rId4"/>
            <a:srcRect t="46179" r="21556" b="47224"/>
            <a:stretch>
              <a:fillRect/>
            </a:stretch>
          </p:blipFill>
          <p:spPr bwMode="auto">
            <a:xfrm>
              <a:off x="2256" y="2688"/>
              <a:ext cx="2640" cy="210"/>
            </a:xfrm>
            <a:prstGeom prst="rect">
              <a:avLst/>
            </a:prstGeom>
            <a:noFill/>
            <a:ln w="9525">
              <a:noFill/>
              <a:miter lim="800000"/>
              <a:headEnd/>
              <a:tailEnd/>
            </a:ln>
          </p:spPr>
        </p:pic>
        <p:sp>
          <p:nvSpPr>
            <p:cNvPr id="163862" name="Text Box 6"/>
            <p:cNvSpPr txBox="1">
              <a:spLocks noChangeArrowheads="1"/>
            </p:cNvSpPr>
            <p:nvPr/>
          </p:nvSpPr>
          <p:spPr bwMode="auto">
            <a:xfrm>
              <a:off x="4944" y="2544"/>
              <a:ext cx="514" cy="271"/>
            </a:xfrm>
            <a:prstGeom prst="rect">
              <a:avLst/>
            </a:prstGeom>
            <a:noFill/>
            <a:ln w="9525">
              <a:noFill/>
              <a:miter lim="800000"/>
              <a:headEnd/>
              <a:tailEnd/>
            </a:ln>
          </p:spPr>
          <p:txBody>
            <a:bodyPr>
              <a:prstTxWarp prst="textNoShape">
                <a:avLst/>
              </a:prstTxWarp>
              <a:spAutoFit/>
            </a:bodyPr>
            <a:lstStyle/>
            <a:p>
              <a:r>
                <a:rPr lang="en-US" sz="3200" b="1"/>
                <a:t>…..</a:t>
              </a:r>
            </a:p>
          </p:txBody>
        </p:sp>
      </p:grpSp>
      <p:sp>
        <p:nvSpPr>
          <p:cNvPr id="163845" name="Line 7"/>
          <p:cNvSpPr>
            <a:spLocks noChangeShapeType="1"/>
          </p:cNvSpPr>
          <p:nvPr/>
        </p:nvSpPr>
        <p:spPr bwMode="auto">
          <a:xfrm>
            <a:off x="1066800" y="5105400"/>
            <a:ext cx="723900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63846" name="Line 8"/>
          <p:cNvSpPr>
            <a:spLocks noChangeShapeType="1"/>
          </p:cNvSpPr>
          <p:nvPr/>
        </p:nvSpPr>
        <p:spPr bwMode="auto">
          <a:xfrm flipV="1">
            <a:off x="1066800" y="2286000"/>
            <a:ext cx="0" cy="281940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63847" name="Rectangle 9"/>
          <p:cNvSpPr>
            <a:spLocks noChangeArrowheads="1"/>
          </p:cNvSpPr>
          <p:nvPr/>
        </p:nvSpPr>
        <p:spPr bwMode="auto">
          <a:xfrm>
            <a:off x="1447800" y="4495800"/>
            <a:ext cx="228600" cy="609600"/>
          </a:xfrm>
          <a:prstGeom prst="rect">
            <a:avLst/>
          </a:prstGeom>
          <a:solidFill>
            <a:srgbClr val="FF99CC"/>
          </a:solidFill>
          <a:ln w="9525">
            <a:solidFill>
              <a:schemeClr val="tx1"/>
            </a:solidFill>
            <a:miter lim="800000"/>
            <a:headEnd/>
            <a:tailEnd/>
          </a:ln>
        </p:spPr>
        <p:txBody>
          <a:bodyPr wrap="none" anchor="ctr">
            <a:prstTxWarp prst="textNoShape">
              <a:avLst/>
            </a:prstTxWarp>
          </a:bodyPr>
          <a:lstStyle/>
          <a:p>
            <a:endParaRPr lang="en-US"/>
          </a:p>
        </p:txBody>
      </p:sp>
      <p:sp>
        <p:nvSpPr>
          <p:cNvPr id="163848" name="Rectangle 10"/>
          <p:cNvSpPr>
            <a:spLocks noChangeArrowheads="1"/>
          </p:cNvSpPr>
          <p:nvPr/>
        </p:nvSpPr>
        <p:spPr bwMode="auto">
          <a:xfrm>
            <a:off x="1905000" y="3352800"/>
            <a:ext cx="228600" cy="1752600"/>
          </a:xfrm>
          <a:prstGeom prst="rect">
            <a:avLst/>
          </a:prstGeom>
          <a:solidFill>
            <a:srgbClr val="FF99CC"/>
          </a:solidFill>
          <a:ln w="9525">
            <a:solidFill>
              <a:schemeClr val="tx1"/>
            </a:solidFill>
            <a:miter lim="800000"/>
            <a:headEnd/>
            <a:tailEnd/>
          </a:ln>
        </p:spPr>
        <p:txBody>
          <a:bodyPr wrap="none" anchor="ctr">
            <a:prstTxWarp prst="textNoShape">
              <a:avLst/>
            </a:prstTxWarp>
          </a:bodyPr>
          <a:lstStyle/>
          <a:p>
            <a:endParaRPr lang="en-US"/>
          </a:p>
        </p:txBody>
      </p:sp>
      <p:sp>
        <p:nvSpPr>
          <p:cNvPr id="163849" name="Rectangle 11"/>
          <p:cNvSpPr>
            <a:spLocks noChangeArrowheads="1"/>
          </p:cNvSpPr>
          <p:nvPr/>
        </p:nvSpPr>
        <p:spPr bwMode="auto">
          <a:xfrm>
            <a:off x="2438400" y="3657600"/>
            <a:ext cx="228600" cy="1447800"/>
          </a:xfrm>
          <a:prstGeom prst="rect">
            <a:avLst/>
          </a:prstGeom>
          <a:solidFill>
            <a:srgbClr val="FF99CC"/>
          </a:solidFill>
          <a:ln w="9525">
            <a:solidFill>
              <a:schemeClr val="tx1"/>
            </a:solidFill>
            <a:miter lim="800000"/>
            <a:headEnd/>
            <a:tailEnd/>
          </a:ln>
        </p:spPr>
        <p:txBody>
          <a:bodyPr wrap="none" anchor="ctr">
            <a:prstTxWarp prst="textNoShape">
              <a:avLst/>
            </a:prstTxWarp>
          </a:bodyPr>
          <a:lstStyle/>
          <a:p>
            <a:endParaRPr lang="en-US"/>
          </a:p>
        </p:txBody>
      </p:sp>
      <p:sp>
        <p:nvSpPr>
          <p:cNvPr id="163850" name="Rectangle 12"/>
          <p:cNvSpPr>
            <a:spLocks noChangeArrowheads="1"/>
          </p:cNvSpPr>
          <p:nvPr/>
        </p:nvSpPr>
        <p:spPr bwMode="auto">
          <a:xfrm>
            <a:off x="2971800" y="4800600"/>
            <a:ext cx="228600" cy="304800"/>
          </a:xfrm>
          <a:prstGeom prst="rect">
            <a:avLst/>
          </a:prstGeom>
          <a:solidFill>
            <a:srgbClr val="FF99CC"/>
          </a:solidFill>
          <a:ln w="9525">
            <a:solidFill>
              <a:schemeClr val="tx1"/>
            </a:solidFill>
            <a:miter lim="800000"/>
            <a:headEnd/>
            <a:tailEnd/>
          </a:ln>
        </p:spPr>
        <p:txBody>
          <a:bodyPr wrap="none" anchor="ctr">
            <a:prstTxWarp prst="textNoShape">
              <a:avLst/>
            </a:prstTxWarp>
          </a:bodyPr>
          <a:lstStyle/>
          <a:p>
            <a:endParaRPr lang="en-US"/>
          </a:p>
        </p:txBody>
      </p:sp>
      <p:sp>
        <p:nvSpPr>
          <p:cNvPr id="163851" name="Rectangle 13"/>
          <p:cNvSpPr>
            <a:spLocks noChangeArrowheads="1"/>
          </p:cNvSpPr>
          <p:nvPr/>
        </p:nvSpPr>
        <p:spPr bwMode="auto">
          <a:xfrm>
            <a:off x="3505200" y="2819400"/>
            <a:ext cx="228600" cy="2286000"/>
          </a:xfrm>
          <a:prstGeom prst="rect">
            <a:avLst/>
          </a:prstGeom>
          <a:solidFill>
            <a:srgbClr val="FF99CC"/>
          </a:solidFill>
          <a:ln w="9525">
            <a:solidFill>
              <a:schemeClr val="tx1"/>
            </a:solidFill>
            <a:miter lim="800000"/>
            <a:headEnd/>
            <a:tailEnd/>
          </a:ln>
        </p:spPr>
        <p:txBody>
          <a:bodyPr wrap="none" anchor="ctr">
            <a:prstTxWarp prst="textNoShape">
              <a:avLst/>
            </a:prstTxWarp>
          </a:bodyPr>
          <a:lstStyle/>
          <a:p>
            <a:endParaRPr lang="en-US"/>
          </a:p>
        </p:txBody>
      </p:sp>
      <p:sp>
        <p:nvSpPr>
          <p:cNvPr id="163852" name="Rectangle 14"/>
          <p:cNvSpPr>
            <a:spLocks noChangeArrowheads="1"/>
          </p:cNvSpPr>
          <p:nvPr/>
        </p:nvSpPr>
        <p:spPr bwMode="auto">
          <a:xfrm>
            <a:off x="4038600" y="3962400"/>
            <a:ext cx="228600" cy="1143000"/>
          </a:xfrm>
          <a:prstGeom prst="rect">
            <a:avLst/>
          </a:prstGeom>
          <a:solidFill>
            <a:srgbClr val="FF99CC"/>
          </a:solidFill>
          <a:ln w="9525">
            <a:solidFill>
              <a:schemeClr val="tx1"/>
            </a:solidFill>
            <a:miter lim="800000"/>
            <a:headEnd/>
            <a:tailEnd/>
          </a:ln>
        </p:spPr>
        <p:txBody>
          <a:bodyPr wrap="none" anchor="ctr">
            <a:prstTxWarp prst="textNoShape">
              <a:avLst/>
            </a:prstTxWarp>
          </a:bodyPr>
          <a:lstStyle/>
          <a:p>
            <a:endParaRPr lang="en-US"/>
          </a:p>
        </p:txBody>
      </p:sp>
      <p:sp>
        <p:nvSpPr>
          <p:cNvPr id="163853" name="Rectangle 15"/>
          <p:cNvSpPr>
            <a:spLocks noChangeArrowheads="1"/>
          </p:cNvSpPr>
          <p:nvPr/>
        </p:nvSpPr>
        <p:spPr bwMode="auto">
          <a:xfrm>
            <a:off x="4572000" y="3505200"/>
            <a:ext cx="228600" cy="1600200"/>
          </a:xfrm>
          <a:prstGeom prst="rect">
            <a:avLst/>
          </a:prstGeom>
          <a:solidFill>
            <a:srgbClr val="FF99CC"/>
          </a:solidFill>
          <a:ln w="9525">
            <a:solidFill>
              <a:schemeClr val="tx1"/>
            </a:solidFill>
            <a:miter lim="800000"/>
            <a:headEnd/>
            <a:tailEnd/>
          </a:ln>
        </p:spPr>
        <p:txBody>
          <a:bodyPr wrap="none" anchor="ctr">
            <a:prstTxWarp prst="textNoShape">
              <a:avLst/>
            </a:prstTxWarp>
          </a:bodyPr>
          <a:lstStyle/>
          <a:p>
            <a:endParaRPr lang="en-US"/>
          </a:p>
        </p:txBody>
      </p:sp>
      <p:sp>
        <p:nvSpPr>
          <p:cNvPr id="163854" name="Rectangle 16"/>
          <p:cNvSpPr>
            <a:spLocks noChangeArrowheads="1"/>
          </p:cNvSpPr>
          <p:nvPr/>
        </p:nvSpPr>
        <p:spPr bwMode="auto">
          <a:xfrm>
            <a:off x="5029200" y="4267200"/>
            <a:ext cx="228600" cy="838200"/>
          </a:xfrm>
          <a:prstGeom prst="rect">
            <a:avLst/>
          </a:prstGeom>
          <a:solidFill>
            <a:srgbClr val="FF99CC"/>
          </a:solidFill>
          <a:ln w="9525">
            <a:solidFill>
              <a:schemeClr val="tx1"/>
            </a:solidFill>
            <a:miter lim="800000"/>
            <a:headEnd/>
            <a:tailEnd/>
          </a:ln>
        </p:spPr>
        <p:txBody>
          <a:bodyPr wrap="none" anchor="ctr">
            <a:prstTxWarp prst="textNoShape">
              <a:avLst/>
            </a:prstTxWarp>
          </a:bodyPr>
          <a:lstStyle/>
          <a:p>
            <a:endParaRPr lang="en-US"/>
          </a:p>
        </p:txBody>
      </p:sp>
      <p:sp>
        <p:nvSpPr>
          <p:cNvPr id="163855" name="Rectangle 17"/>
          <p:cNvSpPr>
            <a:spLocks noChangeArrowheads="1"/>
          </p:cNvSpPr>
          <p:nvPr/>
        </p:nvSpPr>
        <p:spPr bwMode="auto">
          <a:xfrm>
            <a:off x="5562600" y="3352800"/>
            <a:ext cx="228600" cy="1752600"/>
          </a:xfrm>
          <a:prstGeom prst="rect">
            <a:avLst/>
          </a:prstGeom>
          <a:solidFill>
            <a:srgbClr val="FF99CC"/>
          </a:solidFill>
          <a:ln w="9525">
            <a:solidFill>
              <a:schemeClr val="tx1"/>
            </a:solidFill>
            <a:miter lim="800000"/>
            <a:headEnd/>
            <a:tailEnd/>
          </a:ln>
        </p:spPr>
        <p:txBody>
          <a:bodyPr wrap="none" anchor="ctr">
            <a:prstTxWarp prst="textNoShape">
              <a:avLst/>
            </a:prstTxWarp>
          </a:bodyPr>
          <a:lstStyle/>
          <a:p>
            <a:endParaRPr lang="en-US"/>
          </a:p>
        </p:txBody>
      </p:sp>
      <p:sp>
        <p:nvSpPr>
          <p:cNvPr id="163856" name="Rectangle 18"/>
          <p:cNvSpPr>
            <a:spLocks noChangeArrowheads="1"/>
          </p:cNvSpPr>
          <p:nvPr/>
        </p:nvSpPr>
        <p:spPr bwMode="auto">
          <a:xfrm>
            <a:off x="6096000" y="4648200"/>
            <a:ext cx="228600" cy="457200"/>
          </a:xfrm>
          <a:prstGeom prst="rect">
            <a:avLst/>
          </a:prstGeom>
          <a:solidFill>
            <a:srgbClr val="FF99CC"/>
          </a:solidFill>
          <a:ln w="9525">
            <a:solidFill>
              <a:schemeClr val="tx1"/>
            </a:solidFill>
            <a:miter lim="800000"/>
            <a:headEnd/>
            <a:tailEnd/>
          </a:ln>
        </p:spPr>
        <p:txBody>
          <a:bodyPr wrap="none" anchor="ctr">
            <a:prstTxWarp prst="textNoShape">
              <a:avLst/>
            </a:prstTxWarp>
          </a:bodyPr>
          <a:lstStyle/>
          <a:p>
            <a:endParaRPr lang="en-US"/>
          </a:p>
        </p:txBody>
      </p:sp>
      <p:sp>
        <p:nvSpPr>
          <p:cNvPr id="163857" name="Rectangle 19"/>
          <p:cNvSpPr>
            <a:spLocks noChangeArrowheads="1"/>
          </p:cNvSpPr>
          <p:nvPr/>
        </p:nvSpPr>
        <p:spPr bwMode="auto">
          <a:xfrm>
            <a:off x="6553200" y="3810000"/>
            <a:ext cx="228600" cy="1295400"/>
          </a:xfrm>
          <a:prstGeom prst="rect">
            <a:avLst/>
          </a:prstGeom>
          <a:solidFill>
            <a:srgbClr val="FF99CC"/>
          </a:solidFill>
          <a:ln w="9525">
            <a:solidFill>
              <a:schemeClr val="tx1"/>
            </a:solidFill>
            <a:miter lim="800000"/>
            <a:headEnd/>
            <a:tailEnd/>
          </a:ln>
        </p:spPr>
        <p:txBody>
          <a:bodyPr wrap="none" anchor="ctr">
            <a:prstTxWarp prst="textNoShape">
              <a:avLst/>
            </a:prstTxWarp>
          </a:bodyPr>
          <a:lstStyle/>
          <a:p>
            <a:endParaRPr lang="en-US"/>
          </a:p>
        </p:txBody>
      </p:sp>
      <p:sp>
        <p:nvSpPr>
          <p:cNvPr id="163858" name="Text Box 20"/>
          <p:cNvSpPr txBox="1">
            <a:spLocks noChangeArrowheads="1"/>
          </p:cNvSpPr>
          <p:nvPr/>
        </p:nvSpPr>
        <p:spPr bwMode="auto">
          <a:xfrm rot="-5400000">
            <a:off x="6350" y="3651250"/>
            <a:ext cx="1298575" cy="396875"/>
          </a:xfrm>
          <a:prstGeom prst="rect">
            <a:avLst/>
          </a:prstGeom>
          <a:noFill/>
          <a:ln w="9525">
            <a:noFill/>
            <a:miter lim="800000"/>
            <a:headEnd/>
            <a:tailEnd/>
          </a:ln>
        </p:spPr>
        <p:txBody>
          <a:bodyPr wrap="none">
            <a:prstTxWarp prst="textNoShape">
              <a:avLst/>
            </a:prstTxWarp>
            <a:spAutoFit/>
          </a:bodyPr>
          <a:lstStyle/>
          <a:p>
            <a:r>
              <a:rPr lang="en-US" sz="2000"/>
              <a:t>frequency</a:t>
            </a:r>
          </a:p>
        </p:txBody>
      </p:sp>
      <p:sp>
        <p:nvSpPr>
          <p:cNvPr id="163859" name="Text Box 21"/>
          <p:cNvSpPr txBox="1">
            <a:spLocks noChangeArrowheads="1"/>
          </p:cNvSpPr>
          <p:nvPr/>
        </p:nvSpPr>
        <p:spPr bwMode="auto">
          <a:xfrm>
            <a:off x="3657600" y="5943600"/>
            <a:ext cx="1660525" cy="457200"/>
          </a:xfrm>
          <a:prstGeom prst="rect">
            <a:avLst/>
          </a:prstGeom>
          <a:noFill/>
          <a:ln w="9525">
            <a:noFill/>
            <a:miter lim="800000"/>
            <a:headEnd/>
            <a:tailEnd/>
          </a:ln>
        </p:spPr>
        <p:txBody>
          <a:bodyPr wrap="none">
            <a:prstTxWarp prst="textNoShape">
              <a:avLst/>
            </a:prstTxWarp>
            <a:spAutoFit/>
          </a:bodyPr>
          <a:lstStyle/>
          <a:p>
            <a:r>
              <a:rPr lang="en-US"/>
              <a:t>codewords</a:t>
            </a:r>
          </a:p>
        </p:txBody>
      </p:sp>
      <p:sp>
        <p:nvSpPr>
          <p:cNvPr id="163860" name="Text Box 6"/>
          <p:cNvSpPr txBox="1">
            <a:spLocks noChangeArrowheads="1"/>
          </p:cNvSpPr>
          <p:nvPr/>
        </p:nvSpPr>
        <p:spPr bwMode="auto">
          <a:xfrm>
            <a:off x="6645275" y="6553200"/>
            <a:ext cx="2574925" cy="369888"/>
          </a:xfrm>
          <a:prstGeom prst="rect">
            <a:avLst/>
          </a:prstGeom>
          <a:noFill/>
          <a:ln w="9525">
            <a:noFill/>
            <a:miter lim="800000"/>
            <a:headEnd/>
            <a:tailEnd/>
          </a:ln>
        </p:spPr>
        <p:txBody>
          <a:bodyPr wrap="none">
            <a:prstTxWarp prst="textNoShape">
              <a:avLst/>
            </a:prstTxWarp>
            <a:spAutoFit/>
          </a:bodyPr>
          <a:lstStyle/>
          <a:p>
            <a:pPr eaLnBrk="0" hangingPunct="0"/>
            <a:r>
              <a:rPr lang="en-US">
                <a:solidFill>
                  <a:srgbClr val="000000"/>
                </a:solidFill>
                <a:latin typeface="Calibri" charset="0"/>
                <a:ea typeface="Arial" charset="0"/>
                <a:cs typeface="Arial" charset="0"/>
              </a:rPr>
              <a:t>source: Svetlana Lazebnik </a:t>
            </a:r>
          </a:p>
        </p:txBody>
      </p:sp>
      <p:sp>
        <p:nvSpPr>
          <p:cNvPr id="4" name="Slide Number Placeholder 3"/>
          <p:cNvSpPr>
            <a:spLocks noGrp="1"/>
          </p:cNvSpPr>
          <p:nvPr>
            <p:ph type="sldNum" sz="quarter" idx="12"/>
          </p:nvPr>
        </p:nvSpPr>
        <p:spPr/>
        <p:txBody>
          <a:bodyPr/>
          <a:lstStyle/>
          <a:p>
            <a:fld id="{94B065E7-AFE5-6D49-A268-8E3B5820E67A}" type="slidenum">
              <a:rPr lang="en-US" smtClean="0"/>
              <a:t>153</a:t>
            </a:fld>
            <a:endParaRPr lang="en-US"/>
          </a:p>
        </p:txBody>
      </p:sp>
    </p:spTree>
    <p:extLst>
      <p:ext uri="{BB962C8B-B14F-4D97-AF65-F5344CB8AC3E}">
        <p14:creationId xmlns:p14="http://schemas.microsoft.com/office/powerpoint/2010/main" val="198822768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42" name="Picture 2" descr="tmp"/>
          <p:cNvPicPr>
            <a:picLocks noChangeAspect="1" noChangeArrowheads="1"/>
          </p:cNvPicPr>
          <p:nvPr/>
        </p:nvPicPr>
        <p:blipFill>
          <a:blip r:embed="rId3">
            <a:grayscl/>
          </a:blip>
          <a:srcRect l="2948" t="17174" r="66127" b="47049"/>
          <a:stretch>
            <a:fillRect/>
          </a:stretch>
        </p:blipFill>
        <p:spPr bwMode="auto">
          <a:xfrm>
            <a:off x="5405815" y="237239"/>
            <a:ext cx="2294770" cy="1721078"/>
          </a:xfrm>
          <a:prstGeom prst="rect">
            <a:avLst/>
          </a:prstGeom>
          <a:noFill/>
          <a:ln w="9525">
            <a:noFill/>
            <a:miter lim="800000"/>
            <a:headEnd/>
            <a:tailEnd/>
          </a:ln>
        </p:spPr>
      </p:pic>
      <p:sp>
        <p:nvSpPr>
          <p:cNvPr id="3" name="Rectangle 3"/>
          <p:cNvSpPr>
            <a:spLocks noChangeArrowheads="1"/>
          </p:cNvSpPr>
          <p:nvPr/>
        </p:nvSpPr>
        <p:spPr bwMode="auto">
          <a:xfrm>
            <a:off x="457200" y="274638"/>
            <a:ext cx="8229600" cy="563562"/>
          </a:xfrm>
          <a:prstGeom prst="rect">
            <a:avLst/>
          </a:prstGeom>
          <a:noFill/>
          <a:ln w="9525">
            <a:noFill/>
            <a:miter lim="800000"/>
            <a:headEnd/>
            <a:tailEnd/>
          </a:ln>
          <a:effectLst/>
        </p:spPr>
        <p:txBody>
          <a:bodyPr anchor="ctr">
            <a:prstTxWarp prst="textNoShape">
              <a:avLst/>
            </a:prstTxWarp>
          </a:bodyPr>
          <a:lstStyle/>
          <a:p>
            <a:pPr>
              <a:defRPr/>
            </a:pPr>
            <a:r>
              <a:rPr lang="en-US" sz="3400" b="1" dirty="0">
                <a:solidFill>
                  <a:schemeClr val="tx2"/>
                </a:solidFill>
                <a:effectLst>
                  <a:outerShdw blurRad="38100" dist="38100" dir="2700000" algn="tl">
                    <a:srgbClr val="DDDDDD"/>
                  </a:outerShdw>
                </a:effectLst>
              </a:rPr>
              <a:t>4. Image classification</a:t>
            </a:r>
          </a:p>
        </p:txBody>
      </p:sp>
      <p:grpSp>
        <p:nvGrpSpPr>
          <p:cNvPr id="2" name="Group 4"/>
          <p:cNvGrpSpPr>
            <a:grpSpLocks/>
          </p:cNvGrpSpPr>
          <p:nvPr/>
        </p:nvGrpSpPr>
        <p:grpSpPr bwMode="auto">
          <a:xfrm>
            <a:off x="1317625" y="4010320"/>
            <a:ext cx="6835775" cy="755650"/>
            <a:chOff x="2256" y="2544"/>
            <a:chExt cx="3202" cy="354"/>
          </a:xfrm>
        </p:grpSpPr>
        <p:pic>
          <p:nvPicPr>
            <p:cNvPr id="163861" name="Picture 5"/>
            <p:cNvPicPr>
              <a:picLocks noChangeAspect="1" noChangeArrowheads="1"/>
            </p:cNvPicPr>
            <p:nvPr/>
          </p:nvPicPr>
          <p:blipFill>
            <a:blip r:embed="rId4"/>
            <a:srcRect t="46179" r="21556" b="47224"/>
            <a:stretch>
              <a:fillRect/>
            </a:stretch>
          </p:blipFill>
          <p:spPr bwMode="auto">
            <a:xfrm>
              <a:off x="2256" y="2688"/>
              <a:ext cx="2640" cy="210"/>
            </a:xfrm>
            <a:prstGeom prst="rect">
              <a:avLst/>
            </a:prstGeom>
            <a:noFill/>
            <a:ln w="9525">
              <a:noFill/>
              <a:miter lim="800000"/>
              <a:headEnd/>
              <a:tailEnd/>
            </a:ln>
          </p:spPr>
        </p:pic>
        <p:sp>
          <p:nvSpPr>
            <p:cNvPr id="163862" name="Text Box 6"/>
            <p:cNvSpPr txBox="1">
              <a:spLocks noChangeArrowheads="1"/>
            </p:cNvSpPr>
            <p:nvPr/>
          </p:nvSpPr>
          <p:spPr bwMode="auto">
            <a:xfrm>
              <a:off x="4944" y="2544"/>
              <a:ext cx="514" cy="271"/>
            </a:xfrm>
            <a:prstGeom prst="rect">
              <a:avLst/>
            </a:prstGeom>
            <a:noFill/>
            <a:ln w="9525">
              <a:noFill/>
              <a:miter lim="800000"/>
              <a:headEnd/>
              <a:tailEnd/>
            </a:ln>
          </p:spPr>
          <p:txBody>
            <a:bodyPr>
              <a:prstTxWarp prst="textNoShape">
                <a:avLst/>
              </a:prstTxWarp>
              <a:spAutoFit/>
            </a:bodyPr>
            <a:lstStyle/>
            <a:p>
              <a:r>
                <a:rPr lang="en-US" sz="3200" b="1"/>
                <a:t>…..</a:t>
              </a:r>
            </a:p>
          </p:txBody>
        </p:sp>
      </p:grpSp>
      <p:sp>
        <p:nvSpPr>
          <p:cNvPr id="163845" name="Line 7"/>
          <p:cNvSpPr>
            <a:spLocks noChangeShapeType="1"/>
          </p:cNvSpPr>
          <p:nvPr/>
        </p:nvSpPr>
        <p:spPr bwMode="auto">
          <a:xfrm>
            <a:off x="1066800" y="4003970"/>
            <a:ext cx="7239000" cy="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63846" name="Line 8"/>
          <p:cNvSpPr>
            <a:spLocks noChangeShapeType="1"/>
          </p:cNvSpPr>
          <p:nvPr/>
        </p:nvSpPr>
        <p:spPr bwMode="auto">
          <a:xfrm flipV="1">
            <a:off x="1066800" y="1184570"/>
            <a:ext cx="0" cy="2819400"/>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163847" name="Rectangle 9"/>
          <p:cNvSpPr>
            <a:spLocks noChangeArrowheads="1"/>
          </p:cNvSpPr>
          <p:nvPr/>
        </p:nvSpPr>
        <p:spPr bwMode="auto">
          <a:xfrm>
            <a:off x="1447800" y="3394370"/>
            <a:ext cx="228600" cy="609600"/>
          </a:xfrm>
          <a:prstGeom prst="rect">
            <a:avLst/>
          </a:prstGeom>
          <a:solidFill>
            <a:srgbClr val="FF99CC"/>
          </a:solidFill>
          <a:ln w="9525">
            <a:solidFill>
              <a:schemeClr val="tx1"/>
            </a:solidFill>
            <a:miter lim="800000"/>
            <a:headEnd/>
            <a:tailEnd/>
          </a:ln>
        </p:spPr>
        <p:txBody>
          <a:bodyPr wrap="none" anchor="ctr">
            <a:prstTxWarp prst="textNoShape">
              <a:avLst/>
            </a:prstTxWarp>
          </a:bodyPr>
          <a:lstStyle/>
          <a:p>
            <a:endParaRPr lang="en-US"/>
          </a:p>
        </p:txBody>
      </p:sp>
      <p:sp>
        <p:nvSpPr>
          <p:cNvPr id="163848" name="Rectangle 10"/>
          <p:cNvSpPr>
            <a:spLocks noChangeArrowheads="1"/>
          </p:cNvSpPr>
          <p:nvPr/>
        </p:nvSpPr>
        <p:spPr bwMode="auto">
          <a:xfrm>
            <a:off x="1905000" y="2251370"/>
            <a:ext cx="228600" cy="1752600"/>
          </a:xfrm>
          <a:prstGeom prst="rect">
            <a:avLst/>
          </a:prstGeom>
          <a:solidFill>
            <a:srgbClr val="FF99CC"/>
          </a:solidFill>
          <a:ln w="9525">
            <a:solidFill>
              <a:schemeClr val="tx1"/>
            </a:solidFill>
            <a:miter lim="800000"/>
            <a:headEnd/>
            <a:tailEnd/>
          </a:ln>
        </p:spPr>
        <p:txBody>
          <a:bodyPr wrap="none" anchor="ctr">
            <a:prstTxWarp prst="textNoShape">
              <a:avLst/>
            </a:prstTxWarp>
          </a:bodyPr>
          <a:lstStyle/>
          <a:p>
            <a:endParaRPr lang="en-US"/>
          </a:p>
        </p:txBody>
      </p:sp>
      <p:sp>
        <p:nvSpPr>
          <p:cNvPr id="163849" name="Rectangle 11"/>
          <p:cNvSpPr>
            <a:spLocks noChangeArrowheads="1"/>
          </p:cNvSpPr>
          <p:nvPr/>
        </p:nvSpPr>
        <p:spPr bwMode="auto">
          <a:xfrm>
            <a:off x="2438400" y="2556170"/>
            <a:ext cx="228600" cy="1447800"/>
          </a:xfrm>
          <a:prstGeom prst="rect">
            <a:avLst/>
          </a:prstGeom>
          <a:solidFill>
            <a:srgbClr val="FF99CC"/>
          </a:solidFill>
          <a:ln w="9525">
            <a:solidFill>
              <a:schemeClr val="tx1"/>
            </a:solidFill>
            <a:miter lim="800000"/>
            <a:headEnd/>
            <a:tailEnd/>
          </a:ln>
        </p:spPr>
        <p:txBody>
          <a:bodyPr wrap="none" anchor="ctr">
            <a:prstTxWarp prst="textNoShape">
              <a:avLst/>
            </a:prstTxWarp>
          </a:bodyPr>
          <a:lstStyle/>
          <a:p>
            <a:endParaRPr lang="en-US"/>
          </a:p>
        </p:txBody>
      </p:sp>
      <p:sp>
        <p:nvSpPr>
          <p:cNvPr id="163850" name="Rectangle 12"/>
          <p:cNvSpPr>
            <a:spLocks noChangeArrowheads="1"/>
          </p:cNvSpPr>
          <p:nvPr/>
        </p:nvSpPr>
        <p:spPr bwMode="auto">
          <a:xfrm>
            <a:off x="2971800" y="3699170"/>
            <a:ext cx="228600" cy="304800"/>
          </a:xfrm>
          <a:prstGeom prst="rect">
            <a:avLst/>
          </a:prstGeom>
          <a:solidFill>
            <a:srgbClr val="FF99CC"/>
          </a:solidFill>
          <a:ln w="9525">
            <a:solidFill>
              <a:schemeClr val="tx1"/>
            </a:solidFill>
            <a:miter lim="800000"/>
            <a:headEnd/>
            <a:tailEnd/>
          </a:ln>
        </p:spPr>
        <p:txBody>
          <a:bodyPr wrap="none" anchor="ctr">
            <a:prstTxWarp prst="textNoShape">
              <a:avLst/>
            </a:prstTxWarp>
          </a:bodyPr>
          <a:lstStyle/>
          <a:p>
            <a:endParaRPr lang="en-US"/>
          </a:p>
        </p:txBody>
      </p:sp>
      <p:sp>
        <p:nvSpPr>
          <p:cNvPr id="163851" name="Rectangle 13"/>
          <p:cNvSpPr>
            <a:spLocks noChangeArrowheads="1"/>
          </p:cNvSpPr>
          <p:nvPr/>
        </p:nvSpPr>
        <p:spPr bwMode="auto">
          <a:xfrm>
            <a:off x="3505200" y="1717970"/>
            <a:ext cx="228600" cy="2286000"/>
          </a:xfrm>
          <a:prstGeom prst="rect">
            <a:avLst/>
          </a:prstGeom>
          <a:solidFill>
            <a:srgbClr val="FF99CC"/>
          </a:solidFill>
          <a:ln w="9525">
            <a:solidFill>
              <a:schemeClr val="tx1"/>
            </a:solidFill>
            <a:miter lim="800000"/>
            <a:headEnd/>
            <a:tailEnd/>
          </a:ln>
        </p:spPr>
        <p:txBody>
          <a:bodyPr wrap="none" anchor="ctr">
            <a:prstTxWarp prst="textNoShape">
              <a:avLst/>
            </a:prstTxWarp>
          </a:bodyPr>
          <a:lstStyle/>
          <a:p>
            <a:endParaRPr lang="en-US"/>
          </a:p>
        </p:txBody>
      </p:sp>
      <p:sp>
        <p:nvSpPr>
          <p:cNvPr id="163852" name="Rectangle 14"/>
          <p:cNvSpPr>
            <a:spLocks noChangeArrowheads="1"/>
          </p:cNvSpPr>
          <p:nvPr/>
        </p:nvSpPr>
        <p:spPr bwMode="auto">
          <a:xfrm>
            <a:off x="4038600" y="2860970"/>
            <a:ext cx="228600" cy="1143000"/>
          </a:xfrm>
          <a:prstGeom prst="rect">
            <a:avLst/>
          </a:prstGeom>
          <a:solidFill>
            <a:srgbClr val="FF99CC"/>
          </a:solidFill>
          <a:ln w="9525">
            <a:solidFill>
              <a:schemeClr val="tx1"/>
            </a:solidFill>
            <a:miter lim="800000"/>
            <a:headEnd/>
            <a:tailEnd/>
          </a:ln>
        </p:spPr>
        <p:txBody>
          <a:bodyPr wrap="none" anchor="ctr">
            <a:prstTxWarp prst="textNoShape">
              <a:avLst/>
            </a:prstTxWarp>
          </a:bodyPr>
          <a:lstStyle/>
          <a:p>
            <a:endParaRPr lang="en-US"/>
          </a:p>
        </p:txBody>
      </p:sp>
      <p:sp>
        <p:nvSpPr>
          <p:cNvPr id="163853" name="Rectangle 15"/>
          <p:cNvSpPr>
            <a:spLocks noChangeArrowheads="1"/>
          </p:cNvSpPr>
          <p:nvPr/>
        </p:nvSpPr>
        <p:spPr bwMode="auto">
          <a:xfrm>
            <a:off x="4572000" y="2403770"/>
            <a:ext cx="228600" cy="1600200"/>
          </a:xfrm>
          <a:prstGeom prst="rect">
            <a:avLst/>
          </a:prstGeom>
          <a:solidFill>
            <a:srgbClr val="FF99CC"/>
          </a:solidFill>
          <a:ln w="9525">
            <a:solidFill>
              <a:schemeClr val="tx1"/>
            </a:solidFill>
            <a:miter lim="800000"/>
            <a:headEnd/>
            <a:tailEnd/>
          </a:ln>
        </p:spPr>
        <p:txBody>
          <a:bodyPr wrap="none" anchor="ctr">
            <a:prstTxWarp prst="textNoShape">
              <a:avLst/>
            </a:prstTxWarp>
          </a:bodyPr>
          <a:lstStyle/>
          <a:p>
            <a:endParaRPr lang="en-US"/>
          </a:p>
        </p:txBody>
      </p:sp>
      <p:sp>
        <p:nvSpPr>
          <p:cNvPr id="163854" name="Rectangle 16"/>
          <p:cNvSpPr>
            <a:spLocks noChangeArrowheads="1"/>
          </p:cNvSpPr>
          <p:nvPr/>
        </p:nvSpPr>
        <p:spPr bwMode="auto">
          <a:xfrm>
            <a:off x="5029200" y="3165770"/>
            <a:ext cx="228600" cy="838200"/>
          </a:xfrm>
          <a:prstGeom prst="rect">
            <a:avLst/>
          </a:prstGeom>
          <a:solidFill>
            <a:srgbClr val="FF99CC"/>
          </a:solidFill>
          <a:ln w="9525">
            <a:solidFill>
              <a:schemeClr val="tx1"/>
            </a:solidFill>
            <a:miter lim="800000"/>
            <a:headEnd/>
            <a:tailEnd/>
          </a:ln>
        </p:spPr>
        <p:txBody>
          <a:bodyPr wrap="none" anchor="ctr">
            <a:prstTxWarp prst="textNoShape">
              <a:avLst/>
            </a:prstTxWarp>
          </a:bodyPr>
          <a:lstStyle/>
          <a:p>
            <a:endParaRPr lang="en-US"/>
          </a:p>
        </p:txBody>
      </p:sp>
      <p:sp>
        <p:nvSpPr>
          <p:cNvPr id="163855" name="Rectangle 17"/>
          <p:cNvSpPr>
            <a:spLocks noChangeArrowheads="1"/>
          </p:cNvSpPr>
          <p:nvPr/>
        </p:nvSpPr>
        <p:spPr bwMode="auto">
          <a:xfrm>
            <a:off x="5562600" y="2251370"/>
            <a:ext cx="228600" cy="1752600"/>
          </a:xfrm>
          <a:prstGeom prst="rect">
            <a:avLst/>
          </a:prstGeom>
          <a:solidFill>
            <a:srgbClr val="FF99CC"/>
          </a:solidFill>
          <a:ln w="9525">
            <a:solidFill>
              <a:schemeClr val="tx1"/>
            </a:solidFill>
            <a:miter lim="800000"/>
            <a:headEnd/>
            <a:tailEnd/>
          </a:ln>
        </p:spPr>
        <p:txBody>
          <a:bodyPr wrap="none" anchor="ctr">
            <a:prstTxWarp prst="textNoShape">
              <a:avLst/>
            </a:prstTxWarp>
          </a:bodyPr>
          <a:lstStyle/>
          <a:p>
            <a:endParaRPr lang="en-US"/>
          </a:p>
        </p:txBody>
      </p:sp>
      <p:sp>
        <p:nvSpPr>
          <p:cNvPr id="163856" name="Rectangle 18"/>
          <p:cNvSpPr>
            <a:spLocks noChangeArrowheads="1"/>
          </p:cNvSpPr>
          <p:nvPr/>
        </p:nvSpPr>
        <p:spPr bwMode="auto">
          <a:xfrm>
            <a:off x="6096000" y="3546770"/>
            <a:ext cx="228600" cy="457200"/>
          </a:xfrm>
          <a:prstGeom prst="rect">
            <a:avLst/>
          </a:prstGeom>
          <a:solidFill>
            <a:srgbClr val="FF99CC"/>
          </a:solidFill>
          <a:ln w="9525">
            <a:solidFill>
              <a:schemeClr val="tx1"/>
            </a:solidFill>
            <a:miter lim="800000"/>
            <a:headEnd/>
            <a:tailEnd/>
          </a:ln>
        </p:spPr>
        <p:txBody>
          <a:bodyPr wrap="none" anchor="ctr">
            <a:prstTxWarp prst="textNoShape">
              <a:avLst/>
            </a:prstTxWarp>
          </a:bodyPr>
          <a:lstStyle/>
          <a:p>
            <a:endParaRPr lang="en-US"/>
          </a:p>
        </p:txBody>
      </p:sp>
      <p:sp>
        <p:nvSpPr>
          <p:cNvPr id="163857" name="Rectangle 19"/>
          <p:cNvSpPr>
            <a:spLocks noChangeArrowheads="1"/>
          </p:cNvSpPr>
          <p:nvPr/>
        </p:nvSpPr>
        <p:spPr bwMode="auto">
          <a:xfrm>
            <a:off x="6553200" y="2708570"/>
            <a:ext cx="228600" cy="1295400"/>
          </a:xfrm>
          <a:prstGeom prst="rect">
            <a:avLst/>
          </a:prstGeom>
          <a:solidFill>
            <a:srgbClr val="FF99CC"/>
          </a:solidFill>
          <a:ln w="9525">
            <a:solidFill>
              <a:schemeClr val="tx1"/>
            </a:solidFill>
            <a:miter lim="800000"/>
            <a:headEnd/>
            <a:tailEnd/>
          </a:ln>
        </p:spPr>
        <p:txBody>
          <a:bodyPr wrap="none" anchor="ctr">
            <a:prstTxWarp prst="textNoShape">
              <a:avLst/>
            </a:prstTxWarp>
          </a:bodyPr>
          <a:lstStyle/>
          <a:p>
            <a:endParaRPr lang="en-US"/>
          </a:p>
        </p:txBody>
      </p:sp>
      <p:sp>
        <p:nvSpPr>
          <p:cNvPr id="163858" name="Text Box 20"/>
          <p:cNvSpPr txBox="1">
            <a:spLocks noChangeArrowheads="1"/>
          </p:cNvSpPr>
          <p:nvPr/>
        </p:nvSpPr>
        <p:spPr bwMode="auto">
          <a:xfrm rot="-5400000">
            <a:off x="6350" y="2549820"/>
            <a:ext cx="1298575" cy="396875"/>
          </a:xfrm>
          <a:prstGeom prst="rect">
            <a:avLst/>
          </a:prstGeom>
          <a:noFill/>
          <a:ln w="9525">
            <a:noFill/>
            <a:miter lim="800000"/>
            <a:headEnd/>
            <a:tailEnd/>
          </a:ln>
        </p:spPr>
        <p:txBody>
          <a:bodyPr wrap="none">
            <a:prstTxWarp prst="textNoShape">
              <a:avLst/>
            </a:prstTxWarp>
            <a:spAutoFit/>
          </a:bodyPr>
          <a:lstStyle/>
          <a:p>
            <a:r>
              <a:rPr lang="en-US" sz="2000"/>
              <a:t>frequency</a:t>
            </a:r>
          </a:p>
        </p:txBody>
      </p:sp>
      <p:sp>
        <p:nvSpPr>
          <p:cNvPr id="163859" name="Text Box 21"/>
          <p:cNvSpPr txBox="1">
            <a:spLocks noChangeArrowheads="1"/>
          </p:cNvSpPr>
          <p:nvPr/>
        </p:nvSpPr>
        <p:spPr bwMode="auto">
          <a:xfrm>
            <a:off x="3657600" y="4842170"/>
            <a:ext cx="1660525" cy="457200"/>
          </a:xfrm>
          <a:prstGeom prst="rect">
            <a:avLst/>
          </a:prstGeom>
          <a:noFill/>
          <a:ln w="9525">
            <a:noFill/>
            <a:miter lim="800000"/>
            <a:headEnd/>
            <a:tailEnd/>
          </a:ln>
        </p:spPr>
        <p:txBody>
          <a:bodyPr wrap="none">
            <a:prstTxWarp prst="textNoShape">
              <a:avLst/>
            </a:prstTxWarp>
            <a:spAutoFit/>
          </a:bodyPr>
          <a:lstStyle/>
          <a:p>
            <a:r>
              <a:rPr lang="en-US" dirty="0" err="1"/>
              <a:t>codewords</a:t>
            </a:r>
            <a:endParaRPr lang="en-US" dirty="0"/>
          </a:p>
        </p:txBody>
      </p:sp>
      <p:sp>
        <p:nvSpPr>
          <p:cNvPr id="163860" name="Text Box 6"/>
          <p:cNvSpPr txBox="1">
            <a:spLocks noChangeArrowheads="1"/>
          </p:cNvSpPr>
          <p:nvPr/>
        </p:nvSpPr>
        <p:spPr bwMode="auto">
          <a:xfrm>
            <a:off x="6645275" y="6553200"/>
            <a:ext cx="2589020" cy="369332"/>
          </a:xfrm>
          <a:prstGeom prst="rect">
            <a:avLst/>
          </a:prstGeom>
          <a:noFill/>
          <a:ln w="9525">
            <a:noFill/>
            <a:miter lim="800000"/>
            <a:headEnd/>
            <a:tailEnd/>
          </a:ln>
        </p:spPr>
        <p:txBody>
          <a:bodyPr wrap="none">
            <a:prstTxWarp prst="textNoShape">
              <a:avLst/>
            </a:prstTxWarp>
            <a:spAutoFit/>
          </a:bodyPr>
          <a:lstStyle/>
          <a:p>
            <a:pPr eaLnBrk="0" hangingPunct="0"/>
            <a:r>
              <a:rPr lang="en-US" dirty="0">
                <a:solidFill>
                  <a:srgbClr val="000000"/>
                </a:solidFill>
                <a:latin typeface="Calibri" charset="0"/>
                <a:ea typeface="Arial" charset="0"/>
                <a:cs typeface="Arial" charset="0"/>
              </a:rPr>
              <a:t>source: Svetlana </a:t>
            </a:r>
            <a:r>
              <a:rPr lang="en-US" dirty="0" err="1">
                <a:solidFill>
                  <a:srgbClr val="000000"/>
                </a:solidFill>
                <a:latin typeface="Calibri" charset="0"/>
                <a:ea typeface="Arial" charset="0"/>
                <a:cs typeface="Arial" charset="0"/>
              </a:rPr>
              <a:t>Lazebnik</a:t>
            </a:r>
            <a:r>
              <a:rPr lang="en-US" dirty="0">
                <a:solidFill>
                  <a:srgbClr val="000000"/>
                </a:solidFill>
                <a:latin typeface="Calibri" charset="0"/>
                <a:ea typeface="Arial" charset="0"/>
                <a:cs typeface="Arial" charset="0"/>
              </a:rPr>
              <a:t> </a:t>
            </a:r>
          </a:p>
        </p:txBody>
      </p:sp>
      <p:sp>
        <p:nvSpPr>
          <p:cNvPr id="4" name="Slide Number Placeholder 3"/>
          <p:cNvSpPr>
            <a:spLocks noGrp="1"/>
          </p:cNvSpPr>
          <p:nvPr>
            <p:ph type="sldNum" sz="quarter" idx="12"/>
          </p:nvPr>
        </p:nvSpPr>
        <p:spPr/>
        <p:txBody>
          <a:bodyPr/>
          <a:lstStyle/>
          <a:p>
            <a:fld id="{94B065E7-AFE5-6D49-A268-8E3B5820E67A}" type="slidenum">
              <a:rPr lang="en-US" smtClean="0"/>
              <a:t>154</a:t>
            </a:fld>
            <a:endParaRPr lang="en-US"/>
          </a:p>
        </p:txBody>
      </p:sp>
      <p:sp>
        <p:nvSpPr>
          <p:cNvPr id="5" name="Rectangle 4"/>
          <p:cNvSpPr/>
          <p:nvPr/>
        </p:nvSpPr>
        <p:spPr>
          <a:xfrm>
            <a:off x="228600" y="5484852"/>
            <a:ext cx="8790672" cy="830997"/>
          </a:xfrm>
          <a:prstGeom prst="rect">
            <a:avLst/>
          </a:prstGeom>
        </p:spPr>
        <p:txBody>
          <a:bodyPr wrap="square">
            <a:spAutoFit/>
          </a:bodyPr>
          <a:lstStyle/>
          <a:p>
            <a:pPr defTabSz="914400" eaLnBrk="0" hangingPunct="0">
              <a:spcBef>
                <a:spcPct val="20000"/>
              </a:spcBef>
            </a:pPr>
            <a:r>
              <a:rPr lang="en-US" sz="2400" dirty="0">
                <a:latin typeface="Calibri" charset="0"/>
              </a:rPr>
              <a:t>Given the bag-of-features representations of images from different classes, how do we learn a model for distinguishing them?</a:t>
            </a:r>
          </a:p>
        </p:txBody>
      </p:sp>
      <p:sp>
        <p:nvSpPr>
          <p:cNvPr id="6" name="Right Arrow 5"/>
          <p:cNvSpPr/>
          <p:nvPr/>
        </p:nvSpPr>
        <p:spPr>
          <a:xfrm>
            <a:off x="7373514" y="2403770"/>
            <a:ext cx="932286" cy="4572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TextBox 6"/>
          <p:cNvSpPr txBox="1"/>
          <p:nvPr/>
        </p:nvSpPr>
        <p:spPr>
          <a:xfrm>
            <a:off x="8385090" y="2364896"/>
            <a:ext cx="778854" cy="523220"/>
          </a:xfrm>
          <a:prstGeom prst="rect">
            <a:avLst/>
          </a:prstGeom>
          <a:noFill/>
        </p:spPr>
        <p:txBody>
          <a:bodyPr wrap="none" rtlCol="0">
            <a:spAutoFit/>
          </a:bodyPr>
          <a:lstStyle/>
          <a:p>
            <a:r>
              <a:rPr lang="en-US" sz="2800" dirty="0"/>
              <a:t>CAR</a:t>
            </a:r>
          </a:p>
        </p:txBody>
      </p:sp>
    </p:spTree>
    <p:extLst>
      <p:ext uri="{BB962C8B-B14F-4D97-AF65-F5344CB8AC3E}">
        <p14:creationId xmlns:p14="http://schemas.microsoft.com/office/powerpoint/2010/main" val="1368763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Image Categorization</a:t>
            </a:r>
          </a:p>
        </p:txBody>
      </p:sp>
      <p:pic>
        <p:nvPicPr>
          <p:cNvPr id="7" name="Picture 3"/>
          <p:cNvPicPr>
            <a:picLocks noChangeAspect="1" noChangeArrowheads="1"/>
          </p:cNvPicPr>
          <p:nvPr/>
        </p:nvPicPr>
        <p:blipFill>
          <a:blip r:embed="rId3"/>
          <a:srcRect/>
          <a:stretch>
            <a:fillRect/>
          </a:stretch>
        </p:blipFill>
        <p:spPr bwMode="auto">
          <a:xfrm>
            <a:off x="4916488" y="1371600"/>
            <a:ext cx="860425" cy="1074737"/>
          </a:xfrm>
          <a:prstGeom prst="rect">
            <a:avLst/>
          </a:prstGeom>
          <a:noFill/>
          <a:ln w="28575" cap="flat" cmpd="sng" algn="ctr">
            <a:solidFill>
              <a:schemeClr val="bg1">
                <a:lumMod val="65000"/>
              </a:schemeClr>
            </a:solidFill>
            <a:prstDash val="solid"/>
            <a:round/>
            <a:headEnd type="none" w="med" len="med"/>
            <a:tailEnd type="none" w="med" len="med"/>
          </a:ln>
          <a:effectLst/>
        </p:spPr>
      </p:pic>
      <p:pic>
        <p:nvPicPr>
          <p:cNvPr id="8" name="Picture 6"/>
          <p:cNvPicPr>
            <a:picLocks noChangeAspect="1" noChangeArrowheads="1"/>
          </p:cNvPicPr>
          <p:nvPr/>
        </p:nvPicPr>
        <p:blipFill>
          <a:blip r:embed="rId4"/>
          <a:srcRect l="16994"/>
          <a:stretch>
            <a:fillRect/>
          </a:stretch>
        </p:blipFill>
        <p:spPr bwMode="auto">
          <a:xfrm>
            <a:off x="5882481" y="1423987"/>
            <a:ext cx="1098550" cy="1022350"/>
          </a:xfrm>
          <a:prstGeom prst="rect">
            <a:avLst/>
          </a:prstGeom>
          <a:noFill/>
          <a:ln w="28575" cap="flat" cmpd="sng" algn="ctr">
            <a:solidFill>
              <a:srgbClr val="A6A6A6"/>
            </a:solidFill>
            <a:prstDash val="solid"/>
            <a:round/>
            <a:headEnd type="none" w="med" len="med"/>
            <a:tailEnd type="none" w="med" len="med"/>
          </a:ln>
          <a:effectLst/>
        </p:spPr>
      </p:pic>
      <p:pic>
        <p:nvPicPr>
          <p:cNvPr id="9" name="Picture 7"/>
          <p:cNvPicPr>
            <a:picLocks noChangeAspect="1" noChangeArrowheads="1"/>
          </p:cNvPicPr>
          <p:nvPr/>
        </p:nvPicPr>
        <p:blipFill>
          <a:blip r:embed="rId5"/>
          <a:srcRect r="4965" b="34720"/>
          <a:stretch>
            <a:fillRect/>
          </a:stretch>
        </p:blipFill>
        <p:spPr bwMode="auto">
          <a:xfrm>
            <a:off x="7858125" y="2819400"/>
            <a:ext cx="981075" cy="1050925"/>
          </a:xfrm>
          <a:prstGeom prst="rect">
            <a:avLst/>
          </a:prstGeom>
          <a:noFill/>
          <a:ln w="28575" cap="flat" cmpd="sng" algn="ctr">
            <a:solidFill>
              <a:schemeClr val="bg1">
                <a:lumMod val="65000"/>
              </a:schemeClr>
            </a:solidFill>
            <a:prstDash val="solid"/>
            <a:round/>
            <a:headEnd type="none" w="med" len="med"/>
            <a:tailEnd type="none" w="med" len="med"/>
          </a:ln>
          <a:effectLst/>
        </p:spPr>
      </p:pic>
      <p:pic>
        <p:nvPicPr>
          <p:cNvPr id="10" name="Picture 8"/>
          <p:cNvPicPr>
            <a:picLocks noChangeAspect="1" noChangeArrowheads="1"/>
          </p:cNvPicPr>
          <p:nvPr/>
        </p:nvPicPr>
        <p:blipFill>
          <a:blip r:embed="rId6"/>
          <a:srcRect/>
          <a:stretch>
            <a:fillRect/>
          </a:stretch>
        </p:blipFill>
        <p:spPr bwMode="auto">
          <a:xfrm>
            <a:off x="7086600" y="1685925"/>
            <a:ext cx="754062" cy="760412"/>
          </a:xfrm>
          <a:prstGeom prst="rect">
            <a:avLst/>
          </a:prstGeom>
          <a:noFill/>
          <a:ln w="28575" cap="flat" cmpd="sng" algn="ctr">
            <a:solidFill>
              <a:srgbClr val="A6A6A6"/>
            </a:solidFill>
            <a:prstDash val="solid"/>
            <a:round/>
            <a:headEnd type="none" w="med" len="med"/>
            <a:tailEnd type="none" w="med" len="med"/>
          </a:ln>
          <a:effectLst/>
        </p:spPr>
      </p:pic>
      <p:pic>
        <p:nvPicPr>
          <p:cNvPr id="11" name="Picture 9"/>
          <p:cNvPicPr>
            <a:picLocks noChangeAspect="1" noChangeArrowheads="1"/>
          </p:cNvPicPr>
          <p:nvPr/>
        </p:nvPicPr>
        <p:blipFill>
          <a:blip r:embed="rId7"/>
          <a:srcRect/>
          <a:stretch>
            <a:fillRect/>
          </a:stretch>
        </p:blipFill>
        <p:spPr bwMode="auto">
          <a:xfrm>
            <a:off x="6359525" y="3140075"/>
            <a:ext cx="1390650" cy="730250"/>
          </a:xfrm>
          <a:prstGeom prst="rect">
            <a:avLst/>
          </a:prstGeom>
          <a:noFill/>
          <a:ln w="28575" cap="flat" cmpd="sng" algn="ctr">
            <a:solidFill>
              <a:schemeClr val="bg1">
                <a:lumMod val="65000"/>
              </a:schemeClr>
            </a:solidFill>
            <a:prstDash val="solid"/>
            <a:round/>
            <a:headEnd type="none" w="med" len="med"/>
            <a:tailEnd type="none" w="med" len="med"/>
          </a:ln>
          <a:effectLst/>
        </p:spPr>
      </p:pic>
      <p:pic>
        <p:nvPicPr>
          <p:cNvPr id="12" name="Picture 10"/>
          <p:cNvPicPr>
            <a:picLocks noChangeAspect="1" noChangeArrowheads="1"/>
          </p:cNvPicPr>
          <p:nvPr/>
        </p:nvPicPr>
        <p:blipFill>
          <a:blip r:embed="rId8"/>
          <a:srcRect l="10393" r="5191" b="4889"/>
          <a:stretch>
            <a:fillRect/>
          </a:stretch>
        </p:blipFill>
        <p:spPr bwMode="auto">
          <a:xfrm>
            <a:off x="4800600" y="3200400"/>
            <a:ext cx="1450975" cy="663575"/>
          </a:xfrm>
          <a:prstGeom prst="rect">
            <a:avLst/>
          </a:prstGeom>
          <a:noFill/>
          <a:ln w="28575" cap="flat" cmpd="sng" algn="ctr">
            <a:solidFill>
              <a:schemeClr val="bg1">
                <a:lumMod val="65000"/>
              </a:schemeClr>
            </a:solidFill>
            <a:prstDash val="solid"/>
            <a:round/>
            <a:headEnd type="none" w="med" len="med"/>
            <a:tailEnd type="none" w="med" len="med"/>
          </a:ln>
          <a:effectLst/>
        </p:spPr>
      </p:pic>
      <p:grpSp>
        <p:nvGrpSpPr>
          <p:cNvPr id="3" name="Group 23"/>
          <p:cNvGrpSpPr/>
          <p:nvPr/>
        </p:nvGrpSpPr>
        <p:grpSpPr>
          <a:xfrm>
            <a:off x="4489450" y="2514600"/>
            <a:ext cx="2901950" cy="325436"/>
            <a:chOff x="4489450" y="2703510"/>
            <a:chExt cx="2901950" cy="669926"/>
          </a:xfrm>
        </p:grpSpPr>
        <p:sp>
          <p:nvSpPr>
            <p:cNvPr id="14" name="Line 11"/>
            <p:cNvSpPr>
              <a:spLocks noChangeShapeType="1"/>
            </p:cNvSpPr>
            <p:nvPr/>
          </p:nvSpPr>
          <p:spPr bwMode="auto">
            <a:xfrm flipV="1">
              <a:off x="4489450" y="2703510"/>
              <a:ext cx="692150" cy="669926"/>
            </a:xfrm>
            <a:prstGeom prst="line">
              <a:avLst/>
            </a:prstGeom>
            <a:noFill/>
            <a:ln w="18360">
              <a:solidFill>
                <a:schemeClr val="tx1"/>
              </a:solidFill>
              <a:miter lim="800000"/>
              <a:headEnd type="triangle" w="med" len="med"/>
              <a:tailEnd type="triangle" w="med" len="med"/>
            </a:ln>
            <a:effectLst/>
          </p:spPr>
          <p:txBody>
            <a:bodyPr>
              <a:prstTxWarp prst="textNoShape">
                <a:avLst/>
              </a:prstTxWarp>
            </a:bodyPr>
            <a:lstStyle/>
            <a:p>
              <a:endParaRPr lang="en-US">
                <a:latin typeface="Helvetica Neue Light"/>
                <a:cs typeface="Helvetica Neue Light"/>
              </a:endParaRPr>
            </a:p>
          </p:txBody>
        </p:sp>
        <p:sp>
          <p:nvSpPr>
            <p:cNvPr id="15" name="Line 12"/>
            <p:cNvSpPr>
              <a:spLocks noChangeShapeType="1"/>
            </p:cNvSpPr>
            <p:nvPr/>
          </p:nvSpPr>
          <p:spPr bwMode="auto">
            <a:xfrm flipV="1">
              <a:off x="4489450" y="2703511"/>
              <a:ext cx="1606550" cy="669924"/>
            </a:xfrm>
            <a:prstGeom prst="line">
              <a:avLst/>
            </a:prstGeom>
            <a:noFill/>
            <a:ln w="18360">
              <a:solidFill>
                <a:schemeClr val="tx1"/>
              </a:solidFill>
              <a:miter lim="800000"/>
              <a:headEnd type="triangle" w="med" len="med"/>
              <a:tailEnd type="triangle" w="med" len="med"/>
            </a:ln>
            <a:effectLst/>
          </p:spPr>
          <p:txBody>
            <a:bodyPr>
              <a:prstTxWarp prst="textNoShape">
                <a:avLst/>
              </a:prstTxWarp>
            </a:bodyPr>
            <a:lstStyle/>
            <a:p>
              <a:endParaRPr lang="en-US">
                <a:latin typeface="Helvetica Neue Light"/>
                <a:cs typeface="Helvetica Neue Light"/>
              </a:endParaRPr>
            </a:p>
          </p:txBody>
        </p:sp>
        <p:sp>
          <p:nvSpPr>
            <p:cNvPr id="16" name="Line 13"/>
            <p:cNvSpPr>
              <a:spLocks noChangeShapeType="1"/>
            </p:cNvSpPr>
            <p:nvPr/>
          </p:nvSpPr>
          <p:spPr bwMode="auto">
            <a:xfrm flipV="1">
              <a:off x="4489450" y="2703510"/>
              <a:ext cx="2901950" cy="669925"/>
            </a:xfrm>
            <a:prstGeom prst="line">
              <a:avLst/>
            </a:prstGeom>
            <a:noFill/>
            <a:ln w="18360">
              <a:solidFill>
                <a:schemeClr val="tx1"/>
              </a:solidFill>
              <a:miter lim="800000"/>
              <a:headEnd type="triangle" w="med" len="med"/>
              <a:tailEnd type="triangle" w="med" len="med"/>
            </a:ln>
            <a:effectLst/>
          </p:spPr>
          <p:txBody>
            <a:bodyPr>
              <a:prstTxWarp prst="textNoShape">
                <a:avLst/>
              </a:prstTxWarp>
            </a:bodyPr>
            <a:lstStyle/>
            <a:p>
              <a:endParaRPr lang="en-US">
                <a:latin typeface="Helvetica Neue Light"/>
                <a:cs typeface="Helvetica Neue Light"/>
              </a:endParaRPr>
            </a:p>
          </p:txBody>
        </p:sp>
      </p:grpSp>
      <p:grpSp>
        <p:nvGrpSpPr>
          <p:cNvPr id="5" name="Group 24"/>
          <p:cNvGrpSpPr/>
          <p:nvPr/>
        </p:nvGrpSpPr>
        <p:grpSpPr>
          <a:xfrm>
            <a:off x="4489450" y="2819400"/>
            <a:ext cx="3262630" cy="269509"/>
            <a:chOff x="4489450" y="2819400"/>
            <a:chExt cx="3262630" cy="382588"/>
          </a:xfrm>
        </p:grpSpPr>
        <p:sp>
          <p:nvSpPr>
            <p:cNvPr id="17" name="Line 14"/>
            <p:cNvSpPr>
              <a:spLocks noChangeShapeType="1"/>
            </p:cNvSpPr>
            <p:nvPr/>
          </p:nvSpPr>
          <p:spPr bwMode="auto">
            <a:xfrm>
              <a:off x="4489450" y="2819400"/>
              <a:ext cx="692150" cy="382588"/>
            </a:xfrm>
            <a:prstGeom prst="line">
              <a:avLst/>
            </a:prstGeom>
            <a:noFill/>
            <a:ln w="18360">
              <a:solidFill>
                <a:schemeClr val="tx1"/>
              </a:solidFill>
              <a:miter lim="800000"/>
              <a:headEnd type="triangle" w="med" len="med"/>
              <a:tailEnd type="triangle" w="med" len="med"/>
            </a:ln>
            <a:effectLst/>
          </p:spPr>
          <p:txBody>
            <a:bodyPr>
              <a:prstTxWarp prst="textNoShape">
                <a:avLst/>
              </a:prstTxWarp>
            </a:bodyPr>
            <a:lstStyle/>
            <a:p>
              <a:endParaRPr lang="en-US">
                <a:latin typeface="Helvetica Neue Light"/>
                <a:cs typeface="Helvetica Neue Light"/>
              </a:endParaRPr>
            </a:p>
          </p:txBody>
        </p:sp>
        <p:sp>
          <p:nvSpPr>
            <p:cNvPr id="18" name="Line 15"/>
            <p:cNvSpPr>
              <a:spLocks noChangeShapeType="1"/>
            </p:cNvSpPr>
            <p:nvPr/>
          </p:nvSpPr>
          <p:spPr bwMode="auto">
            <a:xfrm>
              <a:off x="4489450" y="2819400"/>
              <a:ext cx="2345459" cy="321109"/>
            </a:xfrm>
            <a:prstGeom prst="line">
              <a:avLst/>
            </a:prstGeom>
            <a:noFill/>
            <a:ln w="18360">
              <a:solidFill>
                <a:schemeClr val="tx1"/>
              </a:solidFill>
              <a:miter lim="800000"/>
              <a:headEnd type="triangle" w="med" len="med"/>
              <a:tailEnd type="triangle" w="med" len="med"/>
            </a:ln>
            <a:effectLst/>
          </p:spPr>
          <p:txBody>
            <a:bodyPr>
              <a:prstTxWarp prst="textNoShape">
                <a:avLst/>
              </a:prstTxWarp>
            </a:bodyPr>
            <a:lstStyle/>
            <a:p>
              <a:endParaRPr lang="en-US">
                <a:latin typeface="Helvetica Neue Light"/>
                <a:cs typeface="Helvetica Neue Light"/>
              </a:endParaRPr>
            </a:p>
          </p:txBody>
        </p:sp>
        <p:sp>
          <p:nvSpPr>
            <p:cNvPr id="21" name="Line 15"/>
            <p:cNvSpPr>
              <a:spLocks noChangeShapeType="1"/>
            </p:cNvSpPr>
            <p:nvPr/>
          </p:nvSpPr>
          <p:spPr bwMode="auto">
            <a:xfrm>
              <a:off x="4489450" y="2819400"/>
              <a:ext cx="3262630" cy="148274"/>
            </a:xfrm>
            <a:prstGeom prst="line">
              <a:avLst/>
            </a:prstGeom>
            <a:noFill/>
            <a:ln w="18360">
              <a:solidFill>
                <a:schemeClr val="tx1"/>
              </a:solidFill>
              <a:miter lim="800000"/>
              <a:headEnd type="triangle" w="med" len="med"/>
              <a:tailEnd type="triangle" w="med" len="med"/>
            </a:ln>
            <a:effectLst/>
          </p:spPr>
          <p:txBody>
            <a:bodyPr>
              <a:prstTxWarp prst="textNoShape">
                <a:avLst/>
              </a:prstTxWarp>
            </a:bodyPr>
            <a:lstStyle/>
            <a:p>
              <a:endParaRPr lang="en-US">
                <a:latin typeface="Helvetica Neue Light"/>
                <a:cs typeface="Helvetica Neue Light"/>
              </a:endParaRPr>
            </a:p>
          </p:txBody>
        </p:sp>
      </p:grpSp>
      <p:sp>
        <p:nvSpPr>
          <p:cNvPr id="22" name="TextBox 21"/>
          <p:cNvSpPr txBox="1"/>
          <p:nvPr/>
        </p:nvSpPr>
        <p:spPr>
          <a:xfrm>
            <a:off x="597489" y="5268614"/>
            <a:ext cx="4249272" cy="461665"/>
          </a:xfrm>
          <a:prstGeom prst="rect">
            <a:avLst/>
          </a:prstGeom>
          <a:noFill/>
        </p:spPr>
        <p:txBody>
          <a:bodyPr wrap="none" rtlCol="0">
            <a:spAutoFit/>
          </a:bodyPr>
          <a:lstStyle/>
          <a:p>
            <a:r>
              <a:rPr lang="en-US" sz="2400" dirty="0">
                <a:latin typeface="Helvetica Neue Light"/>
                <a:cs typeface="Helvetica Neue Light"/>
              </a:rPr>
              <a:t>Choose from many categories</a:t>
            </a:r>
          </a:p>
        </p:txBody>
      </p:sp>
      <p:sp>
        <p:nvSpPr>
          <p:cNvPr id="23" name="TextBox 22"/>
          <p:cNvSpPr txBox="1"/>
          <p:nvPr/>
        </p:nvSpPr>
        <p:spPr>
          <a:xfrm>
            <a:off x="1632565" y="4806949"/>
            <a:ext cx="1882673" cy="461665"/>
          </a:xfrm>
          <a:prstGeom prst="rect">
            <a:avLst/>
          </a:prstGeom>
          <a:noFill/>
        </p:spPr>
        <p:txBody>
          <a:bodyPr wrap="none" rtlCol="0">
            <a:spAutoFit/>
          </a:bodyPr>
          <a:lstStyle/>
          <a:p>
            <a:r>
              <a:rPr lang="en-US" sz="2400" dirty="0">
                <a:latin typeface="Helvetica Neue Light"/>
                <a:cs typeface="Helvetica Neue Light"/>
              </a:rPr>
              <a:t>What is this?</a:t>
            </a:r>
          </a:p>
        </p:txBody>
      </p:sp>
      <p:pic>
        <p:nvPicPr>
          <p:cNvPr id="4" name="Picture 4"/>
          <p:cNvPicPr>
            <a:picLocks noChangeAspect="1" noChangeArrowheads="1"/>
          </p:cNvPicPr>
          <p:nvPr/>
        </p:nvPicPr>
        <p:blipFill>
          <a:blip r:embed="rId9"/>
          <a:srcRect/>
          <a:stretch>
            <a:fillRect/>
          </a:stretch>
        </p:blipFill>
        <p:spPr bwMode="auto">
          <a:xfrm>
            <a:off x="838200" y="2520949"/>
            <a:ext cx="3651250" cy="2090738"/>
          </a:xfrm>
          <a:prstGeom prst="rect">
            <a:avLst/>
          </a:prstGeom>
          <a:noFill/>
          <a:ln w="28575" cap="flat" cmpd="sng" algn="ctr">
            <a:solidFill>
              <a:schemeClr val="bg1">
                <a:lumMod val="65000"/>
              </a:schemeClr>
            </a:solidFill>
            <a:prstDash val="solid"/>
            <a:round/>
            <a:headEnd type="none" w="med" len="med"/>
            <a:tailEnd type="none" w="med" len="med"/>
          </a:ln>
          <a:effectLst/>
        </p:spPr>
      </p:pic>
      <p:sp>
        <p:nvSpPr>
          <p:cNvPr id="6" name="Down Arrow 5"/>
          <p:cNvSpPr/>
          <p:nvPr/>
        </p:nvSpPr>
        <p:spPr>
          <a:xfrm>
            <a:off x="6595991" y="4042883"/>
            <a:ext cx="238918" cy="76406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TextBox 24"/>
          <p:cNvSpPr txBox="1"/>
          <p:nvPr/>
        </p:nvSpPr>
        <p:spPr>
          <a:xfrm>
            <a:off x="5971326" y="4908201"/>
            <a:ext cx="1479892" cy="461665"/>
          </a:xfrm>
          <a:prstGeom prst="rect">
            <a:avLst/>
          </a:prstGeom>
          <a:noFill/>
        </p:spPr>
        <p:txBody>
          <a:bodyPr wrap="none" rtlCol="0">
            <a:spAutoFit/>
          </a:bodyPr>
          <a:lstStyle/>
          <a:p>
            <a:r>
              <a:rPr lang="en-US" sz="2400" dirty="0">
                <a:latin typeface="Helvetica Neue Light"/>
                <a:cs typeface="Helvetica Neue Light"/>
              </a:rPr>
              <a:t>helicopter</a:t>
            </a:r>
          </a:p>
        </p:txBody>
      </p:sp>
    </p:spTree>
    <p:extLst>
      <p:ext uri="{BB962C8B-B14F-4D97-AF65-F5344CB8AC3E}">
        <p14:creationId xmlns:p14="http://schemas.microsoft.com/office/powerpoint/2010/main" val="4120007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6" grpId="0" animBg="1"/>
      <p:bldP spid="25" grpId="0" build="allAtOnce"/>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Image Categorization</a:t>
            </a:r>
          </a:p>
        </p:txBody>
      </p:sp>
      <p:pic>
        <p:nvPicPr>
          <p:cNvPr id="7" name="Picture 3"/>
          <p:cNvPicPr>
            <a:picLocks noChangeAspect="1" noChangeArrowheads="1"/>
          </p:cNvPicPr>
          <p:nvPr/>
        </p:nvPicPr>
        <p:blipFill>
          <a:blip r:embed="rId3"/>
          <a:srcRect/>
          <a:stretch>
            <a:fillRect/>
          </a:stretch>
        </p:blipFill>
        <p:spPr bwMode="auto">
          <a:xfrm>
            <a:off x="4916488" y="1371600"/>
            <a:ext cx="860425" cy="1074737"/>
          </a:xfrm>
          <a:prstGeom prst="rect">
            <a:avLst/>
          </a:prstGeom>
          <a:noFill/>
          <a:ln w="28575" cap="flat" cmpd="sng" algn="ctr">
            <a:solidFill>
              <a:schemeClr val="bg1">
                <a:lumMod val="65000"/>
              </a:schemeClr>
            </a:solidFill>
            <a:prstDash val="solid"/>
            <a:round/>
            <a:headEnd type="none" w="med" len="med"/>
            <a:tailEnd type="none" w="med" len="med"/>
          </a:ln>
          <a:effectLst/>
        </p:spPr>
      </p:pic>
      <p:pic>
        <p:nvPicPr>
          <p:cNvPr id="8" name="Picture 6"/>
          <p:cNvPicPr>
            <a:picLocks noChangeAspect="1" noChangeArrowheads="1"/>
          </p:cNvPicPr>
          <p:nvPr/>
        </p:nvPicPr>
        <p:blipFill>
          <a:blip r:embed="rId4"/>
          <a:srcRect l="16994"/>
          <a:stretch>
            <a:fillRect/>
          </a:stretch>
        </p:blipFill>
        <p:spPr bwMode="auto">
          <a:xfrm>
            <a:off x="5882481" y="1423987"/>
            <a:ext cx="1098550" cy="1022350"/>
          </a:xfrm>
          <a:prstGeom prst="rect">
            <a:avLst/>
          </a:prstGeom>
          <a:noFill/>
          <a:ln w="28575" cap="flat" cmpd="sng" algn="ctr">
            <a:solidFill>
              <a:srgbClr val="A6A6A6"/>
            </a:solidFill>
            <a:prstDash val="solid"/>
            <a:round/>
            <a:headEnd type="none" w="med" len="med"/>
            <a:tailEnd type="none" w="med" len="med"/>
          </a:ln>
          <a:effectLst/>
        </p:spPr>
      </p:pic>
      <p:pic>
        <p:nvPicPr>
          <p:cNvPr id="9" name="Picture 7"/>
          <p:cNvPicPr>
            <a:picLocks noChangeAspect="1" noChangeArrowheads="1"/>
          </p:cNvPicPr>
          <p:nvPr/>
        </p:nvPicPr>
        <p:blipFill>
          <a:blip r:embed="rId5"/>
          <a:srcRect r="4965" b="34720"/>
          <a:stretch>
            <a:fillRect/>
          </a:stretch>
        </p:blipFill>
        <p:spPr bwMode="auto">
          <a:xfrm>
            <a:off x="7858125" y="2819400"/>
            <a:ext cx="981075" cy="1050925"/>
          </a:xfrm>
          <a:prstGeom prst="rect">
            <a:avLst/>
          </a:prstGeom>
          <a:noFill/>
          <a:ln w="28575" cap="flat" cmpd="sng" algn="ctr">
            <a:solidFill>
              <a:schemeClr val="bg1">
                <a:lumMod val="65000"/>
              </a:schemeClr>
            </a:solidFill>
            <a:prstDash val="solid"/>
            <a:round/>
            <a:headEnd type="none" w="med" len="med"/>
            <a:tailEnd type="none" w="med" len="med"/>
          </a:ln>
          <a:effectLst/>
        </p:spPr>
      </p:pic>
      <p:pic>
        <p:nvPicPr>
          <p:cNvPr id="10" name="Picture 8"/>
          <p:cNvPicPr>
            <a:picLocks noChangeAspect="1" noChangeArrowheads="1"/>
          </p:cNvPicPr>
          <p:nvPr/>
        </p:nvPicPr>
        <p:blipFill>
          <a:blip r:embed="rId6"/>
          <a:srcRect/>
          <a:stretch>
            <a:fillRect/>
          </a:stretch>
        </p:blipFill>
        <p:spPr bwMode="auto">
          <a:xfrm>
            <a:off x="7086600" y="1685925"/>
            <a:ext cx="754062" cy="760412"/>
          </a:xfrm>
          <a:prstGeom prst="rect">
            <a:avLst/>
          </a:prstGeom>
          <a:noFill/>
          <a:ln w="28575" cap="flat" cmpd="sng" algn="ctr">
            <a:solidFill>
              <a:srgbClr val="A6A6A6"/>
            </a:solidFill>
            <a:prstDash val="solid"/>
            <a:round/>
            <a:headEnd type="none" w="med" len="med"/>
            <a:tailEnd type="none" w="med" len="med"/>
          </a:ln>
          <a:effectLst/>
        </p:spPr>
      </p:pic>
      <p:pic>
        <p:nvPicPr>
          <p:cNvPr id="11" name="Picture 9"/>
          <p:cNvPicPr>
            <a:picLocks noChangeAspect="1" noChangeArrowheads="1"/>
          </p:cNvPicPr>
          <p:nvPr/>
        </p:nvPicPr>
        <p:blipFill>
          <a:blip r:embed="rId7"/>
          <a:srcRect/>
          <a:stretch>
            <a:fillRect/>
          </a:stretch>
        </p:blipFill>
        <p:spPr bwMode="auto">
          <a:xfrm>
            <a:off x="6359525" y="3140075"/>
            <a:ext cx="1390650" cy="730250"/>
          </a:xfrm>
          <a:prstGeom prst="rect">
            <a:avLst/>
          </a:prstGeom>
          <a:noFill/>
          <a:ln w="28575" cap="flat" cmpd="sng" algn="ctr">
            <a:solidFill>
              <a:schemeClr val="bg1">
                <a:lumMod val="65000"/>
              </a:schemeClr>
            </a:solidFill>
            <a:prstDash val="solid"/>
            <a:round/>
            <a:headEnd type="none" w="med" len="med"/>
            <a:tailEnd type="none" w="med" len="med"/>
          </a:ln>
          <a:effectLst/>
        </p:spPr>
      </p:pic>
      <p:pic>
        <p:nvPicPr>
          <p:cNvPr id="12" name="Picture 10"/>
          <p:cNvPicPr>
            <a:picLocks noChangeAspect="1" noChangeArrowheads="1"/>
          </p:cNvPicPr>
          <p:nvPr/>
        </p:nvPicPr>
        <p:blipFill>
          <a:blip r:embed="rId8"/>
          <a:srcRect l="10393" r="5191" b="4889"/>
          <a:stretch>
            <a:fillRect/>
          </a:stretch>
        </p:blipFill>
        <p:spPr bwMode="auto">
          <a:xfrm>
            <a:off x="4800600" y="3200400"/>
            <a:ext cx="1450975" cy="663575"/>
          </a:xfrm>
          <a:prstGeom prst="rect">
            <a:avLst/>
          </a:prstGeom>
          <a:noFill/>
          <a:ln w="28575" cap="flat" cmpd="sng" algn="ctr">
            <a:solidFill>
              <a:schemeClr val="bg1">
                <a:lumMod val="65000"/>
              </a:schemeClr>
            </a:solidFill>
            <a:prstDash val="solid"/>
            <a:round/>
            <a:headEnd type="none" w="med" len="med"/>
            <a:tailEnd type="none" w="med" len="med"/>
          </a:ln>
          <a:effectLst/>
        </p:spPr>
      </p:pic>
      <p:grpSp>
        <p:nvGrpSpPr>
          <p:cNvPr id="3" name="Group 23"/>
          <p:cNvGrpSpPr/>
          <p:nvPr/>
        </p:nvGrpSpPr>
        <p:grpSpPr>
          <a:xfrm>
            <a:off x="4489450" y="2514600"/>
            <a:ext cx="2901950" cy="325436"/>
            <a:chOff x="4489450" y="2703510"/>
            <a:chExt cx="2901950" cy="669926"/>
          </a:xfrm>
        </p:grpSpPr>
        <p:sp>
          <p:nvSpPr>
            <p:cNvPr id="14" name="Line 11"/>
            <p:cNvSpPr>
              <a:spLocks noChangeShapeType="1"/>
            </p:cNvSpPr>
            <p:nvPr/>
          </p:nvSpPr>
          <p:spPr bwMode="auto">
            <a:xfrm flipV="1">
              <a:off x="4489450" y="2703510"/>
              <a:ext cx="692150" cy="669926"/>
            </a:xfrm>
            <a:prstGeom prst="line">
              <a:avLst/>
            </a:prstGeom>
            <a:noFill/>
            <a:ln w="18360">
              <a:solidFill>
                <a:schemeClr val="tx1"/>
              </a:solidFill>
              <a:miter lim="800000"/>
              <a:headEnd type="triangle" w="med" len="med"/>
              <a:tailEnd type="triangle" w="med" len="med"/>
            </a:ln>
            <a:effectLst/>
          </p:spPr>
          <p:txBody>
            <a:bodyPr>
              <a:prstTxWarp prst="textNoShape">
                <a:avLst/>
              </a:prstTxWarp>
            </a:bodyPr>
            <a:lstStyle/>
            <a:p>
              <a:endParaRPr lang="en-US">
                <a:latin typeface="Helvetica Neue Light"/>
                <a:cs typeface="Helvetica Neue Light"/>
              </a:endParaRPr>
            </a:p>
          </p:txBody>
        </p:sp>
        <p:sp>
          <p:nvSpPr>
            <p:cNvPr id="15" name="Line 12"/>
            <p:cNvSpPr>
              <a:spLocks noChangeShapeType="1"/>
            </p:cNvSpPr>
            <p:nvPr/>
          </p:nvSpPr>
          <p:spPr bwMode="auto">
            <a:xfrm flipV="1">
              <a:off x="4489450" y="2703511"/>
              <a:ext cx="1606550" cy="669924"/>
            </a:xfrm>
            <a:prstGeom prst="line">
              <a:avLst/>
            </a:prstGeom>
            <a:noFill/>
            <a:ln w="18360">
              <a:solidFill>
                <a:schemeClr val="tx1"/>
              </a:solidFill>
              <a:miter lim="800000"/>
              <a:headEnd type="triangle" w="med" len="med"/>
              <a:tailEnd type="triangle" w="med" len="med"/>
            </a:ln>
            <a:effectLst/>
          </p:spPr>
          <p:txBody>
            <a:bodyPr>
              <a:prstTxWarp prst="textNoShape">
                <a:avLst/>
              </a:prstTxWarp>
            </a:bodyPr>
            <a:lstStyle/>
            <a:p>
              <a:endParaRPr lang="en-US">
                <a:latin typeface="Helvetica Neue Light"/>
                <a:cs typeface="Helvetica Neue Light"/>
              </a:endParaRPr>
            </a:p>
          </p:txBody>
        </p:sp>
        <p:sp>
          <p:nvSpPr>
            <p:cNvPr id="16" name="Line 13"/>
            <p:cNvSpPr>
              <a:spLocks noChangeShapeType="1"/>
            </p:cNvSpPr>
            <p:nvPr/>
          </p:nvSpPr>
          <p:spPr bwMode="auto">
            <a:xfrm flipV="1">
              <a:off x="4489450" y="2703510"/>
              <a:ext cx="2901950" cy="669925"/>
            </a:xfrm>
            <a:prstGeom prst="line">
              <a:avLst/>
            </a:prstGeom>
            <a:noFill/>
            <a:ln w="18360">
              <a:solidFill>
                <a:schemeClr val="tx1"/>
              </a:solidFill>
              <a:miter lim="800000"/>
              <a:headEnd type="triangle" w="med" len="med"/>
              <a:tailEnd type="triangle" w="med" len="med"/>
            </a:ln>
            <a:effectLst/>
          </p:spPr>
          <p:txBody>
            <a:bodyPr>
              <a:prstTxWarp prst="textNoShape">
                <a:avLst/>
              </a:prstTxWarp>
            </a:bodyPr>
            <a:lstStyle/>
            <a:p>
              <a:endParaRPr lang="en-US">
                <a:latin typeface="Helvetica Neue Light"/>
                <a:cs typeface="Helvetica Neue Light"/>
              </a:endParaRPr>
            </a:p>
          </p:txBody>
        </p:sp>
      </p:grpSp>
      <p:grpSp>
        <p:nvGrpSpPr>
          <p:cNvPr id="5" name="Group 24"/>
          <p:cNvGrpSpPr/>
          <p:nvPr/>
        </p:nvGrpSpPr>
        <p:grpSpPr>
          <a:xfrm>
            <a:off x="4489450" y="2819400"/>
            <a:ext cx="3262630" cy="269509"/>
            <a:chOff x="4489450" y="2819400"/>
            <a:chExt cx="3262630" cy="382588"/>
          </a:xfrm>
        </p:grpSpPr>
        <p:sp>
          <p:nvSpPr>
            <p:cNvPr id="17" name="Line 14"/>
            <p:cNvSpPr>
              <a:spLocks noChangeShapeType="1"/>
            </p:cNvSpPr>
            <p:nvPr/>
          </p:nvSpPr>
          <p:spPr bwMode="auto">
            <a:xfrm>
              <a:off x="4489450" y="2819400"/>
              <a:ext cx="692150" cy="382588"/>
            </a:xfrm>
            <a:prstGeom prst="line">
              <a:avLst/>
            </a:prstGeom>
            <a:noFill/>
            <a:ln w="18360">
              <a:solidFill>
                <a:schemeClr val="tx1"/>
              </a:solidFill>
              <a:miter lim="800000"/>
              <a:headEnd type="triangle" w="med" len="med"/>
              <a:tailEnd type="triangle" w="med" len="med"/>
            </a:ln>
            <a:effectLst/>
          </p:spPr>
          <p:txBody>
            <a:bodyPr>
              <a:prstTxWarp prst="textNoShape">
                <a:avLst/>
              </a:prstTxWarp>
            </a:bodyPr>
            <a:lstStyle/>
            <a:p>
              <a:endParaRPr lang="en-US">
                <a:latin typeface="Helvetica Neue Light"/>
                <a:cs typeface="Helvetica Neue Light"/>
              </a:endParaRPr>
            </a:p>
          </p:txBody>
        </p:sp>
        <p:sp>
          <p:nvSpPr>
            <p:cNvPr id="18" name="Line 15"/>
            <p:cNvSpPr>
              <a:spLocks noChangeShapeType="1"/>
            </p:cNvSpPr>
            <p:nvPr/>
          </p:nvSpPr>
          <p:spPr bwMode="auto">
            <a:xfrm>
              <a:off x="4489450" y="2819400"/>
              <a:ext cx="2345459" cy="321109"/>
            </a:xfrm>
            <a:prstGeom prst="line">
              <a:avLst/>
            </a:prstGeom>
            <a:noFill/>
            <a:ln w="18360">
              <a:solidFill>
                <a:schemeClr val="tx1"/>
              </a:solidFill>
              <a:miter lim="800000"/>
              <a:headEnd type="triangle" w="med" len="med"/>
              <a:tailEnd type="triangle" w="med" len="med"/>
            </a:ln>
            <a:effectLst/>
          </p:spPr>
          <p:txBody>
            <a:bodyPr>
              <a:prstTxWarp prst="textNoShape">
                <a:avLst/>
              </a:prstTxWarp>
            </a:bodyPr>
            <a:lstStyle/>
            <a:p>
              <a:endParaRPr lang="en-US">
                <a:latin typeface="Helvetica Neue Light"/>
                <a:cs typeface="Helvetica Neue Light"/>
              </a:endParaRPr>
            </a:p>
          </p:txBody>
        </p:sp>
        <p:sp>
          <p:nvSpPr>
            <p:cNvPr id="21" name="Line 15"/>
            <p:cNvSpPr>
              <a:spLocks noChangeShapeType="1"/>
            </p:cNvSpPr>
            <p:nvPr/>
          </p:nvSpPr>
          <p:spPr bwMode="auto">
            <a:xfrm>
              <a:off x="4489450" y="2819400"/>
              <a:ext cx="3262630" cy="148274"/>
            </a:xfrm>
            <a:prstGeom prst="line">
              <a:avLst/>
            </a:prstGeom>
            <a:noFill/>
            <a:ln w="18360">
              <a:solidFill>
                <a:schemeClr val="tx1"/>
              </a:solidFill>
              <a:miter lim="800000"/>
              <a:headEnd type="triangle" w="med" len="med"/>
              <a:tailEnd type="triangle" w="med" len="med"/>
            </a:ln>
            <a:effectLst/>
          </p:spPr>
          <p:txBody>
            <a:bodyPr>
              <a:prstTxWarp prst="textNoShape">
                <a:avLst/>
              </a:prstTxWarp>
            </a:bodyPr>
            <a:lstStyle/>
            <a:p>
              <a:endParaRPr lang="en-US">
                <a:latin typeface="Helvetica Neue Light"/>
                <a:cs typeface="Helvetica Neue Light"/>
              </a:endParaRPr>
            </a:p>
          </p:txBody>
        </p:sp>
      </p:grpSp>
      <p:sp>
        <p:nvSpPr>
          <p:cNvPr id="22" name="TextBox 21"/>
          <p:cNvSpPr txBox="1"/>
          <p:nvPr/>
        </p:nvSpPr>
        <p:spPr>
          <a:xfrm>
            <a:off x="597489" y="5268614"/>
            <a:ext cx="4249272" cy="461665"/>
          </a:xfrm>
          <a:prstGeom prst="rect">
            <a:avLst/>
          </a:prstGeom>
          <a:noFill/>
        </p:spPr>
        <p:txBody>
          <a:bodyPr wrap="none" rtlCol="0">
            <a:spAutoFit/>
          </a:bodyPr>
          <a:lstStyle/>
          <a:p>
            <a:r>
              <a:rPr lang="en-US" sz="2400" dirty="0">
                <a:latin typeface="Helvetica Neue Light"/>
                <a:cs typeface="Helvetica Neue Light"/>
              </a:rPr>
              <a:t>Choose from many categories</a:t>
            </a:r>
          </a:p>
        </p:txBody>
      </p:sp>
      <p:sp>
        <p:nvSpPr>
          <p:cNvPr id="23" name="TextBox 22"/>
          <p:cNvSpPr txBox="1"/>
          <p:nvPr/>
        </p:nvSpPr>
        <p:spPr>
          <a:xfrm>
            <a:off x="1632565" y="4806949"/>
            <a:ext cx="1882673" cy="461665"/>
          </a:xfrm>
          <a:prstGeom prst="rect">
            <a:avLst/>
          </a:prstGeom>
          <a:noFill/>
        </p:spPr>
        <p:txBody>
          <a:bodyPr wrap="none" rtlCol="0">
            <a:spAutoFit/>
          </a:bodyPr>
          <a:lstStyle/>
          <a:p>
            <a:r>
              <a:rPr lang="en-US" sz="2400" dirty="0">
                <a:latin typeface="Helvetica Neue Light"/>
                <a:cs typeface="Helvetica Neue Light"/>
              </a:rPr>
              <a:t>What is this?</a:t>
            </a:r>
          </a:p>
        </p:txBody>
      </p:sp>
      <p:sp>
        <p:nvSpPr>
          <p:cNvPr id="26" name="TextBox 25"/>
          <p:cNvSpPr txBox="1"/>
          <p:nvPr/>
        </p:nvSpPr>
        <p:spPr>
          <a:xfrm>
            <a:off x="5029200" y="3742114"/>
            <a:ext cx="3429144" cy="3139321"/>
          </a:xfrm>
          <a:prstGeom prst="rect">
            <a:avLst/>
          </a:prstGeom>
          <a:noFill/>
        </p:spPr>
        <p:txBody>
          <a:bodyPr wrap="none" rtlCol="0">
            <a:spAutoFit/>
          </a:bodyPr>
          <a:lstStyle/>
          <a:p>
            <a:endParaRPr lang="en-US" sz="900" dirty="0">
              <a:latin typeface="Helvetica Neue Light"/>
              <a:cs typeface="Helvetica Neue Light"/>
            </a:endParaRPr>
          </a:p>
          <a:p>
            <a:r>
              <a:rPr lang="en-US" dirty="0">
                <a:latin typeface="Helvetica Neue Light"/>
                <a:cs typeface="Helvetica Neue Light"/>
              </a:rPr>
              <a:t>SVM/NB</a:t>
            </a:r>
          </a:p>
          <a:p>
            <a:r>
              <a:rPr lang="en-US" dirty="0" err="1">
                <a:latin typeface="Helvetica Neue Light"/>
                <a:cs typeface="Helvetica Neue Light"/>
              </a:rPr>
              <a:t>Csurka</a:t>
            </a:r>
            <a:r>
              <a:rPr lang="en-US" dirty="0">
                <a:latin typeface="Helvetica Neue Light"/>
                <a:cs typeface="Helvetica Neue Light"/>
              </a:rPr>
              <a:t> et al (Caltech 4/7)</a:t>
            </a:r>
          </a:p>
          <a:p>
            <a:endParaRPr lang="en-US" sz="900" dirty="0">
              <a:latin typeface="Helvetica Neue Light"/>
              <a:cs typeface="Helvetica Neue Light"/>
            </a:endParaRPr>
          </a:p>
          <a:p>
            <a:r>
              <a:rPr lang="en-US" dirty="0">
                <a:latin typeface="Helvetica Neue Light"/>
                <a:cs typeface="Helvetica Neue Light"/>
              </a:rPr>
              <a:t>Nearest Neighbor</a:t>
            </a:r>
          </a:p>
          <a:p>
            <a:r>
              <a:rPr lang="en-US" dirty="0">
                <a:latin typeface="Helvetica Neue Light"/>
                <a:cs typeface="Helvetica Neue Light"/>
              </a:rPr>
              <a:t>Berg et al (Caltech 101)</a:t>
            </a:r>
          </a:p>
          <a:p>
            <a:endParaRPr lang="en-US" sz="900" dirty="0">
              <a:latin typeface="Helvetica Neue Light"/>
              <a:cs typeface="Helvetica Neue Light"/>
            </a:endParaRPr>
          </a:p>
          <a:p>
            <a:r>
              <a:rPr lang="en-US" dirty="0">
                <a:latin typeface="Helvetica Neue Light"/>
                <a:cs typeface="Helvetica Neue Light"/>
              </a:rPr>
              <a:t>Kernel + SVM</a:t>
            </a:r>
          </a:p>
          <a:p>
            <a:r>
              <a:rPr lang="en-US" dirty="0" err="1">
                <a:latin typeface="Helvetica Neue Light"/>
                <a:cs typeface="Helvetica Neue Light"/>
              </a:rPr>
              <a:t>Grauman</a:t>
            </a:r>
            <a:r>
              <a:rPr lang="en-US" dirty="0">
                <a:latin typeface="Helvetica Neue Light"/>
                <a:cs typeface="Helvetica Neue Light"/>
              </a:rPr>
              <a:t> et al  (Caltech 101)</a:t>
            </a:r>
          </a:p>
          <a:p>
            <a:endParaRPr lang="en-US" sz="900" dirty="0">
              <a:latin typeface="Helvetica Neue Light"/>
              <a:cs typeface="Helvetica Neue Light"/>
            </a:endParaRPr>
          </a:p>
          <a:p>
            <a:r>
              <a:rPr lang="en-US" dirty="0">
                <a:latin typeface="Helvetica Neue Light"/>
                <a:cs typeface="Helvetica Neue Light"/>
              </a:rPr>
              <a:t>Multiple Kernel Learning + </a:t>
            </a:r>
            <a:r>
              <a:rPr lang="en-US" dirty="0" err="1">
                <a:latin typeface="Helvetica Neue Light"/>
                <a:cs typeface="Helvetica Neue Light"/>
              </a:rPr>
              <a:t>SVMs</a:t>
            </a:r>
            <a:endParaRPr lang="en-US" dirty="0">
              <a:latin typeface="Helvetica Neue Light"/>
              <a:cs typeface="Helvetica Neue Light"/>
            </a:endParaRPr>
          </a:p>
          <a:p>
            <a:r>
              <a:rPr lang="en-US" dirty="0" err="1">
                <a:latin typeface="Helvetica Neue Light"/>
                <a:cs typeface="Helvetica Neue Light"/>
              </a:rPr>
              <a:t>Varma</a:t>
            </a:r>
            <a:r>
              <a:rPr lang="en-US" dirty="0">
                <a:latin typeface="Helvetica Neue Light"/>
                <a:cs typeface="Helvetica Neue Light"/>
              </a:rPr>
              <a:t> et al  (Caltech 101)</a:t>
            </a:r>
          </a:p>
          <a:p>
            <a:r>
              <a:rPr lang="en-US" b="1" i="1" dirty="0">
                <a:latin typeface="Helvetica Neue Light"/>
                <a:cs typeface="Helvetica Neue Light"/>
              </a:rPr>
              <a:t>…</a:t>
            </a:r>
          </a:p>
        </p:txBody>
      </p:sp>
      <p:pic>
        <p:nvPicPr>
          <p:cNvPr id="4" name="Picture 4"/>
          <p:cNvPicPr>
            <a:picLocks noChangeAspect="1" noChangeArrowheads="1"/>
          </p:cNvPicPr>
          <p:nvPr/>
        </p:nvPicPr>
        <p:blipFill>
          <a:blip r:embed="rId9"/>
          <a:srcRect/>
          <a:stretch>
            <a:fillRect/>
          </a:stretch>
        </p:blipFill>
        <p:spPr bwMode="auto">
          <a:xfrm>
            <a:off x="838200" y="2520949"/>
            <a:ext cx="3651250" cy="2090738"/>
          </a:xfrm>
          <a:prstGeom prst="rect">
            <a:avLst/>
          </a:prstGeom>
          <a:noFill/>
          <a:ln w="28575" cap="flat" cmpd="sng" algn="ctr">
            <a:solidFill>
              <a:schemeClr val="bg1">
                <a:lumMod val="65000"/>
              </a:schemeClr>
            </a:solidFill>
            <a:prstDash val="solid"/>
            <a:round/>
            <a:headEnd type="none" w="med" len="med"/>
            <a:tailEnd type="none" w="med" len="med"/>
          </a:ln>
          <a:effectLst/>
        </p:spPr>
      </p:pic>
    </p:spTree>
    <p:extLst>
      <p:ext uri="{BB962C8B-B14F-4D97-AF65-F5344CB8AC3E}">
        <p14:creationId xmlns:p14="http://schemas.microsoft.com/office/powerpoint/2010/main" val="368118008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983072" y="304800"/>
            <a:ext cx="6547652" cy="457200"/>
          </a:xfrm>
        </p:spPr>
        <p:txBody>
          <a:bodyPr>
            <a:normAutofit fontScale="90000"/>
          </a:bodyPr>
          <a:lstStyle/>
          <a:p>
            <a:pPr eaLnBrk="1" hangingPunct="1">
              <a:defRPr/>
            </a:pPr>
            <a:r>
              <a:rPr lang="en-US" sz="4000" dirty="0"/>
              <a:t>Incorporating spatial info</a:t>
            </a:r>
          </a:p>
        </p:txBody>
      </p:sp>
      <p:sp>
        <p:nvSpPr>
          <p:cNvPr id="7" name="Rectangle 3"/>
          <p:cNvSpPr txBox="1">
            <a:spLocks noChangeArrowheads="1"/>
          </p:cNvSpPr>
          <p:nvPr/>
        </p:nvSpPr>
        <p:spPr bwMode="auto">
          <a:xfrm>
            <a:off x="685800" y="1219200"/>
            <a:ext cx="7772400" cy="4572000"/>
          </a:xfrm>
          <a:prstGeom prst="rect">
            <a:avLst/>
          </a:prstGeom>
          <a:noFill/>
          <a:ln w="9525">
            <a:noFill/>
            <a:miter lim="800000"/>
            <a:headEnd/>
            <a:tailEnd/>
          </a:ln>
          <a:effectLst/>
        </p:spPr>
        <p:txBody>
          <a:bodyPr lIns="92065" tIns="46034" rIns="92065" bIns="46034">
            <a:prstTxWarp prst="textNoShape">
              <a:avLst/>
            </a:prstTxWarp>
          </a:bodyPr>
          <a:lstStyle/>
          <a:p>
            <a:pPr marL="342865" indent="-342865" defTabSz="914305" eaLnBrk="0" hangingPunct="0">
              <a:spcBef>
                <a:spcPct val="20000"/>
              </a:spcBef>
              <a:buClr>
                <a:srgbClr val="000099"/>
              </a:buClr>
              <a:buSzPct val="100000"/>
              <a:buFont typeface="Symbol" pitchFamily="-65" charset="2"/>
              <a:buChar char="·"/>
              <a:defRPr/>
            </a:pPr>
            <a:r>
              <a:rPr lang="en-US" sz="2400" b="1" kern="0" dirty="0">
                <a:solidFill>
                  <a:srgbClr val="000000"/>
                </a:solidFill>
              </a:rPr>
              <a:t>Represent images as a spatially related features</a:t>
            </a:r>
          </a:p>
        </p:txBody>
      </p:sp>
      <p:cxnSp>
        <p:nvCxnSpPr>
          <p:cNvPr id="12" name="Curved Connector 11"/>
          <p:cNvCxnSpPr/>
          <p:nvPr/>
        </p:nvCxnSpPr>
        <p:spPr>
          <a:xfrm rot="16200000" flipH="1">
            <a:off x="4510881" y="603279"/>
            <a:ext cx="261938" cy="3759200"/>
          </a:xfrm>
          <a:prstGeom prst="curvedConnector3">
            <a:avLst>
              <a:gd name="adj1" fmla="val -212031"/>
            </a:avLst>
          </a:prstGeom>
          <a:ln w="41275" cap="flat" cmpd="sng" algn="ctr">
            <a:solidFill>
              <a:srgbClr val="FF0000"/>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pic>
        <p:nvPicPr>
          <p:cNvPr id="8" name="Picture 7" descr="Picture 4.png"/>
          <p:cNvPicPr>
            <a:picLocks noChangeAspect="1"/>
          </p:cNvPicPr>
          <p:nvPr/>
        </p:nvPicPr>
        <p:blipFill>
          <a:blip r:embed="rId3"/>
          <a:srcRect/>
          <a:stretch>
            <a:fillRect/>
          </a:stretch>
        </p:blipFill>
        <p:spPr bwMode="auto">
          <a:xfrm>
            <a:off x="1066800" y="2428110"/>
            <a:ext cx="3473450" cy="2763419"/>
          </a:xfrm>
          <a:prstGeom prst="rect">
            <a:avLst/>
          </a:prstGeom>
          <a:noFill/>
          <a:ln w="9525">
            <a:noFill/>
            <a:miter lim="800000"/>
            <a:headEnd/>
            <a:tailEnd/>
          </a:ln>
          <a:effectLst>
            <a:glow rad="63500">
              <a:schemeClr val="bg1">
                <a:lumMod val="75000"/>
                <a:alpha val="75000"/>
              </a:schemeClr>
            </a:glow>
          </a:effectLst>
        </p:spPr>
      </p:pic>
      <p:sp>
        <p:nvSpPr>
          <p:cNvPr id="2" name="Slide Number Placeholder 1"/>
          <p:cNvSpPr>
            <a:spLocks noGrp="1"/>
          </p:cNvSpPr>
          <p:nvPr>
            <p:ph type="sldNum" sz="quarter" idx="4294967295"/>
          </p:nvPr>
        </p:nvSpPr>
        <p:spPr>
          <a:xfrm>
            <a:off x="6553200" y="6356351"/>
            <a:ext cx="2133600" cy="365125"/>
          </a:xfrm>
          <a:prstGeom prst="rect">
            <a:avLst/>
          </a:prstGeom>
        </p:spPr>
        <p:txBody>
          <a:bodyPr lIns="91430" tIns="45715" rIns="91430" bIns="45715"/>
          <a:lstStyle/>
          <a:p>
            <a:fld id="{94B065E7-AFE5-6D49-A268-8E3B5820E67A}" type="slidenum">
              <a:rPr lang="en-US" smtClean="0"/>
              <a:t>157</a:t>
            </a:fld>
            <a:endParaRPr lang="en-US"/>
          </a:p>
        </p:txBody>
      </p:sp>
      <p:pic>
        <p:nvPicPr>
          <p:cNvPr id="17" name="Picture 16" descr="Picture 4.png"/>
          <p:cNvPicPr>
            <a:picLocks noChangeAspect="1"/>
          </p:cNvPicPr>
          <p:nvPr/>
        </p:nvPicPr>
        <p:blipFill rotWithShape="1">
          <a:blip r:embed="rId3"/>
          <a:srcRect l="36486" r="30981" b="68177"/>
          <a:stretch/>
        </p:blipFill>
        <p:spPr bwMode="auto">
          <a:xfrm>
            <a:off x="5988193" y="2613848"/>
            <a:ext cx="1130015" cy="879412"/>
          </a:xfrm>
          <a:prstGeom prst="rect">
            <a:avLst/>
          </a:prstGeom>
          <a:noFill/>
          <a:ln w="9525">
            <a:noFill/>
            <a:miter lim="800000"/>
            <a:headEnd/>
            <a:tailEnd/>
          </a:ln>
          <a:effectLst>
            <a:glow rad="63500">
              <a:schemeClr val="bg1">
                <a:lumMod val="75000"/>
                <a:alpha val="75000"/>
              </a:schemeClr>
            </a:glow>
          </a:effectLst>
        </p:spPr>
      </p:pic>
      <p:pic>
        <p:nvPicPr>
          <p:cNvPr id="18" name="Picture 17" descr="Picture 4.png"/>
          <p:cNvPicPr>
            <a:picLocks noChangeAspect="1"/>
          </p:cNvPicPr>
          <p:nvPr/>
        </p:nvPicPr>
        <p:blipFill rotWithShape="1">
          <a:blip r:embed="rId3"/>
          <a:srcRect l="36580" t="28386" r="37746" b="41341"/>
          <a:stretch/>
        </p:blipFill>
        <p:spPr bwMode="auto">
          <a:xfrm>
            <a:off x="6107302" y="3847073"/>
            <a:ext cx="891796" cy="836572"/>
          </a:xfrm>
          <a:prstGeom prst="rect">
            <a:avLst/>
          </a:prstGeom>
          <a:noFill/>
          <a:ln w="9525">
            <a:noFill/>
            <a:miter lim="800000"/>
            <a:headEnd/>
            <a:tailEnd/>
          </a:ln>
          <a:effectLst>
            <a:glow rad="63500">
              <a:schemeClr val="bg1">
                <a:lumMod val="75000"/>
                <a:alpha val="75000"/>
              </a:schemeClr>
            </a:glow>
          </a:effectLst>
        </p:spPr>
      </p:pic>
      <p:pic>
        <p:nvPicPr>
          <p:cNvPr id="19" name="Picture 18" descr="Picture 4.png"/>
          <p:cNvPicPr>
            <a:picLocks noChangeAspect="1"/>
          </p:cNvPicPr>
          <p:nvPr/>
        </p:nvPicPr>
        <p:blipFill rotWithShape="1">
          <a:blip r:embed="rId3"/>
          <a:srcRect l="16100" t="56438" r="61435"/>
          <a:stretch/>
        </p:blipFill>
        <p:spPr bwMode="auto">
          <a:xfrm>
            <a:off x="5598032" y="5054079"/>
            <a:ext cx="780321" cy="1203790"/>
          </a:xfrm>
          <a:prstGeom prst="rect">
            <a:avLst/>
          </a:prstGeom>
          <a:noFill/>
          <a:ln w="9525">
            <a:noFill/>
            <a:miter lim="800000"/>
            <a:headEnd/>
            <a:tailEnd/>
          </a:ln>
          <a:effectLst>
            <a:glow rad="63500">
              <a:schemeClr val="bg1">
                <a:lumMod val="75000"/>
                <a:alpha val="75000"/>
              </a:schemeClr>
            </a:glow>
          </a:effectLst>
        </p:spPr>
      </p:pic>
      <p:pic>
        <p:nvPicPr>
          <p:cNvPr id="20" name="Picture 19" descr="Picture 4.png"/>
          <p:cNvPicPr>
            <a:picLocks noChangeAspect="1"/>
          </p:cNvPicPr>
          <p:nvPr/>
        </p:nvPicPr>
        <p:blipFill rotWithShape="1">
          <a:blip r:embed="rId3"/>
          <a:srcRect l="32926" t="61835" r="25352" b="12343"/>
          <a:stretch/>
        </p:blipFill>
        <p:spPr bwMode="auto">
          <a:xfrm>
            <a:off x="6553200" y="5335318"/>
            <a:ext cx="1449168" cy="713564"/>
          </a:xfrm>
          <a:prstGeom prst="rect">
            <a:avLst/>
          </a:prstGeom>
          <a:noFill/>
          <a:ln w="9525">
            <a:noFill/>
            <a:miter lim="800000"/>
            <a:headEnd/>
            <a:tailEnd/>
          </a:ln>
          <a:effectLst>
            <a:glow rad="63500">
              <a:schemeClr val="bg1">
                <a:lumMod val="75000"/>
                <a:alpha val="75000"/>
              </a:schemeClr>
            </a:glow>
          </a:effectLst>
        </p:spPr>
      </p:pic>
      <p:pic>
        <p:nvPicPr>
          <p:cNvPr id="21" name="Picture 20" descr="Picture 4.png"/>
          <p:cNvPicPr>
            <a:picLocks noChangeAspect="1"/>
          </p:cNvPicPr>
          <p:nvPr/>
        </p:nvPicPr>
        <p:blipFill rotWithShape="1">
          <a:blip r:embed="rId3"/>
          <a:srcRect l="60161" t="30239" r="23436" b="9246"/>
          <a:stretch/>
        </p:blipFill>
        <p:spPr bwMode="auto">
          <a:xfrm>
            <a:off x="7592648" y="3493260"/>
            <a:ext cx="569757" cy="1672304"/>
          </a:xfrm>
          <a:prstGeom prst="rect">
            <a:avLst/>
          </a:prstGeom>
          <a:noFill/>
          <a:ln w="9525">
            <a:noFill/>
            <a:miter lim="800000"/>
            <a:headEnd/>
            <a:tailEnd/>
          </a:ln>
          <a:effectLst>
            <a:glow rad="63500">
              <a:schemeClr val="bg1">
                <a:lumMod val="75000"/>
                <a:alpha val="75000"/>
              </a:schemeClr>
            </a:glow>
          </a:effectLst>
        </p:spPr>
      </p:pic>
      <p:cxnSp>
        <p:nvCxnSpPr>
          <p:cNvPr id="4" name="Straight Arrow Connector 3"/>
          <p:cNvCxnSpPr>
            <a:stCxn id="18" idx="0"/>
          </p:cNvCxnSpPr>
          <p:nvPr/>
        </p:nvCxnSpPr>
        <p:spPr>
          <a:xfrm flipV="1">
            <a:off x="6553200" y="3493260"/>
            <a:ext cx="0" cy="353813"/>
          </a:xfrm>
          <a:prstGeom prst="straightConnector1">
            <a:avLst/>
          </a:prstGeom>
          <a:ln w="38100" cmpd="sng">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7093434" y="4289590"/>
            <a:ext cx="474441" cy="1"/>
          </a:xfrm>
          <a:prstGeom prst="straightConnector1">
            <a:avLst/>
          </a:prstGeom>
          <a:ln w="38100" cmpd="sng">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endCxn id="19" idx="0"/>
          </p:cNvCxnSpPr>
          <p:nvPr/>
        </p:nvCxnSpPr>
        <p:spPr>
          <a:xfrm flipH="1">
            <a:off x="5988192" y="4689172"/>
            <a:ext cx="533258" cy="364907"/>
          </a:xfrm>
          <a:prstGeom prst="straightConnector1">
            <a:avLst/>
          </a:prstGeom>
          <a:ln w="38100" cmpd="sng">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27" name="Straight Arrow Connector 26"/>
          <p:cNvCxnSpPr/>
          <p:nvPr/>
        </p:nvCxnSpPr>
        <p:spPr>
          <a:xfrm>
            <a:off x="6521451" y="4689172"/>
            <a:ext cx="712002" cy="646146"/>
          </a:xfrm>
          <a:prstGeom prst="straightConnector1">
            <a:avLst/>
          </a:prstGeom>
          <a:ln w="38100" cmpd="sng">
            <a:solidFill>
              <a:schemeClr val="bg1"/>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5432436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
            <a:ext cx="9144000" cy="6852316"/>
          </a:xfrm>
          <a:prstGeom prst="rect">
            <a:avLst/>
          </a:prstGeom>
        </p:spPr>
      </p:pic>
      <p:sp>
        <p:nvSpPr>
          <p:cNvPr id="2" name="TextBox 1"/>
          <p:cNvSpPr txBox="1"/>
          <p:nvPr/>
        </p:nvSpPr>
        <p:spPr>
          <a:xfrm>
            <a:off x="5821441" y="6583634"/>
            <a:ext cx="2990473" cy="360755"/>
          </a:xfrm>
          <a:prstGeom prst="rect">
            <a:avLst/>
          </a:prstGeom>
          <a:noFill/>
        </p:spPr>
        <p:txBody>
          <a:bodyPr wrap="none" lIns="82945" tIns="41473" rIns="82945" bIns="41473" rtlCol="0">
            <a:spAutoFit/>
          </a:bodyPr>
          <a:lstStyle/>
          <a:p>
            <a:r>
              <a:rPr lang="en-US" dirty="0">
                <a:solidFill>
                  <a:schemeClr val="bg1">
                    <a:lumMod val="75000"/>
                  </a:schemeClr>
                </a:solidFill>
              </a:rPr>
              <a:t>Slide credit: Svetlana </a:t>
            </a:r>
            <a:r>
              <a:rPr lang="en-US" dirty="0" err="1">
                <a:solidFill>
                  <a:schemeClr val="bg1">
                    <a:lumMod val="75000"/>
                  </a:schemeClr>
                </a:solidFill>
              </a:rPr>
              <a:t>Lazebnik</a:t>
            </a:r>
            <a:endParaRPr lang="en-US" dirty="0">
              <a:solidFill>
                <a:schemeClr val="bg1">
                  <a:lumMod val="75000"/>
                </a:schemeClr>
              </a:solidFill>
            </a:endParaRPr>
          </a:p>
        </p:txBody>
      </p:sp>
    </p:spTree>
    <p:extLst>
      <p:ext uri="{BB962C8B-B14F-4D97-AF65-F5344CB8AC3E}">
        <p14:creationId xmlns:p14="http://schemas.microsoft.com/office/powerpoint/2010/main" val="101538803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0" y="-1"/>
            <a:ext cx="9144000" cy="6852316"/>
          </a:xfrm>
          <a:prstGeom prst="rect">
            <a:avLst/>
          </a:prstGeom>
        </p:spPr>
      </p:pic>
      <p:sp>
        <p:nvSpPr>
          <p:cNvPr id="2" name="TextBox 1"/>
          <p:cNvSpPr txBox="1"/>
          <p:nvPr/>
        </p:nvSpPr>
        <p:spPr>
          <a:xfrm>
            <a:off x="5821441" y="6546471"/>
            <a:ext cx="2990473" cy="360755"/>
          </a:xfrm>
          <a:prstGeom prst="rect">
            <a:avLst/>
          </a:prstGeom>
          <a:noFill/>
        </p:spPr>
        <p:txBody>
          <a:bodyPr wrap="none" lIns="82945" tIns="41473" rIns="82945" bIns="41473" rtlCol="0">
            <a:spAutoFit/>
          </a:bodyPr>
          <a:lstStyle/>
          <a:p>
            <a:r>
              <a:rPr lang="en-US" dirty="0">
                <a:solidFill>
                  <a:schemeClr val="bg1">
                    <a:lumMod val="75000"/>
                  </a:schemeClr>
                </a:solidFill>
              </a:rPr>
              <a:t>Slide credit: Svetlana </a:t>
            </a:r>
            <a:r>
              <a:rPr lang="en-US" dirty="0" err="1">
                <a:solidFill>
                  <a:schemeClr val="bg1">
                    <a:lumMod val="75000"/>
                  </a:schemeClr>
                </a:solidFill>
              </a:rPr>
              <a:t>Lazebnik</a:t>
            </a:r>
            <a:endParaRPr lang="en-US" dirty="0">
              <a:solidFill>
                <a:schemeClr val="bg1">
                  <a:lumMod val="75000"/>
                </a:schemeClr>
              </a:solidFill>
            </a:endParaRPr>
          </a:p>
        </p:txBody>
      </p:sp>
      <p:sp>
        <p:nvSpPr>
          <p:cNvPr id="4" name="Rectangle 3"/>
          <p:cNvSpPr/>
          <p:nvPr/>
        </p:nvSpPr>
        <p:spPr>
          <a:xfrm>
            <a:off x="495628" y="777074"/>
            <a:ext cx="8104187" cy="34834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82945" tIns="41473" rIns="82945" bIns="41473" rtlCol="0" anchor="ctr"/>
          <a:lstStyle/>
          <a:p>
            <a:pPr algn="ctr"/>
            <a:endParaRPr lang="en-US"/>
          </a:p>
        </p:txBody>
      </p:sp>
    </p:spTree>
    <p:extLst>
      <p:ext uri="{BB962C8B-B14F-4D97-AF65-F5344CB8AC3E}">
        <p14:creationId xmlns:p14="http://schemas.microsoft.com/office/powerpoint/2010/main" val="1974428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57200" y="36498"/>
            <a:ext cx="8229600" cy="1143000"/>
          </a:xfrm>
        </p:spPr>
        <p:txBody>
          <a:bodyPr/>
          <a:lstStyle/>
          <a:p>
            <a:r>
              <a:rPr lang="en-US" dirty="0"/>
              <a:t>Why extract features?</a:t>
            </a:r>
          </a:p>
        </p:txBody>
      </p:sp>
      <p:sp>
        <p:nvSpPr>
          <p:cNvPr id="27651" name="Rectangle 3"/>
          <p:cNvSpPr>
            <a:spLocks noGrp="1" noChangeArrowheads="1"/>
          </p:cNvSpPr>
          <p:nvPr>
            <p:ph type="body" idx="1"/>
          </p:nvPr>
        </p:nvSpPr>
        <p:spPr>
          <a:xfrm>
            <a:off x="457200" y="1033200"/>
            <a:ext cx="8229600" cy="4525963"/>
          </a:xfrm>
        </p:spPr>
        <p:txBody>
          <a:bodyPr/>
          <a:lstStyle/>
          <a:p>
            <a:pPr>
              <a:buFontTx/>
              <a:buChar char="•"/>
            </a:pPr>
            <a:r>
              <a:rPr lang="en-US" dirty="0"/>
              <a:t>Motivation: panorama stitching</a:t>
            </a:r>
          </a:p>
          <a:p>
            <a:pPr lvl="1"/>
            <a:r>
              <a:rPr lang="en-US" dirty="0"/>
              <a:t>We have two images – how do we combine them?</a:t>
            </a:r>
          </a:p>
        </p:txBody>
      </p:sp>
      <p:pic>
        <p:nvPicPr>
          <p:cNvPr id="27652" name="Picture 4" descr="image1"/>
          <p:cNvPicPr>
            <a:picLocks noChangeAspect="1" noChangeArrowheads="1"/>
          </p:cNvPicPr>
          <p:nvPr/>
        </p:nvPicPr>
        <p:blipFill>
          <a:blip r:embed="rId3"/>
          <a:srcRect/>
          <a:stretch>
            <a:fillRect/>
          </a:stretch>
        </p:blipFill>
        <p:spPr bwMode="auto">
          <a:xfrm>
            <a:off x="838200" y="2133600"/>
            <a:ext cx="3676650" cy="2660650"/>
          </a:xfrm>
          <a:prstGeom prst="rect">
            <a:avLst/>
          </a:prstGeom>
          <a:noFill/>
          <a:ln w="9525">
            <a:noFill/>
            <a:miter lim="800000"/>
            <a:headEnd/>
            <a:tailEnd/>
          </a:ln>
        </p:spPr>
      </p:pic>
      <p:pic>
        <p:nvPicPr>
          <p:cNvPr id="27653" name="Picture 5" descr="image2"/>
          <p:cNvPicPr>
            <a:picLocks noChangeAspect="1" noChangeArrowheads="1"/>
          </p:cNvPicPr>
          <p:nvPr/>
        </p:nvPicPr>
        <p:blipFill>
          <a:blip r:embed="rId4"/>
          <a:srcRect/>
          <a:stretch>
            <a:fillRect/>
          </a:stretch>
        </p:blipFill>
        <p:spPr bwMode="auto">
          <a:xfrm>
            <a:off x="4648200" y="2133600"/>
            <a:ext cx="3676650" cy="2660650"/>
          </a:xfrm>
          <a:prstGeom prst="rect">
            <a:avLst/>
          </a:prstGeom>
          <a:noFill/>
          <a:ln w="9525">
            <a:noFill/>
            <a:miter lim="800000"/>
            <a:headEnd/>
            <a:tailEnd/>
          </a:ln>
        </p:spPr>
      </p:pic>
      <p:sp>
        <p:nvSpPr>
          <p:cNvPr id="6" name="Text Box 6"/>
          <p:cNvSpPr txBox="1">
            <a:spLocks noChangeArrowheads="1"/>
          </p:cNvSpPr>
          <p:nvPr/>
        </p:nvSpPr>
        <p:spPr bwMode="auto">
          <a:xfrm>
            <a:off x="6645275" y="6553200"/>
            <a:ext cx="2574925" cy="369888"/>
          </a:xfrm>
          <a:prstGeom prst="rect">
            <a:avLst/>
          </a:prstGeom>
          <a:noFill/>
          <a:ln w="9525">
            <a:noFill/>
            <a:miter lim="800000"/>
            <a:headEnd/>
            <a:tailEnd/>
          </a:ln>
        </p:spPr>
        <p:txBody>
          <a:bodyPr wrap="none">
            <a:prstTxWarp prst="textNoShape">
              <a:avLst/>
            </a:prstTxWarp>
            <a:spAutoFit/>
          </a:bodyPr>
          <a:lstStyle/>
          <a:p>
            <a:pPr eaLnBrk="0" hangingPunct="0"/>
            <a:r>
              <a:rPr lang="en-US" dirty="0">
                <a:solidFill>
                  <a:srgbClr val="000000"/>
                </a:solidFill>
                <a:latin typeface="Calibri" charset="0"/>
                <a:ea typeface="Arial" charset="0"/>
                <a:cs typeface="Arial" charset="0"/>
              </a:rPr>
              <a:t>source: Svetlana </a:t>
            </a:r>
            <a:r>
              <a:rPr lang="en-US" dirty="0" err="1">
                <a:solidFill>
                  <a:srgbClr val="000000"/>
                </a:solidFill>
                <a:latin typeface="Calibri" charset="0"/>
                <a:ea typeface="Arial" charset="0"/>
                <a:cs typeface="Arial" charset="0"/>
              </a:rPr>
              <a:t>Lazebnik</a:t>
            </a:r>
            <a:r>
              <a:rPr lang="en-US" dirty="0">
                <a:solidFill>
                  <a:srgbClr val="000000"/>
                </a:solidFill>
                <a:latin typeface="Calibri" charset="0"/>
                <a:ea typeface="Arial" charset="0"/>
                <a:cs typeface="Arial" charset="0"/>
              </a:rPr>
              <a:t> </a:t>
            </a:r>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2478"/>
            <a:ext cx="8229600" cy="1143000"/>
          </a:xfrm>
        </p:spPr>
        <p:txBody>
          <a:bodyPr>
            <a:normAutofit/>
          </a:bodyPr>
          <a:lstStyle/>
          <a:p>
            <a:r>
              <a:rPr lang="en-US" dirty="0"/>
              <a:t>Distinctiveness in </a:t>
            </a:r>
            <a:r>
              <a:rPr lang="en-US" dirty="0" err="1"/>
              <a:t>x,y</a:t>
            </a:r>
            <a:endParaRPr lang="en-US" dirty="0"/>
          </a:p>
        </p:txBody>
      </p:sp>
      <p:sp>
        <p:nvSpPr>
          <p:cNvPr id="1159173" name="Rectangle 5"/>
          <p:cNvSpPr>
            <a:spLocks noGrp="1" noChangeArrowheads="1"/>
          </p:cNvSpPr>
          <p:nvPr>
            <p:ph type="body" idx="1"/>
          </p:nvPr>
        </p:nvSpPr>
        <p:spPr>
          <a:xfrm>
            <a:off x="609600" y="3814602"/>
            <a:ext cx="7772400" cy="1752618"/>
          </a:xfrm>
        </p:spPr>
        <p:txBody>
          <a:bodyPr/>
          <a:lstStyle/>
          <a:p>
            <a:pPr>
              <a:buFontTx/>
              <a:buChar char="•"/>
            </a:pPr>
            <a:r>
              <a:rPr lang="en-US" dirty="0"/>
              <a:t>Key property: in the region around a corner, image gradient has two or more dominant directions</a:t>
            </a:r>
          </a:p>
        </p:txBody>
      </p:sp>
      <p:graphicFrame>
        <p:nvGraphicFramePr>
          <p:cNvPr id="1026" name="Object 12"/>
          <p:cNvGraphicFramePr>
            <a:graphicFrameLocks noGrp="1" noChangeAspect="1"/>
          </p:cNvGraphicFramePr>
          <p:nvPr>
            <p:ph sz="half" idx="4294967295"/>
            <p:extLst>
              <p:ext uri="{D42A27DB-BD31-4B8C-83A1-F6EECF244321}">
                <p14:modId xmlns:p14="http://schemas.microsoft.com/office/powerpoint/2010/main" val="3022584738"/>
              </p:ext>
            </p:extLst>
          </p:nvPr>
        </p:nvGraphicFramePr>
        <p:xfrm>
          <a:off x="1447800" y="1422490"/>
          <a:ext cx="6248400" cy="2265362"/>
        </p:xfrm>
        <a:graphic>
          <a:graphicData uri="http://schemas.openxmlformats.org/presentationml/2006/ole">
            <mc:AlternateContent xmlns:mc="http://schemas.openxmlformats.org/markup-compatibility/2006">
              <mc:Choice xmlns:v="urn:schemas-microsoft-com:vml" Requires="v">
                <p:oleObj spid="_x0000_s339983" name="Bitmap Image" r:id="rId4" imgW="7411485" imgH="2685714" progId="">
                  <p:embed/>
                </p:oleObj>
              </mc:Choice>
              <mc:Fallback>
                <p:oleObj name="Bitmap Image" r:id="rId4" imgW="7411485" imgH="2685714"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1422490"/>
                        <a:ext cx="6248400" cy="22653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029" name="Rectangle 14"/>
          <p:cNvSpPr>
            <a:spLocks noChangeArrowheads="1"/>
          </p:cNvSpPr>
          <p:nvPr/>
        </p:nvSpPr>
        <p:spPr bwMode="auto">
          <a:xfrm>
            <a:off x="457200" y="5759450"/>
            <a:ext cx="8305800" cy="641350"/>
          </a:xfrm>
          <a:prstGeom prst="rect">
            <a:avLst/>
          </a:prstGeom>
          <a:noFill/>
          <a:ln w="9525">
            <a:noFill/>
            <a:miter lim="800000"/>
            <a:headEnd/>
            <a:tailEnd/>
          </a:ln>
        </p:spPr>
        <p:txBody>
          <a:bodyPr>
            <a:prstTxWarp prst="textNoShape">
              <a:avLst/>
            </a:prstTxWarp>
            <a:spAutoFit/>
          </a:bodyPr>
          <a:lstStyle/>
          <a:p>
            <a:pPr>
              <a:lnSpc>
                <a:spcPct val="90000"/>
              </a:lnSpc>
              <a:spcBef>
                <a:spcPct val="20000"/>
              </a:spcBef>
            </a:pPr>
            <a:r>
              <a:rPr lang="en-US" sz="2000" dirty="0" err="1"/>
              <a:t>C.Harris</a:t>
            </a:r>
            <a:r>
              <a:rPr lang="en-US" sz="2000" dirty="0"/>
              <a:t> and </a:t>
            </a:r>
            <a:r>
              <a:rPr lang="en-US" sz="2000" dirty="0" err="1"/>
              <a:t>M.Stephens</a:t>
            </a:r>
            <a:r>
              <a:rPr lang="en-US" sz="2000" dirty="0"/>
              <a:t>. </a:t>
            </a:r>
            <a:r>
              <a:rPr lang="en-US" sz="2000" dirty="0">
                <a:hlinkClick r:id="rId6"/>
              </a:rPr>
              <a:t>"A Combined Corner and Edge Detector.“</a:t>
            </a:r>
            <a:r>
              <a:rPr lang="en-US" sz="2000" dirty="0"/>
              <a:t> </a:t>
            </a:r>
            <a:r>
              <a:rPr lang="en-US" sz="2000" i="1" dirty="0"/>
              <a:t>Proceedings of the 4th </a:t>
            </a:r>
            <a:r>
              <a:rPr lang="en-US" sz="2000" i="1" dirty="0" err="1"/>
              <a:t>Alvey</a:t>
            </a:r>
            <a:r>
              <a:rPr lang="en-US" sz="2000" i="1" dirty="0"/>
              <a:t> Vision Conference</a:t>
            </a:r>
            <a:r>
              <a:rPr lang="en-US" sz="2000" dirty="0"/>
              <a:t>: pages 147--151.  </a:t>
            </a:r>
          </a:p>
        </p:txBody>
      </p:sp>
      <p:sp>
        <p:nvSpPr>
          <p:cNvPr id="6" name="Text Box 6"/>
          <p:cNvSpPr txBox="1">
            <a:spLocks noChangeArrowheads="1"/>
          </p:cNvSpPr>
          <p:nvPr/>
        </p:nvSpPr>
        <p:spPr bwMode="auto">
          <a:xfrm>
            <a:off x="6645275" y="6553200"/>
            <a:ext cx="2574925" cy="369888"/>
          </a:xfrm>
          <a:prstGeom prst="rect">
            <a:avLst/>
          </a:prstGeom>
          <a:noFill/>
          <a:ln w="9525">
            <a:noFill/>
            <a:miter lim="800000"/>
            <a:headEnd/>
            <a:tailEnd/>
          </a:ln>
        </p:spPr>
        <p:txBody>
          <a:bodyPr wrap="none">
            <a:prstTxWarp prst="textNoShape">
              <a:avLst/>
            </a:prstTxWarp>
            <a:spAutoFit/>
          </a:bodyPr>
          <a:lstStyle/>
          <a:p>
            <a:pPr eaLnBrk="0" hangingPunct="0"/>
            <a:r>
              <a:rPr lang="en-US" dirty="0">
                <a:solidFill>
                  <a:srgbClr val="000000"/>
                </a:solidFill>
                <a:latin typeface="Calibri" charset="0"/>
                <a:ea typeface="Arial" charset="0"/>
                <a:cs typeface="Arial" charset="0"/>
              </a:rPr>
              <a:t>source: Svetlana </a:t>
            </a:r>
            <a:r>
              <a:rPr lang="en-US" dirty="0" err="1">
                <a:solidFill>
                  <a:srgbClr val="000000"/>
                </a:solidFill>
                <a:latin typeface="Calibri" charset="0"/>
                <a:ea typeface="Arial" charset="0"/>
                <a:cs typeface="Arial" charset="0"/>
              </a:rPr>
              <a:t>Lazebnik</a:t>
            </a:r>
            <a:r>
              <a:rPr lang="en-US" dirty="0">
                <a:solidFill>
                  <a:srgbClr val="000000"/>
                </a:solidFill>
                <a:latin typeface="Calibri" charset="0"/>
                <a:ea typeface="Arial" charset="0"/>
                <a:cs typeface="Arial" charset="0"/>
              </a:rPr>
              <a:t> </a:t>
            </a:r>
          </a:p>
        </p:txBody>
      </p:sp>
    </p:spTree>
    <p:extLst>
      <p:ext uri="{BB962C8B-B14F-4D97-AF65-F5344CB8AC3E}">
        <p14:creationId xmlns:p14="http://schemas.microsoft.com/office/powerpoint/2010/main" val="142587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5917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9173" grpId="0" build="p"/>
    </p:bldLst>
  </p:timing>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457200" y="-90294"/>
            <a:ext cx="8229600" cy="1143000"/>
          </a:xfrm>
        </p:spPr>
        <p:txBody>
          <a:bodyPr>
            <a:normAutofit/>
          </a:bodyPr>
          <a:lstStyle/>
          <a:p>
            <a:r>
              <a:rPr lang="en-US" sz="3600" dirty="0"/>
              <a:t>Distinctiveness in </a:t>
            </a:r>
            <a:r>
              <a:rPr lang="en-US" sz="3600" dirty="0" err="1"/>
              <a:t>x,y</a:t>
            </a:r>
            <a:r>
              <a:rPr lang="en-US" sz="3600" dirty="0"/>
              <a:t> and scale</a:t>
            </a:r>
            <a:endParaRPr lang="ru-RU" sz="3600" dirty="0"/>
          </a:p>
        </p:txBody>
      </p:sp>
      <p:pic>
        <p:nvPicPr>
          <p:cNvPr id="5" name="Picture 6" descr="keypoints"/>
          <p:cNvPicPr>
            <a:picLocks noChangeAspect="1" noChangeArrowheads="1"/>
          </p:cNvPicPr>
          <p:nvPr/>
        </p:nvPicPr>
        <p:blipFill rotWithShape="1">
          <a:blip r:embed="rId3"/>
          <a:srcRect l="32652" t="40762" r="32495" b="30218"/>
          <a:stretch/>
        </p:blipFill>
        <p:spPr>
          <a:xfrm>
            <a:off x="1257260" y="1554625"/>
            <a:ext cx="3797438" cy="3654250"/>
          </a:xfrm>
          <a:prstGeom prst="rect">
            <a:avLst/>
          </a:prstGeom>
          <a:noFill/>
          <a:ln/>
        </p:spPr>
      </p:pic>
      <p:sp>
        <p:nvSpPr>
          <p:cNvPr id="2" name="TextBox 1"/>
          <p:cNvSpPr txBox="1"/>
          <p:nvPr/>
        </p:nvSpPr>
        <p:spPr>
          <a:xfrm>
            <a:off x="6201347" y="2161887"/>
            <a:ext cx="2575458" cy="3046988"/>
          </a:xfrm>
          <a:prstGeom prst="rect">
            <a:avLst/>
          </a:prstGeom>
          <a:noFill/>
        </p:spPr>
        <p:txBody>
          <a:bodyPr wrap="square" rtlCol="0">
            <a:spAutoFit/>
          </a:bodyPr>
          <a:lstStyle/>
          <a:p>
            <a:r>
              <a:rPr lang="en-US" sz="2400" dirty="0">
                <a:latin typeface="Times New Roman" charset="0"/>
              </a:rPr>
              <a:t>Find points that are distinctive in both </a:t>
            </a:r>
            <a:r>
              <a:rPr lang="en-US" sz="2400" dirty="0" err="1">
                <a:latin typeface="Times New Roman" charset="0"/>
              </a:rPr>
              <a:t>x,y</a:t>
            </a:r>
            <a:r>
              <a:rPr lang="en-US" sz="2400" dirty="0">
                <a:latin typeface="Times New Roman" charset="0"/>
              </a:rPr>
              <a:t> and scale </a:t>
            </a:r>
          </a:p>
          <a:p>
            <a:endParaRPr lang="en-US" sz="2400" dirty="0">
              <a:latin typeface="Times New Roman" charset="0"/>
            </a:endParaRPr>
          </a:p>
          <a:p>
            <a:r>
              <a:rPr lang="en-US" sz="2400" dirty="0">
                <a:latin typeface="Times New Roman" charset="0"/>
              </a:rPr>
              <a:t>Provides some invariance to scale changes</a:t>
            </a:r>
          </a:p>
          <a:p>
            <a:endParaRPr lang="en-US" sz="2400" dirty="0"/>
          </a:p>
        </p:txBody>
      </p:sp>
    </p:spTree>
    <p:extLst>
      <p:ext uri="{BB962C8B-B14F-4D97-AF65-F5344CB8AC3E}">
        <p14:creationId xmlns:p14="http://schemas.microsoft.com/office/powerpoint/2010/main" val="34831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681" name="Rectangle 2"/>
          <p:cNvSpPr>
            <a:spLocks noGrp="1" noChangeArrowheads="1"/>
          </p:cNvSpPr>
          <p:nvPr>
            <p:ph type="title"/>
          </p:nvPr>
        </p:nvSpPr>
        <p:spPr>
          <a:xfrm>
            <a:off x="457200" y="18078"/>
            <a:ext cx="8229600" cy="1143000"/>
          </a:xfrm>
        </p:spPr>
        <p:txBody>
          <a:bodyPr/>
          <a:lstStyle/>
          <a:p>
            <a:r>
              <a:rPr lang="en-US" dirty="0" err="1">
                <a:latin typeface="Arial" charset="0"/>
                <a:ea typeface="ＭＳ Ｐゴシック" charset="0"/>
                <a:cs typeface="ＭＳ Ｐゴシック" charset="0"/>
              </a:rPr>
              <a:t>DoG</a:t>
            </a:r>
            <a:endParaRPr lang="en-US" dirty="0">
              <a:latin typeface="Arial" charset="0"/>
              <a:ea typeface="ＭＳ Ｐゴシック" charset="0"/>
              <a:cs typeface="ＭＳ Ｐゴシック" charset="0"/>
            </a:endParaRPr>
          </a:p>
        </p:txBody>
      </p:sp>
      <p:graphicFrame>
        <p:nvGraphicFramePr>
          <p:cNvPr id="71682" name="Object 2"/>
          <p:cNvGraphicFramePr>
            <a:graphicFrameLocks noChangeAspect="1"/>
          </p:cNvGraphicFramePr>
          <p:nvPr/>
        </p:nvGraphicFramePr>
        <p:xfrm>
          <a:off x="533400" y="1533525"/>
          <a:ext cx="8153400" cy="3952875"/>
        </p:xfrm>
        <a:graphic>
          <a:graphicData uri="http://schemas.openxmlformats.org/presentationml/2006/ole">
            <mc:AlternateContent xmlns:mc="http://schemas.openxmlformats.org/markup-compatibility/2006">
              <mc:Choice xmlns:v="urn:schemas-microsoft-com:vml" Requires="v">
                <p:oleObj spid="_x0000_s341007" name="Photo Editor Photo" r:id="rId4" imgW="6780952" imgH="3285714" progId="MSPhotoEd.3">
                  <p:embed/>
                </p:oleObj>
              </mc:Choice>
              <mc:Fallback>
                <p:oleObj name="Photo Editor Photo" r:id="rId4" imgW="6780952" imgH="3285714" progId="MSPhotoEd.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1533525"/>
                        <a:ext cx="8153400" cy="3952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71683" name="Rectangle 5"/>
          <p:cNvSpPr>
            <a:spLocks noChangeArrowheads="1"/>
          </p:cNvSpPr>
          <p:nvPr/>
        </p:nvSpPr>
        <p:spPr bwMode="auto">
          <a:xfrm>
            <a:off x="685800" y="990600"/>
            <a:ext cx="7772400" cy="53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gn="ctr">
              <a:spcBef>
                <a:spcPct val="20000"/>
              </a:spcBef>
            </a:pPr>
            <a:r>
              <a:rPr lang="en-US" sz="2800" dirty="0"/>
              <a:t>Gaussian blurred images</a:t>
            </a:r>
          </a:p>
        </p:txBody>
      </p:sp>
      <p:sp>
        <p:nvSpPr>
          <p:cNvPr id="71684" name="Rectangle 8"/>
          <p:cNvSpPr>
            <a:spLocks noChangeArrowheads="1"/>
          </p:cNvSpPr>
          <p:nvPr/>
        </p:nvSpPr>
        <p:spPr bwMode="auto">
          <a:xfrm>
            <a:off x="609600" y="3276600"/>
            <a:ext cx="8229600" cy="2971800"/>
          </a:xfrm>
          <a:prstGeom prst="rect">
            <a:avLst/>
          </a:pr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Tree>
    <p:extLst>
      <p:ext uri="{BB962C8B-B14F-4D97-AF65-F5344CB8AC3E}">
        <p14:creationId xmlns:p14="http://schemas.microsoft.com/office/powerpoint/2010/main" val="77215206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79874" name="Object 2"/>
          <p:cNvGraphicFramePr>
            <a:graphicFrameLocks noChangeAspect="1"/>
          </p:cNvGraphicFramePr>
          <p:nvPr/>
        </p:nvGraphicFramePr>
        <p:xfrm>
          <a:off x="533400" y="1533525"/>
          <a:ext cx="8153400" cy="3952875"/>
        </p:xfrm>
        <a:graphic>
          <a:graphicData uri="http://schemas.openxmlformats.org/presentationml/2006/ole">
            <mc:AlternateContent xmlns:mc="http://schemas.openxmlformats.org/markup-compatibility/2006">
              <mc:Choice xmlns:v="urn:schemas-microsoft-com:vml" Requires="v">
                <p:oleObj spid="_x0000_s342031" name="Photo Editor Photo" r:id="rId4" imgW="6780952" imgH="3285714" progId="MSPhotoEd.3">
                  <p:embed/>
                </p:oleObj>
              </mc:Choice>
              <mc:Fallback>
                <p:oleObj name="Photo Editor Photo" r:id="rId4" imgW="6780952" imgH="3285714" progId="MSPhotoEd.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 y="1533525"/>
                        <a:ext cx="8153400" cy="39528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7"/>
                                </a:schemeClr>
                              </a:outerShdw>
                            </a:effectLst>
                          </a14:hiddenEffects>
                        </a:ext>
                      </a:extLst>
                    </p:spPr>
                  </p:pic>
                </p:oleObj>
              </mc:Fallback>
            </mc:AlternateContent>
          </a:graphicData>
        </a:graphic>
      </p:graphicFrame>
      <p:sp>
        <p:nvSpPr>
          <p:cNvPr id="79875" name="Rectangle 5"/>
          <p:cNvSpPr>
            <a:spLocks noChangeArrowheads="1"/>
          </p:cNvSpPr>
          <p:nvPr/>
        </p:nvSpPr>
        <p:spPr bwMode="auto">
          <a:xfrm>
            <a:off x="685800" y="990600"/>
            <a:ext cx="7772400" cy="53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marL="342900" indent="-342900" algn="ctr">
              <a:spcBef>
                <a:spcPct val="20000"/>
              </a:spcBef>
            </a:pPr>
            <a:r>
              <a:rPr lang="en-US" sz="2800" dirty="0"/>
              <a:t>Gaussian blurred images</a:t>
            </a:r>
          </a:p>
        </p:txBody>
      </p:sp>
      <p:sp>
        <p:nvSpPr>
          <p:cNvPr id="79876" name="Rectangle 8"/>
          <p:cNvSpPr>
            <a:spLocks noChangeArrowheads="1"/>
          </p:cNvSpPr>
          <p:nvPr/>
        </p:nvSpPr>
        <p:spPr bwMode="auto">
          <a:xfrm>
            <a:off x="6553200" y="3276600"/>
            <a:ext cx="2209800" cy="2971800"/>
          </a:xfrm>
          <a:prstGeom prst="rect">
            <a:avLst/>
          </a:prstGeom>
          <a:solidFill>
            <a:schemeClr val="bg1"/>
          </a:solidFill>
          <a:ln>
            <a:noFill/>
          </a:ln>
          <a:extLst>
            <a:ext uri="{91240B29-F687-4f45-9708-019B960494DF}">
              <a14:hiddenLine xmlns:a14="http://schemas.microsoft.com/office/drawing/2010/main" xmlns="" w="9525">
                <a:solidFill>
                  <a:srgbClr val="000000"/>
                </a:solidFill>
                <a:round/>
                <a:headEnd/>
                <a:tailEnd/>
              </a14:hiddenLine>
            </a:ext>
          </a:extLst>
        </p:spPr>
        <p:txBody>
          <a:bodyPr/>
          <a:lstStyle/>
          <a:p>
            <a:endParaRPr lang="en-US"/>
          </a:p>
        </p:txBody>
      </p:sp>
      <p:sp>
        <p:nvSpPr>
          <p:cNvPr id="79878" name="Rectangle 3"/>
          <p:cNvSpPr txBox="1">
            <a:spLocks noChangeArrowheads="1"/>
          </p:cNvSpPr>
          <p:nvPr/>
        </p:nvSpPr>
        <p:spPr bwMode="auto">
          <a:xfrm>
            <a:off x="685800" y="5486400"/>
            <a:ext cx="7772400" cy="533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marL="342900" indent="-342900">
              <a:defRPr sz="2400">
                <a:solidFill>
                  <a:schemeClr val="tx1"/>
                </a:solidFill>
                <a:latin typeface="Arial" charset="0"/>
                <a:ea typeface="ＭＳ Ｐゴシック" charset="0"/>
                <a:cs typeface="ＭＳ Ｐゴシック" charset="0"/>
              </a:defRPr>
            </a:lvl1pPr>
            <a:lvl2pPr marL="742950" indent="-285750">
              <a:defRPr sz="2400">
                <a:solidFill>
                  <a:schemeClr val="tx1"/>
                </a:solidFill>
                <a:latin typeface="Arial" charset="0"/>
                <a:ea typeface="ＭＳ Ｐゴシック" charset="0"/>
              </a:defRPr>
            </a:lvl2pPr>
            <a:lvl3pPr marL="1143000" indent="-228600">
              <a:defRPr sz="2400">
                <a:solidFill>
                  <a:schemeClr val="tx1"/>
                </a:solidFill>
                <a:latin typeface="Arial" charset="0"/>
                <a:ea typeface="ＭＳ Ｐゴシック" charset="0"/>
              </a:defRPr>
            </a:lvl3pPr>
            <a:lvl4pPr marL="1600200" indent="-228600">
              <a:defRPr sz="2400">
                <a:solidFill>
                  <a:schemeClr val="tx1"/>
                </a:solidFill>
                <a:latin typeface="Arial" charset="0"/>
                <a:ea typeface="ＭＳ Ｐゴシック" charset="0"/>
              </a:defRPr>
            </a:lvl4pPr>
            <a:lvl5pPr marL="2057400" indent="-22860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ctr">
              <a:spcBef>
                <a:spcPct val="20000"/>
              </a:spcBef>
            </a:pPr>
            <a:r>
              <a:rPr lang="en-US" sz="2800" dirty="0" err="1"/>
              <a:t>DoG</a:t>
            </a:r>
            <a:r>
              <a:rPr lang="en-US" sz="2800" dirty="0"/>
              <a:t> images</a:t>
            </a:r>
          </a:p>
        </p:txBody>
      </p:sp>
      <p:sp>
        <p:nvSpPr>
          <p:cNvPr id="9" name="Rectangle 2"/>
          <p:cNvSpPr>
            <a:spLocks noGrp="1" noChangeArrowheads="1"/>
          </p:cNvSpPr>
          <p:nvPr>
            <p:ph type="title"/>
          </p:nvPr>
        </p:nvSpPr>
        <p:spPr>
          <a:xfrm>
            <a:off x="457200" y="18078"/>
            <a:ext cx="8229600" cy="1143000"/>
          </a:xfrm>
        </p:spPr>
        <p:txBody>
          <a:bodyPr/>
          <a:lstStyle/>
          <a:p>
            <a:r>
              <a:rPr lang="en-US" dirty="0" err="1">
                <a:latin typeface="Arial" charset="0"/>
                <a:ea typeface="ＭＳ Ｐゴシック" charset="0"/>
                <a:cs typeface="ＭＳ Ｐゴシック" charset="0"/>
              </a:rPr>
              <a:t>DoG</a:t>
            </a:r>
            <a:endParaRPr lang="en-US" dirty="0">
              <a:latin typeface="Arial" charset="0"/>
              <a:ea typeface="ＭＳ Ｐゴシック" charset="0"/>
              <a:cs typeface="ＭＳ Ｐゴシック" charset="0"/>
            </a:endParaRPr>
          </a:p>
        </p:txBody>
      </p:sp>
    </p:spTree>
    <p:extLst>
      <p:ext uri="{BB962C8B-B14F-4D97-AF65-F5344CB8AC3E}">
        <p14:creationId xmlns:p14="http://schemas.microsoft.com/office/powerpoint/2010/main" val="3352808664"/>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7892" name="Picture 4"/>
          <p:cNvPicPr>
            <a:picLocks noGrp="1" noChangeAspect="1" noChangeArrowheads="1"/>
          </p:cNvPicPr>
          <p:nvPr>
            <p:ph sz="half" idx="1"/>
          </p:nvPr>
        </p:nvPicPr>
        <p:blipFill>
          <a:blip r:embed="rId3"/>
          <a:srcRect/>
          <a:stretch>
            <a:fillRect/>
          </a:stretch>
        </p:blipFill>
        <p:spPr>
          <a:xfrm>
            <a:off x="332706" y="315913"/>
            <a:ext cx="4975225" cy="2536825"/>
          </a:xfrm>
          <a:noFill/>
          <a:ln/>
        </p:spPr>
      </p:pic>
      <p:pic>
        <p:nvPicPr>
          <p:cNvPr id="37895" name="Picture 7"/>
          <p:cNvPicPr>
            <a:picLocks noGrp="1" noChangeAspect="1" noChangeArrowheads="1"/>
          </p:cNvPicPr>
          <p:nvPr>
            <p:ph sz="half" idx="2"/>
          </p:nvPr>
        </p:nvPicPr>
        <p:blipFill>
          <a:blip r:embed="rId4"/>
          <a:srcRect/>
          <a:stretch>
            <a:fillRect/>
          </a:stretch>
        </p:blipFill>
        <p:spPr>
          <a:xfrm>
            <a:off x="843881" y="3114675"/>
            <a:ext cx="3960812" cy="3409950"/>
          </a:xfrm>
          <a:noFill/>
          <a:ln/>
        </p:spPr>
      </p:pic>
      <p:sp>
        <p:nvSpPr>
          <p:cNvPr id="37898" name="Text Box 10"/>
          <p:cNvSpPr txBox="1">
            <a:spLocks noChangeArrowheads="1"/>
          </p:cNvSpPr>
          <p:nvPr/>
        </p:nvSpPr>
        <p:spPr bwMode="auto">
          <a:xfrm>
            <a:off x="4733256" y="4581525"/>
            <a:ext cx="2724150" cy="641350"/>
          </a:xfrm>
          <a:prstGeom prst="rect">
            <a:avLst/>
          </a:prstGeom>
          <a:noFill/>
          <a:ln w="9525">
            <a:noFill/>
            <a:miter lim="800000"/>
            <a:headEnd/>
            <a:tailEnd/>
          </a:ln>
          <a:effectLst/>
        </p:spPr>
        <p:txBody>
          <a:bodyPr wrap="none">
            <a:prstTxWarp prst="textNoShape">
              <a:avLst/>
            </a:prstTxWarp>
            <a:spAutoFit/>
          </a:bodyPr>
          <a:lstStyle/>
          <a:p>
            <a:r>
              <a:rPr lang="en-US"/>
              <a:t>Maxima and minima in a </a:t>
            </a:r>
          </a:p>
          <a:p>
            <a:r>
              <a:rPr lang="en-US"/>
              <a:t>3*3*3 neighborhood</a:t>
            </a:r>
          </a:p>
        </p:txBody>
      </p:sp>
    </p:spTree>
    <p:extLst>
      <p:ext uri="{BB962C8B-B14F-4D97-AF65-F5344CB8AC3E}">
        <p14:creationId xmlns:p14="http://schemas.microsoft.com/office/powerpoint/2010/main" val="2061889887"/>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457200" y="-90294"/>
            <a:ext cx="8229600" cy="1143000"/>
          </a:xfrm>
        </p:spPr>
        <p:txBody>
          <a:bodyPr>
            <a:normAutofit/>
          </a:bodyPr>
          <a:lstStyle/>
          <a:p>
            <a:r>
              <a:rPr lang="en-US" sz="3600" dirty="0"/>
              <a:t>Distinctiveness in </a:t>
            </a:r>
            <a:r>
              <a:rPr lang="en-US" sz="3600" dirty="0" err="1"/>
              <a:t>x,y</a:t>
            </a:r>
            <a:r>
              <a:rPr lang="en-US" sz="3600" dirty="0"/>
              <a:t> and scale</a:t>
            </a:r>
            <a:endParaRPr lang="ru-RU" sz="3600" dirty="0"/>
          </a:p>
        </p:txBody>
      </p:sp>
      <p:pic>
        <p:nvPicPr>
          <p:cNvPr id="6" name="Picture 7" descr="finalKeypoints"/>
          <p:cNvPicPr>
            <a:picLocks noChangeAspect="1" noChangeArrowheads="1"/>
          </p:cNvPicPr>
          <p:nvPr/>
        </p:nvPicPr>
        <p:blipFill rotWithShape="1">
          <a:blip r:embed="rId3"/>
          <a:srcRect l="16028" t="10800" r="15207" b="26428"/>
          <a:stretch/>
        </p:blipFill>
        <p:spPr>
          <a:xfrm>
            <a:off x="630743" y="1423874"/>
            <a:ext cx="4220334" cy="4181823"/>
          </a:xfrm>
          <a:prstGeom prst="rect">
            <a:avLst/>
          </a:prstGeom>
          <a:noFill/>
          <a:ln/>
        </p:spPr>
      </p:pic>
      <p:pic>
        <p:nvPicPr>
          <p:cNvPr id="7" name="Picture 7" descr="finalKeypoints"/>
          <p:cNvPicPr>
            <a:picLocks noChangeAspect="1" noChangeArrowheads="1"/>
          </p:cNvPicPr>
          <p:nvPr/>
        </p:nvPicPr>
        <p:blipFill rotWithShape="1">
          <a:blip r:embed="rId3"/>
          <a:srcRect l="16028" t="10800" r="15207" b="26428"/>
          <a:stretch/>
        </p:blipFill>
        <p:spPr>
          <a:xfrm>
            <a:off x="5108584" y="1975466"/>
            <a:ext cx="2563268" cy="2539878"/>
          </a:xfrm>
          <a:prstGeom prst="rect">
            <a:avLst/>
          </a:prstGeom>
          <a:noFill/>
          <a:ln/>
        </p:spPr>
      </p:pic>
    </p:spTree>
    <p:extLst>
      <p:ext uri="{BB962C8B-B14F-4D97-AF65-F5344CB8AC3E}">
        <p14:creationId xmlns:p14="http://schemas.microsoft.com/office/powerpoint/2010/main" val="9234145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4450" name="Title 1"/>
          <p:cNvSpPr>
            <a:spLocks noGrp="1"/>
          </p:cNvSpPr>
          <p:nvPr>
            <p:ph type="title"/>
          </p:nvPr>
        </p:nvSpPr>
        <p:spPr/>
        <p:txBody>
          <a:bodyPr/>
          <a:lstStyle/>
          <a:p>
            <a:pPr eaLnBrk="1" hangingPunct="1"/>
            <a:r>
              <a:rPr lang="en-US">
                <a:ea typeface="ＭＳ Ｐゴシック" charset="-128"/>
                <a:cs typeface="ＭＳ Ｐゴシック" charset="-128"/>
              </a:rPr>
              <a:t>Reducing dimensionality</a:t>
            </a:r>
          </a:p>
        </p:txBody>
      </p:sp>
      <p:sp>
        <p:nvSpPr>
          <p:cNvPr id="104451" name="Content Placeholder 2"/>
          <p:cNvSpPr>
            <a:spLocks noGrp="1"/>
          </p:cNvSpPr>
          <p:nvPr>
            <p:ph idx="1"/>
          </p:nvPr>
        </p:nvSpPr>
        <p:spPr>
          <a:xfrm>
            <a:off x="457200" y="1905000"/>
            <a:ext cx="8229600" cy="4267200"/>
          </a:xfrm>
        </p:spPr>
        <p:txBody>
          <a:bodyPr>
            <a:normAutofit lnSpcReduction="10000"/>
          </a:bodyPr>
          <a:lstStyle/>
          <a:p>
            <a:pPr eaLnBrk="1" hangingPunct="1"/>
            <a:r>
              <a:rPr lang="en-US" sz="2800" dirty="0">
                <a:ea typeface="ＭＳ Ｐゴシック" charset="-128"/>
                <a:cs typeface="ＭＳ Ｐゴシック" charset="-128"/>
              </a:rPr>
              <a:t>Feature descriptors are still large (e.g. 128 dimensions). </a:t>
            </a:r>
          </a:p>
          <a:p>
            <a:pPr eaLnBrk="1" hangingPunct="1"/>
            <a:endParaRPr lang="en-US" sz="2800" dirty="0">
              <a:ea typeface="ＭＳ Ｐゴシック" charset="-128"/>
              <a:cs typeface="ＭＳ Ｐゴシック" charset="-128"/>
            </a:endParaRPr>
          </a:p>
          <a:p>
            <a:pPr eaLnBrk="1" hangingPunct="1"/>
            <a:r>
              <a:rPr lang="en-US" sz="2800" dirty="0">
                <a:ea typeface="ＭＳ Ｐゴシック" charset="-128"/>
                <a:cs typeface="ＭＳ Ｐゴシック" charset="-128"/>
              </a:rPr>
              <a:t>If you have many descriptors to compare in a single image comparing to many images is costly</a:t>
            </a:r>
          </a:p>
          <a:p>
            <a:pPr eaLnBrk="1" hangingPunct="1"/>
            <a:endParaRPr lang="en-US" sz="2800" dirty="0">
              <a:ea typeface="ＭＳ Ｐゴシック" charset="-128"/>
              <a:cs typeface="ＭＳ Ｐゴシック" charset="-128"/>
            </a:endParaRPr>
          </a:p>
          <a:p>
            <a:pPr eaLnBrk="1" hangingPunct="1"/>
            <a:r>
              <a:rPr lang="en-US" sz="2800" dirty="0">
                <a:ea typeface="ＭＳ Ｐゴシック" charset="-128"/>
                <a:cs typeface="ＭＳ Ｐゴシック" charset="-128"/>
              </a:rPr>
              <a:t>What can you do to speed things up? </a:t>
            </a:r>
          </a:p>
          <a:p>
            <a:pPr lvl="1" eaLnBrk="1" hangingPunct="1"/>
            <a:r>
              <a:rPr lang="en-US" sz="2400" dirty="0"/>
              <a:t>Reduce dimensionality of descriptors (e.g. PCA)</a:t>
            </a:r>
          </a:p>
          <a:p>
            <a:pPr lvl="1" eaLnBrk="1" hangingPunct="1"/>
            <a:r>
              <a:rPr lang="en-US" sz="2400" dirty="0"/>
              <a:t>Make look-up fast </a:t>
            </a:r>
          </a:p>
        </p:txBody>
      </p:sp>
    </p:spTree>
    <p:extLst>
      <p:ext uri="{BB962C8B-B14F-4D97-AF65-F5344CB8AC3E}">
        <p14:creationId xmlns:p14="http://schemas.microsoft.com/office/powerpoint/2010/main" val="198793420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5474" name="Picture 9" descr="fig1a"/>
          <p:cNvPicPr>
            <a:picLocks noChangeAspect="1" noChangeArrowheads="1"/>
          </p:cNvPicPr>
          <p:nvPr/>
        </p:nvPicPr>
        <p:blipFill>
          <a:blip r:embed="rId3"/>
          <a:srcRect/>
          <a:stretch>
            <a:fillRect/>
          </a:stretch>
        </p:blipFill>
        <p:spPr bwMode="auto">
          <a:xfrm>
            <a:off x="1524000" y="1295400"/>
            <a:ext cx="2743200" cy="2620963"/>
          </a:xfrm>
          <a:prstGeom prst="rect">
            <a:avLst/>
          </a:prstGeom>
          <a:noFill/>
          <a:ln w="9525">
            <a:noFill/>
            <a:miter lim="800000"/>
            <a:headEnd/>
            <a:tailEnd/>
          </a:ln>
        </p:spPr>
      </p:pic>
      <p:sp>
        <p:nvSpPr>
          <p:cNvPr id="105475" name="Text Box 13"/>
          <p:cNvSpPr txBox="1">
            <a:spLocks noChangeArrowheads="1"/>
          </p:cNvSpPr>
          <p:nvPr/>
        </p:nvSpPr>
        <p:spPr bwMode="auto">
          <a:xfrm>
            <a:off x="304800" y="4114800"/>
            <a:ext cx="6553200" cy="457200"/>
          </a:xfrm>
          <a:prstGeom prst="rect">
            <a:avLst/>
          </a:prstGeom>
          <a:noFill/>
          <a:ln w="9525">
            <a:noFill/>
            <a:miter lim="800000"/>
            <a:headEnd/>
            <a:tailEnd/>
          </a:ln>
        </p:spPr>
        <p:txBody>
          <a:bodyPr>
            <a:prstTxWarp prst="textNoShape">
              <a:avLst/>
            </a:prstTxWarp>
            <a:spAutoFit/>
          </a:bodyPr>
          <a:lstStyle/>
          <a:p>
            <a:pPr>
              <a:buClr>
                <a:srgbClr val="FF0000"/>
              </a:buClr>
            </a:pPr>
            <a:r>
              <a:rPr lang="en-US" sz="2400">
                <a:latin typeface="Times New Roman" charset="0"/>
                <a:ea typeface="Times New Roman" charset="0"/>
                <a:cs typeface="Times New Roman" charset="0"/>
              </a:rPr>
              <a:t>A sample of </a:t>
            </a:r>
            <a:r>
              <a:rPr lang="en-US" sz="2400" i="1">
                <a:latin typeface="Times New Roman" charset="0"/>
                <a:ea typeface="Times New Roman" charset="0"/>
                <a:cs typeface="Times New Roman" charset="0"/>
              </a:rPr>
              <a:t>n </a:t>
            </a:r>
            <a:r>
              <a:rPr lang="en-US" sz="2400">
                <a:latin typeface="Times New Roman" charset="0"/>
                <a:ea typeface="Times New Roman" charset="0"/>
                <a:cs typeface="Times New Roman" charset="0"/>
              </a:rPr>
              <a:t>observations in space </a:t>
            </a:r>
          </a:p>
        </p:txBody>
      </p:sp>
      <p:sp>
        <p:nvSpPr>
          <p:cNvPr id="105476" name="Text Box 21"/>
          <p:cNvSpPr txBox="1">
            <a:spLocks noChangeArrowheads="1"/>
          </p:cNvSpPr>
          <p:nvPr/>
        </p:nvSpPr>
        <p:spPr bwMode="auto">
          <a:xfrm>
            <a:off x="304800" y="5105400"/>
            <a:ext cx="8229600" cy="830263"/>
          </a:xfrm>
          <a:prstGeom prst="rect">
            <a:avLst/>
          </a:prstGeom>
          <a:noFill/>
          <a:ln w="9525">
            <a:noFill/>
            <a:miter lim="800000"/>
            <a:headEnd/>
            <a:tailEnd/>
          </a:ln>
        </p:spPr>
        <p:txBody>
          <a:bodyPr>
            <a:prstTxWarp prst="textNoShape">
              <a:avLst/>
            </a:prstTxWarp>
            <a:spAutoFit/>
          </a:bodyPr>
          <a:lstStyle/>
          <a:p>
            <a:r>
              <a:rPr lang="en-US" sz="2400">
                <a:latin typeface="Times New Roman" charset="0"/>
              </a:rPr>
              <a:t>Goal:  to account for the variation in a sample</a:t>
            </a:r>
          </a:p>
          <a:p>
            <a:r>
              <a:rPr lang="en-US" sz="2400">
                <a:latin typeface="Times New Roman" charset="0"/>
              </a:rPr>
              <a:t>           in as few variables as possible for dimension reduction</a:t>
            </a:r>
            <a:endParaRPr lang="en-US"/>
          </a:p>
        </p:txBody>
      </p:sp>
      <p:sp>
        <p:nvSpPr>
          <p:cNvPr id="105477" name="Rectangle 2"/>
          <p:cNvSpPr>
            <a:spLocks noGrp="1" noChangeArrowheads="1"/>
          </p:cNvSpPr>
          <p:nvPr>
            <p:ph type="title"/>
          </p:nvPr>
        </p:nvSpPr>
        <p:spPr>
          <a:xfrm>
            <a:off x="685800" y="0"/>
            <a:ext cx="7772400" cy="838200"/>
          </a:xfrm>
        </p:spPr>
        <p:txBody>
          <a:bodyPr/>
          <a:lstStyle/>
          <a:p>
            <a:pPr eaLnBrk="1" hangingPunct="1"/>
            <a:r>
              <a:rPr lang="en-US" sz="4000">
                <a:ea typeface="ＭＳ Ｐゴシック" charset="-128"/>
                <a:cs typeface="ＭＳ Ｐゴシック" charset="-128"/>
              </a:rPr>
              <a:t>Principal Components Analysis (PCA)</a:t>
            </a:r>
          </a:p>
        </p:txBody>
      </p:sp>
    </p:spTree>
    <p:extLst>
      <p:ext uri="{BB962C8B-B14F-4D97-AF65-F5344CB8AC3E}">
        <p14:creationId xmlns:p14="http://schemas.microsoft.com/office/powerpoint/2010/main" val="1805508789"/>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6498" name="Picture 3" descr="fig1a"/>
          <p:cNvPicPr>
            <a:picLocks noChangeAspect="1" noChangeArrowheads="1"/>
          </p:cNvPicPr>
          <p:nvPr/>
        </p:nvPicPr>
        <p:blipFill>
          <a:blip r:embed="rId3"/>
          <a:srcRect/>
          <a:stretch>
            <a:fillRect/>
          </a:stretch>
        </p:blipFill>
        <p:spPr bwMode="auto">
          <a:xfrm>
            <a:off x="1524000" y="1295400"/>
            <a:ext cx="2743200" cy="2620963"/>
          </a:xfrm>
          <a:prstGeom prst="rect">
            <a:avLst/>
          </a:prstGeom>
          <a:noFill/>
          <a:ln w="9525">
            <a:noFill/>
            <a:miter lim="800000"/>
            <a:headEnd/>
            <a:tailEnd/>
          </a:ln>
        </p:spPr>
      </p:pic>
      <p:pic>
        <p:nvPicPr>
          <p:cNvPr id="106499" name="Picture 4" descr="fig2a"/>
          <p:cNvPicPr>
            <a:picLocks noChangeAspect="1" noChangeArrowheads="1"/>
          </p:cNvPicPr>
          <p:nvPr/>
        </p:nvPicPr>
        <p:blipFill>
          <a:blip r:embed="rId4"/>
          <a:srcRect/>
          <a:stretch>
            <a:fillRect/>
          </a:stretch>
        </p:blipFill>
        <p:spPr bwMode="auto">
          <a:xfrm>
            <a:off x="4876800" y="1295400"/>
            <a:ext cx="2743200" cy="2622550"/>
          </a:xfrm>
          <a:prstGeom prst="rect">
            <a:avLst/>
          </a:prstGeom>
          <a:noFill/>
          <a:ln w="9525">
            <a:noFill/>
            <a:miter lim="800000"/>
            <a:headEnd/>
            <a:tailEnd/>
          </a:ln>
        </p:spPr>
      </p:pic>
      <p:sp>
        <p:nvSpPr>
          <p:cNvPr id="106500" name="TextBox 12"/>
          <p:cNvSpPr txBox="1">
            <a:spLocks noChangeArrowheads="1"/>
          </p:cNvSpPr>
          <p:nvPr/>
        </p:nvSpPr>
        <p:spPr bwMode="auto">
          <a:xfrm>
            <a:off x="304800" y="4495800"/>
            <a:ext cx="8686800" cy="2032000"/>
          </a:xfrm>
          <a:prstGeom prst="rect">
            <a:avLst/>
          </a:prstGeom>
          <a:noFill/>
          <a:ln w="9525">
            <a:noFill/>
            <a:miter lim="800000"/>
            <a:headEnd/>
            <a:tailEnd/>
          </a:ln>
        </p:spPr>
        <p:txBody>
          <a:bodyPr>
            <a:prstTxWarp prst="textNoShape">
              <a:avLst/>
            </a:prstTxWarp>
            <a:spAutoFit/>
          </a:bodyPr>
          <a:lstStyle/>
          <a:p>
            <a:r>
              <a:rPr lang="en-US"/>
              <a:t>1</a:t>
            </a:r>
            <a:r>
              <a:rPr lang="en-US" baseline="30000"/>
              <a:t>st</a:t>
            </a:r>
            <a:r>
              <a:rPr lang="en-US"/>
              <a:t> PC (z1) is the direction along which data varies the most</a:t>
            </a:r>
          </a:p>
          <a:p>
            <a:r>
              <a:rPr lang="en-US"/>
              <a:t>2</a:t>
            </a:r>
            <a:r>
              <a:rPr lang="en-US" baseline="30000"/>
              <a:t>nd</a:t>
            </a:r>
            <a:r>
              <a:rPr lang="en-US"/>
              <a:t> PC (z2) is the next direction along which data varies the most, perpendicular to the 1</a:t>
            </a:r>
            <a:r>
              <a:rPr lang="en-US" baseline="30000"/>
              <a:t>st</a:t>
            </a:r>
            <a:r>
              <a:rPr lang="en-US"/>
              <a:t> PC</a:t>
            </a:r>
          </a:p>
          <a:p>
            <a:r>
              <a:rPr lang="en-US"/>
              <a:t>… </a:t>
            </a:r>
          </a:p>
          <a:p>
            <a:endParaRPr lang="en-US"/>
          </a:p>
          <a:p>
            <a:r>
              <a:rPr lang="en-US"/>
              <a:t>Truncate components to some small number for dimensionality reduction. Each data point then becomes a point in this new coordinate space.</a:t>
            </a:r>
          </a:p>
        </p:txBody>
      </p:sp>
      <p:sp>
        <p:nvSpPr>
          <p:cNvPr id="106501" name="Rectangle 2"/>
          <p:cNvSpPr>
            <a:spLocks noGrp="1" noChangeArrowheads="1"/>
          </p:cNvSpPr>
          <p:nvPr>
            <p:ph type="title"/>
          </p:nvPr>
        </p:nvSpPr>
        <p:spPr>
          <a:xfrm>
            <a:off x="685800" y="0"/>
            <a:ext cx="7772400" cy="838200"/>
          </a:xfrm>
        </p:spPr>
        <p:txBody>
          <a:bodyPr/>
          <a:lstStyle/>
          <a:p>
            <a:pPr eaLnBrk="1" hangingPunct="1"/>
            <a:r>
              <a:rPr lang="en-US" sz="4000">
                <a:ea typeface="ＭＳ Ｐゴシック" charset="-128"/>
                <a:cs typeface="ＭＳ Ｐゴシック" charset="-128"/>
              </a:rPr>
              <a:t>Principal Components Analysis (PCA)</a:t>
            </a:r>
          </a:p>
        </p:txBody>
      </p:sp>
    </p:spTree>
    <p:extLst>
      <p:ext uri="{BB962C8B-B14F-4D97-AF65-F5344CB8AC3E}">
        <p14:creationId xmlns:p14="http://schemas.microsoft.com/office/powerpoint/2010/main" val="3692512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6" descr="SIFT2"/>
          <p:cNvPicPr>
            <a:picLocks noChangeArrowheads="1"/>
          </p:cNvPicPr>
          <p:nvPr/>
        </p:nvPicPr>
        <p:blipFill>
          <a:blip r:embed="rId3"/>
          <a:srcRect/>
          <a:stretch>
            <a:fillRect/>
          </a:stretch>
        </p:blipFill>
        <p:spPr bwMode="auto">
          <a:xfrm>
            <a:off x="4648200" y="2133600"/>
            <a:ext cx="3675063" cy="2660650"/>
          </a:xfrm>
          <a:prstGeom prst="rect">
            <a:avLst/>
          </a:prstGeom>
          <a:noFill/>
          <a:ln w="9525">
            <a:noFill/>
            <a:miter lim="800000"/>
            <a:headEnd/>
            <a:tailEnd/>
          </a:ln>
        </p:spPr>
      </p:pic>
      <p:pic>
        <p:nvPicPr>
          <p:cNvPr id="28675" name="Picture 7" descr="SIFT1"/>
          <p:cNvPicPr>
            <a:picLocks noChangeAspect="1" noChangeArrowheads="1"/>
          </p:cNvPicPr>
          <p:nvPr/>
        </p:nvPicPr>
        <p:blipFill>
          <a:blip r:embed="rId4"/>
          <a:srcRect/>
          <a:stretch>
            <a:fillRect/>
          </a:stretch>
        </p:blipFill>
        <p:spPr bwMode="auto">
          <a:xfrm>
            <a:off x="838200" y="2133600"/>
            <a:ext cx="3675063" cy="2663825"/>
          </a:xfrm>
          <a:prstGeom prst="rect">
            <a:avLst/>
          </a:prstGeom>
          <a:noFill/>
          <a:ln w="9525">
            <a:noFill/>
            <a:miter lim="800000"/>
            <a:headEnd/>
            <a:tailEnd/>
          </a:ln>
        </p:spPr>
      </p:pic>
      <p:sp>
        <p:nvSpPr>
          <p:cNvPr id="28676" name="Rectangle 2"/>
          <p:cNvSpPr>
            <a:spLocks noGrp="1" noChangeArrowheads="1"/>
          </p:cNvSpPr>
          <p:nvPr>
            <p:ph type="title"/>
          </p:nvPr>
        </p:nvSpPr>
        <p:spPr>
          <a:xfrm>
            <a:off x="457200" y="25158"/>
            <a:ext cx="8229600" cy="1143000"/>
          </a:xfrm>
        </p:spPr>
        <p:txBody>
          <a:bodyPr/>
          <a:lstStyle/>
          <a:p>
            <a:r>
              <a:rPr lang="en-US" dirty="0"/>
              <a:t>Why extract features?</a:t>
            </a:r>
          </a:p>
        </p:txBody>
      </p:sp>
      <p:sp>
        <p:nvSpPr>
          <p:cNvPr id="28677" name="Rectangle 3"/>
          <p:cNvSpPr>
            <a:spLocks noGrp="1" noChangeArrowheads="1"/>
          </p:cNvSpPr>
          <p:nvPr>
            <p:ph type="body" idx="1"/>
          </p:nvPr>
        </p:nvSpPr>
        <p:spPr>
          <a:xfrm>
            <a:off x="457200" y="1044540"/>
            <a:ext cx="8229600" cy="4525963"/>
          </a:xfrm>
        </p:spPr>
        <p:txBody>
          <a:bodyPr/>
          <a:lstStyle/>
          <a:p>
            <a:pPr>
              <a:buFontTx/>
              <a:buChar char="•"/>
            </a:pPr>
            <a:r>
              <a:rPr lang="en-US" dirty="0"/>
              <a:t>Motivation: panorama stitching</a:t>
            </a:r>
          </a:p>
          <a:p>
            <a:pPr lvl="1"/>
            <a:r>
              <a:rPr lang="en-US" dirty="0"/>
              <a:t>We have two images – how do we combine them?</a:t>
            </a:r>
          </a:p>
        </p:txBody>
      </p:sp>
      <p:sp>
        <p:nvSpPr>
          <p:cNvPr id="28678" name="Text Box 14"/>
          <p:cNvSpPr txBox="1">
            <a:spLocks noChangeArrowheads="1"/>
          </p:cNvSpPr>
          <p:nvPr/>
        </p:nvSpPr>
        <p:spPr bwMode="auto">
          <a:xfrm>
            <a:off x="1203325" y="5094288"/>
            <a:ext cx="3863975" cy="519112"/>
          </a:xfrm>
          <a:prstGeom prst="rect">
            <a:avLst/>
          </a:prstGeom>
          <a:noFill/>
          <a:ln w="9525">
            <a:noFill/>
            <a:miter lim="800000"/>
            <a:headEnd/>
            <a:tailEnd/>
          </a:ln>
        </p:spPr>
        <p:txBody>
          <a:bodyPr wrap="none">
            <a:prstTxWarp prst="textNoShape">
              <a:avLst/>
            </a:prstTxWarp>
            <a:spAutoFit/>
          </a:bodyPr>
          <a:lstStyle/>
          <a:p>
            <a:r>
              <a:rPr lang="en-US"/>
              <a:t>Step 1: extract features</a:t>
            </a:r>
          </a:p>
        </p:txBody>
      </p:sp>
      <p:grpSp>
        <p:nvGrpSpPr>
          <p:cNvPr id="2" name="Group 19"/>
          <p:cNvGrpSpPr>
            <a:grpSpLocks/>
          </p:cNvGrpSpPr>
          <p:nvPr/>
        </p:nvGrpSpPr>
        <p:grpSpPr bwMode="auto">
          <a:xfrm>
            <a:off x="1219200" y="3054350"/>
            <a:ext cx="4829175" cy="3027363"/>
            <a:chOff x="768" y="1924"/>
            <a:chExt cx="3042" cy="1907"/>
          </a:xfrm>
        </p:grpSpPr>
        <p:sp>
          <p:nvSpPr>
            <p:cNvPr id="28680" name="Text Box 15"/>
            <p:cNvSpPr txBox="1">
              <a:spLocks noChangeArrowheads="1"/>
            </p:cNvSpPr>
            <p:nvPr/>
          </p:nvSpPr>
          <p:spPr bwMode="auto">
            <a:xfrm>
              <a:off x="768" y="3504"/>
              <a:ext cx="2372" cy="327"/>
            </a:xfrm>
            <a:prstGeom prst="rect">
              <a:avLst/>
            </a:prstGeom>
            <a:noFill/>
            <a:ln w="9525">
              <a:noFill/>
              <a:miter lim="800000"/>
              <a:headEnd/>
              <a:tailEnd/>
            </a:ln>
          </p:spPr>
          <p:txBody>
            <a:bodyPr wrap="none">
              <a:prstTxWarp prst="textNoShape">
                <a:avLst/>
              </a:prstTxWarp>
              <a:spAutoFit/>
            </a:bodyPr>
            <a:lstStyle/>
            <a:p>
              <a:r>
                <a:rPr lang="en-US"/>
                <a:t>Step 2: match features</a:t>
              </a:r>
            </a:p>
          </p:txBody>
        </p:sp>
        <p:grpSp>
          <p:nvGrpSpPr>
            <p:cNvPr id="3" name="Group 18"/>
            <p:cNvGrpSpPr>
              <a:grpSpLocks/>
            </p:cNvGrpSpPr>
            <p:nvPr/>
          </p:nvGrpSpPr>
          <p:grpSpPr bwMode="auto">
            <a:xfrm>
              <a:off x="2072" y="1924"/>
              <a:ext cx="1738" cy="954"/>
              <a:chOff x="2072" y="1924"/>
              <a:chExt cx="1738" cy="954"/>
            </a:xfrm>
          </p:grpSpPr>
          <p:sp>
            <p:nvSpPr>
              <p:cNvPr id="28682" name="Line 8"/>
              <p:cNvSpPr>
                <a:spLocks noChangeShapeType="1"/>
              </p:cNvSpPr>
              <p:nvPr/>
            </p:nvSpPr>
            <p:spPr bwMode="auto">
              <a:xfrm flipV="1">
                <a:off x="2072" y="1924"/>
                <a:ext cx="1200" cy="96"/>
              </a:xfrm>
              <a:prstGeom prst="line">
                <a:avLst/>
              </a:prstGeom>
              <a:noFill/>
              <a:ln w="28575">
                <a:solidFill>
                  <a:srgbClr val="FF0000"/>
                </a:solidFill>
                <a:round/>
                <a:headEnd type="triangle" w="med" len="med"/>
                <a:tailEnd type="triangle" w="med" len="med"/>
              </a:ln>
            </p:spPr>
            <p:txBody>
              <a:bodyPr>
                <a:prstTxWarp prst="textNoShape">
                  <a:avLst/>
                </a:prstTxWarp>
              </a:bodyPr>
              <a:lstStyle/>
              <a:p>
                <a:endParaRPr lang="en-US"/>
              </a:p>
            </p:txBody>
          </p:sp>
          <p:sp>
            <p:nvSpPr>
              <p:cNvPr id="28683" name="Line 9"/>
              <p:cNvSpPr>
                <a:spLocks noChangeShapeType="1"/>
              </p:cNvSpPr>
              <p:nvPr/>
            </p:nvSpPr>
            <p:spPr bwMode="auto">
              <a:xfrm>
                <a:off x="2666" y="2094"/>
                <a:ext cx="1144" cy="9"/>
              </a:xfrm>
              <a:prstGeom prst="line">
                <a:avLst/>
              </a:prstGeom>
              <a:noFill/>
              <a:ln w="28575">
                <a:solidFill>
                  <a:srgbClr val="FF0000"/>
                </a:solidFill>
                <a:round/>
                <a:headEnd type="triangle" w="med" len="med"/>
                <a:tailEnd type="triangle" w="med" len="med"/>
              </a:ln>
            </p:spPr>
            <p:txBody>
              <a:bodyPr>
                <a:prstTxWarp prst="textNoShape">
                  <a:avLst/>
                </a:prstTxWarp>
              </a:bodyPr>
              <a:lstStyle/>
              <a:p>
                <a:endParaRPr lang="en-US"/>
              </a:p>
            </p:txBody>
          </p:sp>
          <p:sp>
            <p:nvSpPr>
              <p:cNvPr id="28684" name="Line 10"/>
              <p:cNvSpPr>
                <a:spLocks noChangeShapeType="1"/>
              </p:cNvSpPr>
              <p:nvPr/>
            </p:nvSpPr>
            <p:spPr bwMode="auto">
              <a:xfrm flipV="1">
                <a:off x="2346" y="2788"/>
                <a:ext cx="1070" cy="90"/>
              </a:xfrm>
              <a:prstGeom prst="line">
                <a:avLst/>
              </a:prstGeom>
              <a:noFill/>
              <a:ln w="28575">
                <a:solidFill>
                  <a:srgbClr val="FF0000"/>
                </a:solidFill>
                <a:round/>
                <a:headEnd type="triangle" w="med" len="med"/>
                <a:tailEnd type="triangle" w="med" len="med"/>
              </a:ln>
            </p:spPr>
            <p:txBody>
              <a:bodyPr>
                <a:prstTxWarp prst="textNoShape">
                  <a:avLst/>
                </a:prstTxWarp>
              </a:bodyPr>
              <a:lstStyle/>
              <a:p>
                <a:endParaRPr lang="en-US"/>
              </a:p>
            </p:txBody>
          </p:sp>
          <p:sp>
            <p:nvSpPr>
              <p:cNvPr id="28685" name="Freeform 11"/>
              <p:cNvSpPr>
                <a:spLocks/>
              </p:cNvSpPr>
              <p:nvPr/>
            </p:nvSpPr>
            <p:spPr bwMode="auto">
              <a:xfrm>
                <a:off x="2617" y="2415"/>
                <a:ext cx="1092" cy="30"/>
              </a:xfrm>
              <a:custGeom>
                <a:avLst/>
                <a:gdLst>
                  <a:gd name="T0" fmla="*/ 0 w 1092"/>
                  <a:gd name="T1" fmla="*/ 30 h 30"/>
                  <a:gd name="T2" fmla="*/ 1092 w 1092"/>
                  <a:gd name="T3" fmla="*/ 0 h 30"/>
                  <a:gd name="T4" fmla="*/ 0 60000 65536"/>
                  <a:gd name="T5" fmla="*/ 0 60000 65536"/>
                  <a:gd name="T6" fmla="*/ 0 w 1092"/>
                  <a:gd name="T7" fmla="*/ 0 h 30"/>
                  <a:gd name="T8" fmla="*/ 1092 w 1092"/>
                  <a:gd name="T9" fmla="*/ 30 h 30"/>
                </a:gdLst>
                <a:ahLst/>
                <a:cxnLst>
                  <a:cxn ang="T4">
                    <a:pos x="T0" y="T1"/>
                  </a:cxn>
                  <a:cxn ang="T5">
                    <a:pos x="T2" y="T3"/>
                  </a:cxn>
                </a:cxnLst>
                <a:rect l="T6" t="T7" r="T8" b="T9"/>
                <a:pathLst>
                  <a:path w="1092" h="30">
                    <a:moveTo>
                      <a:pt x="0" y="30"/>
                    </a:moveTo>
                    <a:lnTo>
                      <a:pt x="1092" y="0"/>
                    </a:lnTo>
                  </a:path>
                </a:pathLst>
              </a:custGeom>
              <a:noFill/>
              <a:ln w="28575">
                <a:solidFill>
                  <a:srgbClr val="FF0000"/>
                </a:solidFill>
                <a:round/>
                <a:headEnd type="triangle" w="med" len="med"/>
                <a:tailEnd type="triangle" w="med" len="med"/>
              </a:ln>
            </p:spPr>
            <p:txBody>
              <a:bodyPr>
                <a:prstTxWarp prst="textNoShape">
                  <a:avLst/>
                </a:prstTxWarp>
              </a:bodyPr>
              <a:lstStyle/>
              <a:p>
                <a:endParaRPr lang="en-US"/>
              </a:p>
            </p:txBody>
          </p:sp>
          <p:sp>
            <p:nvSpPr>
              <p:cNvPr id="28686" name="Line 12"/>
              <p:cNvSpPr>
                <a:spLocks noChangeShapeType="1"/>
              </p:cNvSpPr>
              <p:nvPr/>
            </p:nvSpPr>
            <p:spPr bwMode="auto">
              <a:xfrm flipV="1">
                <a:off x="2170" y="2236"/>
                <a:ext cx="1150" cy="82"/>
              </a:xfrm>
              <a:prstGeom prst="line">
                <a:avLst/>
              </a:prstGeom>
              <a:noFill/>
              <a:ln w="28575">
                <a:solidFill>
                  <a:srgbClr val="FF0000"/>
                </a:solidFill>
                <a:round/>
                <a:headEnd type="triangle" w="med" len="med"/>
                <a:tailEnd type="triangle" w="med" len="med"/>
              </a:ln>
            </p:spPr>
            <p:txBody>
              <a:bodyPr>
                <a:prstTxWarp prst="textNoShape">
                  <a:avLst/>
                </a:prstTxWarp>
              </a:bodyPr>
              <a:lstStyle/>
              <a:p>
                <a:endParaRPr lang="en-US"/>
              </a:p>
            </p:txBody>
          </p:sp>
          <p:sp>
            <p:nvSpPr>
              <p:cNvPr id="28687" name="Freeform 17"/>
              <p:cNvSpPr>
                <a:spLocks/>
              </p:cNvSpPr>
              <p:nvPr/>
            </p:nvSpPr>
            <p:spPr bwMode="auto">
              <a:xfrm>
                <a:off x="2530" y="2617"/>
                <a:ext cx="1017" cy="65"/>
              </a:xfrm>
              <a:custGeom>
                <a:avLst/>
                <a:gdLst>
                  <a:gd name="T0" fmla="*/ 0 w 1017"/>
                  <a:gd name="T1" fmla="*/ 65 h 65"/>
                  <a:gd name="T2" fmla="*/ 1017 w 1017"/>
                  <a:gd name="T3" fmla="*/ 0 h 65"/>
                  <a:gd name="T4" fmla="*/ 0 60000 65536"/>
                  <a:gd name="T5" fmla="*/ 0 60000 65536"/>
                  <a:gd name="T6" fmla="*/ 0 w 1017"/>
                  <a:gd name="T7" fmla="*/ 0 h 65"/>
                  <a:gd name="T8" fmla="*/ 1017 w 1017"/>
                  <a:gd name="T9" fmla="*/ 65 h 65"/>
                </a:gdLst>
                <a:ahLst/>
                <a:cxnLst>
                  <a:cxn ang="T4">
                    <a:pos x="T0" y="T1"/>
                  </a:cxn>
                  <a:cxn ang="T5">
                    <a:pos x="T2" y="T3"/>
                  </a:cxn>
                </a:cxnLst>
                <a:rect l="T6" t="T7" r="T8" b="T9"/>
                <a:pathLst>
                  <a:path w="1017" h="65">
                    <a:moveTo>
                      <a:pt x="0" y="65"/>
                    </a:moveTo>
                    <a:lnTo>
                      <a:pt x="1017" y="0"/>
                    </a:lnTo>
                  </a:path>
                </a:pathLst>
              </a:custGeom>
              <a:noFill/>
              <a:ln w="28575">
                <a:solidFill>
                  <a:srgbClr val="FF0000"/>
                </a:solidFill>
                <a:round/>
                <a:headEnd type="triangle" w="med" len="med"/>
                <a:tailEnd type="triangle" w="med" len="med"/>
              </a:ln>
            </p:spPr>
            <p:txBody>
              <a:bodyPr>
                <a:prstTxWarp prst="textNoShape">
                  <a:avLst/>
                </a:prstTxWarp>
              </a:bodyPr>
              <a:lstStyle/>
              <a:p>
                <a:endParaRPr lang="en-US"/>
              </a:p>
            </p:txBody>
          </p:sp>
        </p:grpSp>
      </p:grpSp>
      <p:sp>
        <p:nvSpPr>
          <p:cNvPr id="16" name="Text Box 6"/>
          <p:cNvSpPr txBox="1">
            <a:spLocks noChangeArrowheads="1"/>
          </p:cNvSpPr>
          <p:nvPr/>
        </p:nvSpPr>
        <p:spPr bwMode="auto">
          <a:xfrm>
            <a:off x="6645275" y="6553200"/>
            <a:ext cx="2574925" cy="369888"/>
          </a:xfrm>
          <a:prstGeom prst="rect">
            <a:avLst/>
          </a:prstGeom>
          <a:noFill/>
          <a:ln w="9525">
            <a:noFill/>
            <a:miter lim="800000"/>
            <a:headEnd/>
            <a:tailEnd/>
          </a:ln>
        </p:spPr>
        <p:txBody>
          <a:bodyPr wrap="none">
            <a:prstTxWarp prst="textNoShape">
              <a:avLst/>
            </a:prstTxWarp>
            <a:spAutoFit/>
          </a:bodyPr>
          <a:lstStyle/>
          <a:p>
            <a:pPr eaLnBrk="0" hangingPunct="0"/>
            <a:r>
              <a:rPr lang="en-US" dirty="0">
                <a:solidFill>
                  <a:srgbClr val="000000"/>
                </a:solidFill>
                <a:latin typeface="Calibri" charset="0"/>
                <a:ea typeface="Arial" charset="0"/>
                <a:cs typeface="Arial" charset="0"/>
              </a:rPr>
              <a:t>source: Svetlana </a:t>
            </a:r>
            <a:r>
              <a:rPr lang="en-US" dirty="0" err="1">
                <a:solidFill>
                  <a:srgbClr val="000000"/>
                </a:solidFill>
                <a:latin typeface="Calibri" charset="0"/>
                <a:ea typeface="Arial" charset="0"/>
                <a:cs typeface="Arial" charset="0"/>
              </a:rPr>
              <a:t>Lazebnik</a:t>
            </a:r>
            <a:r>
              <a:rPr lang="en-US" dirty="0">
                <a:solidFill>
                  <a:srgbClr val="000000"/>
                </a:solidFill>
                <a:latin typeface="Calibri" charset="0"/>
                <a:ea typeface="Arial" charset="0"/>
                <a:cs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57200" y="25158"/>
            <a:ext cx="8229600" cy="1143000"/>
          </a:xfrm>
        </p:spPr>
        <p:txBody>
          <a:bodyPr/>
          <a:lstStyle/>
          <a:p>
            <a:r>
              <a:rPr lang="en-US"/>
              <a:t>Why extract features?</a:t>
            </a:r>
          </a:p>
        </p:txBody>
      </p:sp>
      <p:sp>
        <p:nvSpPr>
          <p:cNvPr id="29699" name="Rectangle 3"/>
          <p:cNvSpPr>
            <a:spLocks noGrp="1" noChangeArrowheads="1"/>
          </p:cNvSpPr>
          <p:nvPr>
            <p:ph type="body" idx="1"/>
          </p:nvPr>
        </p:nvSpPr>
        <p:spPr>
          <a:xfrm>
            <a:off x="457200" y="1044540"/>
            <a:ext cx="8229600" cy="4525963"/>
          </a:xfrm>
        </p:spPr>
        <p:txBody>
          <a:bodyPr/>
          <a:lstStyle/>
          <a:p>
            <a:pPr>
              <a:buFontTx/>
              <a:buChar char="•"/>
            </a:pPr>
            <a:r>
              <a:rPr lang="en-US" dirty="0"/>
              <a:t>Motivation: panorama stitching</a:t>
            </a:r>
          </a:p>
          <a:p>
            <a:pPr lvl="1"/>
            <a:r>
              <a:rPr lang="en-US" dirty="0"/>
              <a:t>We have two images – how do we combine them?</a:t>
            </a:r>
          </a:p>
        </p:txBody>
      </p:sp>
      <p:sp>
        <p:nvSpPr>
          <p:cNvPr id="29700" name="Text Box 13"/>
          <p:cNvSpPr txBox="1">
            <a:spLocks noChangeArrowheads="1"/>
          </p:cNvSpPr>
          <p:nvPr/>
        </p:nvSpPr>
        <p:spPr bwMode="auto">
          <a:xfrm>
            <a:off x="1203325" y="5094288"/>
            <a:ext cx="3863975" cy="519112"/>
          </a:xfrm>
          <a:prstGeom prst="rect">
            <a:avLst/>
          </a:prstGeom>
          <a:noFill/>
          <a:ln w="9525">
            <a:noFill/>
            <a:miter lim="800000"/>
            <a:headEnd/>
            <a:tailEnd/>
          </a:ln>
        </p:spPr>
        <p:txBody>
          <a:bodyPr wrap="none">
            <a:prstTxWarp prst="textNoShape">
              <a:avLst/>
            </a:prstTxWarp>
            <a:spAutoFit/>
          </a:bodyPr>
          <a:lstStyle/>
          <a:p>
            <a:r>
              <a:rPr lang="en-US"/>
              <a:t>Step 1: extract features</a:t>
            </a:r>
          </a:p>
        </p:txBody>
      </p:sp>
      <p:sp>
        <p:nvSpPr>
          <p:cNvPr id="29701" name="Text Box 14"/>
          <p:cNvSpPr txBox="1">
            <a:spLocks noChangeArrowheads="1"/>
          </p:cNvSpPr>
          <p:nvPr/>
        </p:nvSpPr>
        <p:spPr bwMode="auto">
          <a:xfrm>
            <a:off x="1219200" y="5562600"/>
            <a:ext cx="3765550" cy="519113"/>
          </a:xfrm>
          <a:prstGeom prst="rect">
            <a:avLst/>
          </a:prstGeom>
          <a:noFill/>
          <a:ln w="9525">
            <a:noFill/>
            <a:miter lim="800000"/>
            <a:headEnd/>
            <a:tailEnd/>
          </a:ln>
        </p:spPr>
        <p:txBody>
          <a:bodyPr wrap="none">
            <a:prstTxWarp prst="textNoShape">
              <a:avLst/>
            </a:prstTxWarp>
            <a:spAutoFit/>
          </a:bodyPr>
          <a:lstStyle/>
          <a:p>
            <a:r>
              <a:rPr lang="en-US"/>
              <a:t>Step 2: match features</a:t>
            </a:r>
          </a:p>
        </p:txBody>
      </p:sp>
      <p:sp>
        <p:nvSpPr>
          <p:cNvPr id="29702" name="Text Box 15"/>
          <p:cNvSpPr txBox="1">
            <a:spLocks noChangeArrowheads="1"/>
          </p:cNvSpPr>
          <p:nvPr/>
        </p:nvSpPr>
        <p:spPr bwMode="auto">
          <a:xfrm>
            <a:off x="1219200" y="6034088"/>
            <a:ext cx="3411538" cy="519112"/>
          </a:xfrm>
          <a:prstGeom prst="rect">
            <a:avLst/>
          </a:prstGeom>
          <a:noFill/>
          <a:ln w="9525">
            <a:noFill/>
            <a:miter lim="800000"/>
            <a:headEnd/>
            <a:tailEnd/>
          </a:ln>
        </p:spPr>
        <p:txBody>
          <a:bodyPr wrap="none">
            <a:prstTxWarp prst="textNoShape">
              <a:avLst/>
            </a:prstTxWarp>
            <a:spAutoFit/>
          </a:bodyPr>
          <a:lstStyle/>
          <a:p>
            <a:r>
              <a:rPr lang="en-US"/>
              <a:t>Step 3: align images</a:t>
            </a:r>
          </a:p>
        </p:txBody>
      </p:sp>
      <p:pic>
        <p:nvPicPr>
          <p:cNvPr id="29703" name="Picture 16" descr="homography"/>
          <p:cNvPicPr>
            <a:picLocks noChangeAspect="1" noChangeArrowheads="1"/>
          </p:cNvPicPr>
          <p:nvPr/>
        </p:nvPicPr>
        <p:blipFill>
          <a:blip r:embed="rId3"/>
          <a:srcRect/>
          <a:stretch>
            <a:fillRect/>
          </a:stretch>
        </p:blipFill>
        <p:spPr bwMode="auto">
          <a:xfrm>
            <a:off x="1738313" y="2133600"/>
            <a:ext cx="5691187" cy="2846388"/>
          </a:xfrm>
          <a:prstGeom prst="rect">
            <a:avLst/>
          </a:prstGeom>
          <a:noFill/>
          <a:ln w="9525">
            <a:noFill/>
            <a:miter lim="800000"/>
            <a:headEnd/>
            <a:tailEnd/>
          </a:ln>
        </p:spPr>
      </p:pic>
      <p:sp>
        <p:nvSpPr>
          <p:cNvPr id="8" name="Text Box 6"/>
          <p:cNvSpPr txBox="1">
            <a:spLocks noChangeArrowheads="1"/>
          </p:cNvSpPr>
          <p:nvPr/>
        </p:nvSpPr>
        <p:spPr bwMode="auto">
          <a:xfrm>
            <a:off x="6645275" y="6553200"/>
            <a:ext cx="2574925" cy="369888"/>
          </a:xfrm>
          <a:prstGeom prst="rect">
            <a:avLst/>
          </a:prstGeom>
          <a:noFill/>
          <a:ln w="9525">
            <a:noFill/>
            <a:miter lim="800000"/>
            <a:headEnd/>
            <a:tailEnd/>
          </a:ln>
        </p:spPr>
        <p:txBody>
          <a:bodyPr wrap="none">
            <a:prstTxWarp prst="textNoShape">
              <a:avLst/>
            </a:prstTxWarp>
            <a:spAutoFit/>
          </a:bodyPr>
          <a:lstStyle/>
          <a:p>
            <a:pPr eaLnBrk="0" hangingPunct="0"/>
            <a:r>
              <a:rPr lang="en-US" dirty="0">
                <a:solidFill>
                  <a:srgbClr val="000000"/>
                </a:solidFill>
                <a:latin typeface="Calibri" charset="0"/>
                <a:ea typeface="Arial" charset="0"/>
                <a:cs typeface="Arial" charset="0"/>
              </a:rPr>
              <a:t>source: Svetlana </a:t>
            </a:r>
            <a:r>
              <a:rPr lang="en-US" dirty="0" err="1">
                <a:solidFill>
                  <a:srgbClr val="000000"/>
                </a:solidFill>
                <a:latin typeface="Calibri" charset="0"/>
                <a:ea typeface="Arial" charset="0"/>
                <a:cs typeface="Arial" charset="0"/>
              </a:rPr>
              <a:t>Lazebnik</a:t>
            </a:r>
            <a:r>
              <a:rPr lang="en-US" dirty="0">
                <a:solidFill>
                  <a:srgbClr val="000000"/>
                </a:solidFill>
                <a:latin typeface="Calibri" charset="0"/>
                <a:ea typeface="Arial" charset="0"/>
                <a:cs typeface="Arial" charset="0"/>
              </a:rPr>
              <a:t>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250"/>
            <a:ext cx="8229600" cy="1143000"/>
          </a:xfrm>
        </p:spPr>
        <p:txBody>
          <a:bodyPr>
            <a:normAutofit/>
          </a:bodyPr>
          <a:lstStyle/>
          <a:p>
            <a:r>
              <a:rPr lang="en-US" dirty="0"/>
              <a:t>Local Features for object detection</a:t>
            </a:r>
          </a:p>
        </p:txBody>
      </p:sp>
      <p:sp>
        <p:nvSpPr>
          <p:cNvPr id="3" name="Content Placeholder 2"/>
          <p:cNvSpPr>
            <a:spLocks noGrp="1"/>
          </p:cNvSpPr>
          <p:nvPr>
            <p:ph idx="1"/>
          </p:nvPr>
        </p:nvSpPr>
        <p:spPr/>
        <p:txBody>
          <a:bodyPr/>
          <a:lstStyle/>
          <a:p>
            <a:endParaRPr lang="en-US"/>
          </a:p>
        </p:txBody>
      </p:sp>
      <p:pic>
        <p:nvPicPr>
          <p:cNvPr id="73730" name="Picture 2"/>
          <p:cNvPicPr>
            <a:picLocks noChangeAspect="1" noChangeArrowheads="1"/>
          </p:cNvPicPr>
          <p:nvPr/>
        </p:nvPicPr>
        <p:blipFill>
          <a:blip r:embed="rId3" cstate="print"/>
          <a:srcRect/>
          <a:stretch>
            <a:fillRect/>
          </a:stretch>
        </p:blipFill>
        <p:spPr bwMode="auto">
          <a:xfrm>
            <a:off x="457200" y="914400"/>
            <a:ext cx="8008962" cy="5867400"/>
          </a:xfrm>
          <a:prstGeom prst="rect">
            <a:avLst/>
          </a:prstGeom>
          <a:noFill/>
          <a:ln w="9525">
            <a:noFill/>
            <a:miter lim="800000"/>
            <a:headEnd/>
            <a:tailEnd/>
          </a:ln>
        </p:spPr>
      </p:pic>
    </p:spTree>
    <p:extLst>
      <p:ext uri="{BB962C8B-B14F-4D97-AF65-F5344CB8AC3E}">
        <p14:creationId xmlns:p14="http://schemas.microsoft.com/office/powerpoint/2010/main" val="79029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Representing Images</a:t>
            </a:r>
          </a:p>
        </p:txBody>
      </p:sp>
      <p:sp>
        <p:nvSpPr>
          <p:cNvPr id="5" name="TextBox 4"/>
          <p:cNvSpPr txBox="1"/>
          <p:nvPr/>
        </p:nvSpPr>
        <p:spPr>
          <a:xfrm>
            <a:off x="3462753" y="5047693"/>
            <a:ext cx="2930134" cy="523220"/>
          </a:xfrm>
          <a:prstGeom prst="rect">
            <a:avLst/>
          </a:prstGeom>
          <a:noFill/>
        </p:spPr>
        <p:txBody>
          <a:bodyPr wrap="none" rtlCol="0">
            <a:spAutoFit/>
          </a:bodyPr>
          <a:lstStyle/>
          <a:p>
            <a:r>
              <a:rPr lang="en-US" sz="2800" dirty="0"/>
              <a:t>Keep all the pixels!</a:t>
            </a:r>
          </a:p>
        </p:txBody>
      </p:sp>
      <p:sp>
        <p:nvSpPr>
          <p:cNvPr id="6" name="TextBox 5"/>
          <p:cNvSpPr txBox="1"/>
          <p:nvPr/>
        </p:nvSpPr>
        <p:spPr>
          <a:xfrm>
            <a:off x="3690380" y="5820829"/>
            <a:ext cx="1696949" cy="461665"/>
          </a:xfrm>
          <a:prstGeom prst="rect">
            <a:avLst/>
          </a:prstGeom>
          <a:noFill/>
        </p:spPr>
        <p:txBody>
          <a:bodyPr wrap="none" rtlCol="0">
            <a:spAutoFit/>
          </a:bodyPr>
          <a:lstStyle/>
          <a:p>
            <a:r>
              <a:rPr lang="en-US" sz="2400" dirty="0"/>
              <a:t>Pros? Cons?</a:t>
            </a:r>
          </a:p>
        </p:txBody>
      </p:sp>
      <p:pic>
        <p:nvPicPr>
          <p:cNvPr id="7" name="Picture 3" descr="2046794090_5b3c0c9cc1_o.jpg"/>
          <p:cNvPicPr>
            <a:picLocks noChangeAspect="1"/>
          </p:cNvPicPr>
          <p:nvPr/>
        </p:nvPicPr>
        <p:blipFill>
          <a:blip r:embed="rId3"/>
          <a:srcRect/>
          <a:stretch>
            <a:fillRect/>
          </a:stretch>
        </p:blipFill>
        <p:spPr bwMode="auto">
          <a:xfrm>
            <a:off x="2497945" y="1793602"/>
            <a:ext cx="4064000" cy="2997200"/>
          </a:xfrm>
          <a:prstGeom prst="rect">
            <a:avLst/>
          </a:prstGeom>
          <a:noFill/>
          <a:ln w="9525">
            <a:noFill/>
            <a:miter lim="800000"/>
            <a:headEnd/>
            <a:tailEnd/>
          </a:ln>
        </p:spPr>
      </p:pic>
    </p:spTree>
    <p:extLst>
      <p:ext uri="{BB962C8B-B14F-4D97-AF65-F5344CB8AC3E}">
        <p14:creationId xmlns:p14="http://schemas.microsoft.com/office/powerpoint/2010/main" val="1906169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457200" y="47838"/>
            <a:ext cx="8229600" cy="1143000"/>
          </a:xfrm>
        </p:spPr>
        <p:txBody>
          <a:bodyPr/>
          <a:lstStyle/>
          <a:p>
            <a:r>
              <a:rPr lang="en-US" dirty="0"/>
              <a:t>Characteristics of good features</a:t>
            </a:r>
          </a:p>
        </p:txBody>
      </p:sp>
      <p:sp>
        <p:nvSpPr>
          <p:cNvPr id="1220611" name="Rectangle 3"/>
          <p:cNvSpPr>
            <a:spLocks noGrp="1" noChangeArrowheads="1"/>
          </p:cNvSpPr>
          <p:nvPr>
            <p:ph type="body" idx="1"/>
          </p:nvPr>
        </p:nvSpPr>
        <p:spPr>
          <a:xfrm>
            <a:off x="609600" y="3276600"/>
            <a:ext cx="8001000" cy="3581400"/>
          </a:xfrm>
        </p:spPr>
        <p:txBody>
          <a:bodyPr/>
          <a:lstStyle/>
          <a:p>
            <a:pPr>
              <a:lnSpc>
                <a:spcPct val="90000"/>
              </a:lnSpc>
              <a:buFontTx/>
              <a:buChar char="•"/>
            </a:pPr>
            <a:r>
              <a:rPr lang="en-US" sz="2400"/>
              <a:t>Repeatability</a:t>
            </a:r>
          </a:p>
          <a:p>
            <a:pPr lvl="1">
              <a:lnSpc>
                <a:spcPct val="90000"/>
              </a:lnSpc>
            </a:pPr>
            <a:r>
              <a:rPr lang="en-US" sz="1800"/>
              <a:t>The same feature can be found in several images despite geometric and photometric transformations </a:t>
            </a:r>
          </a:p>
          <a:p>
            <a:pPr>
              <a:lnSpc>
                <a:spcPct val="90000"/>
              </a:lnSpc>
              <a:buFontTx/>
              <a:buChar char="•"/>
            </a:pPr>
            <a:r>
              <a:rPr lang="en-US" sz="2400"/>
              <a:t>Saliency</a:t>
            </a:r>
          </a:p>
          <a:p>
            <a:pPr lvl="1">
              <a:lnSpc>
                <a:spcPct val="90000"/>
              </a:lnSpc>
            </a:pPr>
            <a:r>
              <a:rPr lang="en-US" sz="1800"/>
              <a:t>Each feature has a distinctive description</a:t>
            </a:r>
          </a:p>
          <a:p>
            <a:pPr>
              <a:lnSpc>
                <a:spcPct val="90000"/>
              </a:lnSpc>
              <a:buFontTx/>
              <a:buChar char="•"/>
            </a:pPr>
            <a:r>
              <a:rPr lang="en-US" sz="2400"/>
              <a:t>Compactness and efficiency</a:t>
            </a:r>
          </a:p>
          <a:p>
            <a:pPr lvl="1">
              <a:lnSpc>
                <a:spcPct val="90000"/>
              </a:lnSpc>
            </a:pPr>
            <a:r>
              <a:rPr lang="en-US" sz="1800"/>
              <a:t>Many fewer features than image pixels</a:t>
            </a:r>
          </a:p>
          <a:p>
            <a:pPr>
              <a:lnSpc>
                <a:spcPct val="90000"/>
              </a:lnSpc>
              <a:buFontTx/>
              <a:buChar char="•"/>
            </a:pPr>
            <a:r>
              <a:rPr lang="en-US" sz="2400"/>
              <a:t>Locality</a:t>
            </a:r>
          </a:p>
          <a:p>
            <a:pPr lvl="1">
              <a:lnSpc>
                <a:spcPct val="90000"/>
              </a:lnSpc>
            </a:pPr>
            <a:r>
              <a:rPr lang="en-US" sz="1800"/>
              <a:t>A feature occupies a relatively small area of the image; robust to clutter and occlusion</a:t>
            </a:r>
          </a:p>
        </p:txBody>
      </p:sp>
      <p:grpSp>
        <p:nvGrpSpPr>
          <p:cNvPr id="2" name="Group 11"/>
          <p:cNvGrpSpPr>
            <a:grpSpLocks/>
          </p:cNvGrpSpPr>
          <p:nvPr/>
        </p:nvGrpSpPr>
        <p:grpSpPr bwMode="auto">
          <a:xfrm>
            <a:off x="1600200" y="990600"/>
            <a:ext cx="5791200" cy="2133600"/>
            <a:chOff x="528" y="624"/>
            <a:chExt cx="4715" cy="1678"/>
          </a:xfrm>
        </p:grpSpPr>
        <p:pic>
          <p:nvPicPr>
            <p:cNvPr id="30725" name="Picture 9" descr="SIFT2"/>
            <p:cNvPicPr>
              <a:picLocks noChangeArrowheads="1"/>
            </p:cNvPicPr>
            <p:nvPr/>
          </p:nvPicPr>
          <p:blipFill>
            <a:blip r:embed="rId3"/>
            <a:srcRect/>
            <a:stretch>
              <a:fillRect/>
            </a:stretch>
          </p:blipFill>
          <p:spPr bwMode="auto">
            <a:xfrm>
              <a:off x="2928" y="624"/>
              <a:ext cx="2315" cy="1676"/>
            </a:xfrm>
            <a:prstGeom prst="rect">
              <a:avLst/>
            </a:prstGeom>
            <a:noFill/>
            <a:ln w="9525">
              <a:noFill/>
              <a:miter lim="800000"/>
              <a:headEnd/>
              <a:tailEnd/>
            </a:ln>
          </p:spPr>
        </p:pic>
        <p:pic>
          <p:nvPicPr>
            <p:cNvPr id="30726" name="Picture 10" descr="SIFT1"/>
            <p:cNvPicPr>
              <a:picLocks noChangeAspect="1" noChangeArrowheads="1"/>
            </p:cNvPicPr>
            <p:nvPr/>
          </p:nvPicPr>
          <p:blipFill>
            <a:blip r:embed="rId4"/>
            <a:srcRect/>
            <a:stretch>
              <a:fillRect/>
            </a:stretch>
          </p:blipFill>
          <p:spPr bwMode="auto">
            <a:xfrm>
              <a:off x="528" y="624"/>
              <a:ext cx="2315" cy="1678"/>
            </a:xfrm>
            <a:prstGeom prst="rect">
              <a:avLst/>
            </a:prstGeom>
            <a:noFill/>
            <a:ln w="9525">
              <a:noFill/>
              <a:miter lim="800000"/>
              <a:headEnd/>
              <a:tailEnd/>
            </a:ln>
          </p:spPr>
        </p:pic>
      </p:grpSp>
      <p:sp>
        <p:nvSpPr>
          <p:cNvPr id="7" name="Text Box 6"/>
          <p:cNvSpPr txBox="1">
            <a:spLocks noChangeArrowheads="1"/>
          </p:cNvSpPr>
          <p:nvPr/>
        </p:nvSpPr>
        <p:spPr bwMode="auto">
          <a:xfrm>
            <a:off x="6645275" y="6553200"/>
            <a:ext cx="2574925" cy="369888"/>
          </a:xfrm>
          <a:prstGeom prst="rect">
            <a:avLst/>
          </a:prstGeom>
          <a:noFill/>
          <a:ln w="9525">
            <a:noFill/>
            <a:miter lim="800000"/>
            <a:headEnd/>
            <a:tailEnd/>
          </a:ln>
        </p:spPr>
        <p:txBody>
          <a:bodyPr wrap="none">
            <a:prstTxWarp prst="textNoShape">
              <a:avLst/>
            </a:prstTxWarp>
            <a:spAutoFit/>
          </a:bodyPr>
          <a:lstStyle/>
          <a:p>
            <a:pPr eaLnBrk="0" hangingPunct="0"/>
            <a:r>
              <a:rPr lang="en-US" dirty="0">
                <a:solidFill>
                  <a:srgbClr val="000000"/>
                </a:solidFill>
                <a:latin typeface="Calibri" charset="0"/>
                <a:ea typeface="Arial" charset="0"/>
                <a:cs typeface="Arial" charset="0"/>
              </a:rPr>
              <a:t>source: Svetlana </a:t>
            </a:r>
            <a:r>
              <a:rPr lang="en-US" dirty="0" err="1">
                <a:solidFill>
                  <a:srgbClr val="000000"/>
                </a:solidFill>
                <a:latin typeface="Calibri" charset="0"/>
                <a:ea typeface="Arial" charset="0"/>
                <a:cs typeface="Arial" charset="0"/>
              </a:rPr>
              <a:t>Lazebnik</a:t>
            </a:r>
            <a:r>
              <a:rPr lang="en-US" dirty="0">
                <a:solidFill>
                  <a:srgbClr val="000000"/>
                </a:solidFill>
                <a:latin typeface="Calibri" charset="0"/>
                <a:ea typeface="Arial" charset="0"/>
                <a:cs typeface="Arial" charset="0"/>
              </a:rPr>
              <a:t> </a:t>
            </a:r>
          </a:p>
        </p:txBody>
      </p:sp>
    </p:spTree>
    <p:extLst>
      <p:ext uri="{BB962C8B-B14F-4D97-AF65-F5344CB8AC3E}">
        <p14:creationId xmlns:p14="http://schemas.microsoft.com/office/powerpoint/2010/main" val="3445084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06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2061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2061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2061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20611">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20611">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20611">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2061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0611"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457200" y="2478"/>
            <a:ext cx="8229600" cy="1143000"/>
          </a:xfrm>
        </p:spPr>
        <p:txBody>
          <a:bodyPr/>
          <a:lstStyle/>
          <a:p>
            <a:r>
              <a:rPr lang="en-US" dirty="0"/>
              <a:t>Local features - Applications  </a:t>
            </a:r>
            <a:endParaRPr lang="ru-RU" dirty="0"/>
          </a:p>
        </p:txBody>
      </p:sp>
      <p:sp>
        <p:nvSpPr>
          <p:cNvPr id="31747" name="Rectangle 3"/>
          <p:cNvSpPr>
            <a:spLocks noGrp="1" noChangeArrowheads="1"/>
          </p:cNvSpPr>
          <p:nvPr>
            <p:ph type="body" idx="1"/>
          </p:nvPr>
        </p:nvSpPr>
        <p:spPr>
          <a:xfrm>
            <a:off x="685800" y="1243260"/>
            <a:ext cx="8001000" cy="5257800"/>
          </a:xfrm>
        </p:spPr>
        <p:txBody>
          <a:bodyPr/>
          <a:lstStyle/>
          <a:p>
            <a:r>
              <a:rPr lang="en-US" sz="3200" dirty="0"/>
              <a:t>Feature points are used for:</a:t>
            </a:r>
          </a:p>
          <a:p>
            <a:pPr lvl="1"/>
            <a:r>
              <a:rPr lang="en-US" sz="2400" dirty="0"/>
              <a:t>Retrieval</a:t>
            </a:r>
          </a:p>
          <a:p>
            <a:pPr lvl="1"/>
            <a:r>
              <a:rPr lang="en-US" sz="2400" dirty="0"/>
              <a:t>Tracking</a:t>
            </a:r>
          </a:p>
          <a:p>
            <a:pPr lvl="1"/>
            <a:r>
              <a:rPr lang="en-US" sz="2400" dirty="0"/>
              <a:t>Image alignment </a:t>
            </a:r>
          </a:p>
          <a:p>
            <a:pPr lvl="1"/>
            <a:r>
              <a:rPr lang="en-US" sz="2400" dirty="0"/>
              <a:t>3D reconstruction</a:t>
            </a:r>
          </a:p>
          <a:p>
            <a:pPr lvl="1"/>
            <a:r>
              <a:rPr lang="en-US" sz="2400" dirty="0"/>
              <a:t>Object recognition</a:t>
            </a:r>
          </a:p>
          <a:p>
            <a:pPr lvl="1"/>
            <a:r>
              <a:rPr lang="en-US" sz="2400" dirty="0"/>
              <a:t>Object detection</a:t>
            </a:r>
          </a:p>
          <a:p>
            <a:pPr lvl="1"/>
            <a:r>
              <a:rPr lang="en-US" sz="2400" dirty="0"/>
              <a:t>Attribute recognition</a:t>
            </a:r>
          </a:p>
          <a:p>
            <a:pPr lvl="1"/>
            <a:r>
              <a:rPr lang="en-US" sz="2400" dirty="0"/>
              <a:t>Indexing and search</a:t>
            </a:r>
          </a:p>
          <a:p>
            <a:pPr lvl="1"/>
            <a:r>
              <a:rPr lang="en-US" sz="2400" dirty="0"/>
              <a:t>Robot navigation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685800" y="76200"/>
            <a:ext cx="7772400" cy="838200"/>
          </a:xfrm>
        </p:spPr>
        <p:txBody>
          <a:bodyPr/>
          <a:lstStyle/>
          <a:p>
            <a:pPr eaLnBrk="1" hangingPunct="1"/>
            <a:r>
              <a:rPr lang="en-US" dirty="0">
                <a:ea typeface="ＭＳ Ｐゴシック" charset="-128"/>
                <a:cs typeface="ＭＳ Ｐゴシック" charset="-128"/>
              </a:rPr>
              <a:t>Feature Types</a:t>
            </a:r>
          </a:p>
        </p:txBody>
      </p:sp>
      <p:pic>
        <p:nvPicPr>
          <p:cNvPr id="2" name="Picture 1" descr="pyramid.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5148" y="1188720"/>
            <a:ext cx="3457252" cy="2641862"/>
          </a:xfrm>
          <a:prstGeom prst="rect">
            <a:avLst/>
          </a:prstGeom>
        </p:spPr>
      </p:pic>
      <p:pic>
        <p:nvPicPr>
          <p:cNvPr id="4" name="Picture 3" descr="colo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1201359"/>
            <a:ext cx="3464062" cy="2629223"/>
          </a:xfrm>
          <a:prstGeom prst="rect">
            <a:avLst/>
          </a:prstGeom>
        </p:spPr>
      </p:pic>
      <p:pic>
        <p:nvPicPr>
          <p:cNvPr id="6" name="Picture 5" descr="caiman"/>
          <p:cNvPicPr>
            <a:picLocks noChangeAspect="1" noChangeArrowheads="1"/>
          </p:cNvPicPr>
          <p:nvPr/>
        </p:nvPicPr>
        <p:blipFill>
          <a:blip r:embed="rId5"/>
          <a:srcRect/>
          <a:stretch>
            <a:fillRect/>
          </a:stretch>
        </p:blipFill>
        <p:spPr bwMode="auto">
          <a:xfrm>
            <a:off x="2667000" y="3657600"/>
            <a:ext cx="3962400" cy="2971800"/>
          </a:xfrm>
          <a:prstGeom prst="rect">
            <a:avLst/>
          </a:prstGeom>
          <a:noFill/>
          <a:ln w="9525">
            <a:noFill/>
            <a:miter lim="800000"/>
            <a:headEnd/>
            <a:tailEnd/>
          </a:ln>
        </p:spPr>
      </p:pic>
      <p:sp>
        <p:nvSpPr>
          <p:cNvPr id="7" name="TextBox 6"/>
          <p:cNvSpPr txBox="1"/>
          <p:nvPr/>
        </p:nvSpPr>
        <p:spPr>
          <a:xfrm>
            <a:off x="607726" y="3810000"/>
            <a:ext cx="997564" cy="400110"/>
          </a:xfrm>
          <a:prstGeom prst="rect">
            <a:avLst/>
          </a:prstGeom>
          <a:noFill/>
        </p:spPr>
        <p:txBody>
          <a:bodyPr wrap="none" rtlCol="0">
            <a:spAutoFit/>
          </a:bodyPr>
          <a:lstStyle/>
          <a:p>
            <a:r>
              <a:rPr lang="en-US" sz="2000" dirty="0"/>
              <a:t>Shape!</a:t>
            </a:r>
          </a:p>
        </p:txBody>
      </p:sp>
      <p:sp>
        <p:nvSpPr>
          <p:cNvPr id="11" name="TextBox 10"/>
          <p:cNvSpPr txBox="1"/>
          <p:nvPr/>
        </p:nvSpPr>
        <p:spPr>
          <a:xfrm>
            <a:off x="7429193" y="3810000"/>
            <a:ext cx="868823" cy="400110"/>
          </a:xfrm>
          <a:prstGeom prst="rect">
            <a:avLst/>
          </a:prstGeom>
          <a:noFill/>
        </p:spPr>
        <p:txBody>
          <a:bodyPr wrap="none" rtlCol="0">
            <a:spAutoFit/>
          </a:bodyPr>
          <a:lstStyle/>
          <a:p>
            <a:r>
              <a:rPr lang="en-US" sz="2000" dirty="0"/>
              <a:t>Color!</a:t>
            </a:r>
          </a:p>
        </p:txBody>
      </p:sp>
      <p:sp>
        <p:nvSpPr>
          <p:cNvPr id="12" name="TextBox 11"/>
          <p:cNvSpPr txBox="1"/>
          <p:nvPr/>
        </p:nvSpPr>
        <p:spPr>
          <a:xfrm>
            <a:off x="6553200" y="6173940"/>
            <a:ext cx="1097000" cy="400110"/>
          </a:xfrm>
          <a:prstGeom prst="rect">
            <a:avLst/>
          </a:prstGeom>
          <a:noFill/>
        </p:spPr>
        <p:txBody>
          <a:bodyPr wrap="none" rtlCol="0">
            <a:spAutoFit/>
          </a:bodyPr>
          <a:lstStyle/>
          <a:p>
            <a:r>
              <a:rPr lang="en-US" sz="2000" dirty="0"/>
              <a:t>Texture!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47798"/>
            <a:ext cx="8229600" cy="1143000"/>
          </a:xfrm>
        </p:spPr>
        <p:txBody>
          <a:bodyPr/>
          <a:lstStyle/>
          <a:p>
            <a:r>
              <a:rPr lang="en-US" dirty="0"/>
              <a:t>Color Features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Histograms</a:t>
            </a:r>
          </a:p>
        </p:txBody>
      </p:sp>
      <p:pic>
        <p:nvPicPr>
          <p:cNvPr id="4" name="Picture 3" descr="colorhistogram.jpg"/>
          <p:cNvPicPr>
            <a:picLocks noChangeAspect="1"/>
          </p:cNvPicPr>
          <p:nvPr/>
        </p:nvPicPr>
        <p:blipFill>
          <a:blip r:embed="rId3"/>
          <a:stretch>
            <a:fillRect/>
          </a:stretch>
        </p:blipFill>
        <p:spPr>
          <a:xfrm>
            <a:off x="1315397" y="1610422"/>
            <a:ext cx="6286411" cy="461914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p:txBody>
          <a:bodyPr/>
          <a:lstStyle/>
          <a:p>
            <a:r>
              <a:rPr lang="en-US"/>
              <a:t>Uses of color in computer vision</a:t>
            </a:r>
          </a:p>
        </p:txBody>
      </p:sp>
      <p:sp>
        <p:nvSpPr>
          <p:cNvPr id="56323" name="Rectangle 3"/>
          <p:cNvSpPr>
            <a:spLocks noGrp="1" noChangeArrowheads="1"/>
          </p:cNvSpPr>
          <p:nvPr>
            <p:ph type="body" idx="1"/>
          </p:nvPr>
        </p:nvSpPr>
        <p:spPr>
          <a:xfrm>
            <a:off x="457200" y="1498140"/>
            <a:ext cx="8229600" cy="4525963"/>
          </a:xfrm>
        </p:spPr>
        <p:txBody>
          <a:bodyPr/>
          <a:lstStyle/>
          <a:p>
            <a:pPr>
              <a:buFontTx/>
              <a:buNone/>
            </a:pPr>
            <a:r>
              <a:rPr lang="en-US" dirty="0"/>
              <a:t>Color histograms for indexing and retrieval</a:t>
            </a:r>
          </a:p>
        </p:txBody>
      </p:sp>
      <p:pic>
        <p:nvPicPr>
          <p:cNvPr id="56324" name="Picture 4"/>
          <p:cNvPicPr>
            <a:picLocks noChangeAspect="1" noChangeArrowheads="1"/>
          </p:cNvPicPr>
          <p:nvPr/>
        </p:nvPicPr>
        <p:blipFill>
          <a:blip r:embed="rId3"/>
          <a:srcRect/>
          <a:stretch>
            <a:fillRect/>
          </a:stretch>
        </p:blipFill>
        <p:spPr bwMode="auto">
          <a:xfrm>
            <a:off x="4873625" y="2131562"/>
            <a:ext cx="3813175" cy="1811338"/>
          </a:xfrm>
          <a:prstGeom prst="rect">
            <a:avLst/>
          </a:prstGeom>
          <a:noFill/>
          <a:ln w="9525">
            <a:noFill/>
            <a:miter lim="800000"/>
            <a:headEnd/>
            <a:tailEnd/>
          </a:ln>
        </p:spPr>
      </p:pic>
      <p:pic>
        <p:nvPicPr>
          <p:cNvPr id="56325" name="Picture 5"/>
          <p:cNvPicPr>
            <a:picLocks noChangeAspect="1" noChangeArrowheads="1"/>
          </p:cNvPicPr>
          <p:nvPr/>
        </p:nvPicPr>
        <p:blipFill>
          <a:blip r:embed="rId4"/>
          <a:srcRect/>
          <a:stretch>
            <a:fillRect/>
          </a:stretch>
        </p:blipFill>
        <p:spPr bwMode="auto">
          <a:xfrm>
            <a:off x="685800" y="2590800"/>
            <a:ext cx="2395538" cy="3605213"/>
          </a:xfrm>
          <a:prstGeom prst="rect">
            <a:avLst/>
          </a:prstGeom>
          <a:noFill/>
          <a:ln w="9525">
            <a:noFill/>
            <a:miter lim="800000"/>
            <a:headEnd/>
            <a:tailEnd/>
          </a:ln>
        </p:spPr>
      </p:pic>
      <p:pic>
        <p:nvPicPr>
          <p:cNvPr id="56326" name="Picture 6"/>
          <p:cNvPicPr>
            <a:picLocks noChangeAspect="1" noChangeArrowheads="1"/>
          </p:cNvPicPr>
          <p:nvPr/>
        </p:nvPicPr>
        <p:blipFill>
          <a:blip r:embed="rId5"/>
          <a:srcRect/>
          <a:stretch>
            <a:fillRect/>
          </a:stretch>
        </p:blipFill>
        <p:spPr bwMode="auto">
          <a:xfrm>
            <a:off x="3200400" y="3886200"/>
            <a:ext cx="2336800" cy="2298700"/>
          </a:xfrm>
          <a:prstGeom prst="rect">
            <a:avLst/>
          </a:prstGeom>
          <a:noFill/>
          <a:ln w="9525">
            <a:noFill/>
            <a:miter lim="800000"/>
            <a:headEnd/>
            <a:tailEnd/>
          </a:ln>
        </p:spPr>
      </p:pic>
      <p:sp>
        <p:nvSpPr>
          <p:cNvPr id="56327" name="Rectangle 7"/>
          <p:cNvSpPr>
            <a:spLocks noChangeArrowheads="1"/>
          </p:cNvSpPr>
          <p:nvPr/>
        </p:nvSpPr>
        <p:spPr bwMode="auto">
          <a:xfrm>
            <a:off x="1343025" y="6324600"/>
            <a:ext cx="6457950" cy="457200"/>
          </a:xfrm>
          <a:prstGeom prst="rect">
            <a:avLst/>
          </a:prstGeom>
          <a:noFill/>
          <a:ln w="9525">
            <a:noFill/>
            <a:miter lim="800000"/>
            <a:headEnd/>
            <a:tailEnd/>
          </a:ln>
        </p:spPr>
        <p:txBody>
          <a:bodyPr wrap="none">
            <a:prstTxWarp prst="textNoShape">
              <a:avLst/>
            </a:prstTxWarp>
            <a:spAutoFit/>
          </a:bodyPr>
          <a:lstStyle/>
          <a:p>
            <a:r>
              <a:rPr lang="en-US"/>
              <a:t>Swain and Ballard, </a:t>
            </a:r>
            <a:r>
              <a:rPr lang="en-US">
                <a:hlinkClick r:id="rId6"/>
              </a:rPr>
              <a:t>Color Indexing</a:t>
            </a:r>
            <a:r>
              <a:rPr lang="en-US"/>
              <a:t>, IJCV 1991.</a:t>
            </a:r>
          </a:p>
        </p:txBody>
      </p:sp>
      <p:sp>
        <p:nvSpPr>
          <p:cNvPr id="8" name="Text Box 6"/>
          <p:cNvSpPr txBox="1">
            <a:spLocks noChangeArrowheads="1"/>
          </p:cNvSpPr>
          <p:nvPr/>
        </p:nvSpPr>
        <p:spPr bwMode="auto">
          <a:xfrm>
            <a:off x="6645275" y="6553200"/>
            <a:ext cx="2574925" cy="369888"/>
          </a:xfrm>
          <a:prstGeom prst="rect">
            <a:avLst/>
          </a:prstGeom>
          <a:noFill/>
          <a:ln w="9525">
            <a:noFill/>
            <a:miter lim="800000"/>
            <a:headEnd/>
            <a:tailEnd/>
          </a:ln>
        </p:spPr>
        <p:txBody>
          <a:bodyPr wrap="none">
            <a:prstTxWarp prst="textNoShape">
              <a:avLst/>
            </a:prstTxWarp>
            <a:spAutoFit/>
          </a:bodyPr>
          <a:lstStyle/>
          <a:p>
            <a:pPr eaLnBrk="0" hangingPunct="0"/>
            <a:r>
              <a:rPr lang="en-US" dirty="0">
                <a:solidFill>
                  <a:srgbClr val="000000"/>
                </a:solidFill>
                <a:latin typeface="Calibri" charset="0"/>
                <a:ea typeface="Arial" charset="0"/>
                <a:cs typeface="Arial" charset="0"/>
              </a:rPr>
              <a:t>source: Svetlana </a:t>
            </a:r>
            <a:r>
              <a:rPr lang="en-US" dirty="0" err="1">
                <a:solidFill>
                  <a:srgbClr val="000000"/>
                </a:solidFill>
                <a:latin typeface="Calibri" charset="0"/>
                <a:ea typeface="Arial" charset="0"/>
                <a:cs typeface="Arial" charset="0"/>
              </a:rPr>
              <a:t>Lazebnik</a:t>
            </a:r>
            <a:r>
              <a:rPr lang="en-US" dirty="0">
                <a:solidFill>
                  <a:srgbClr val="000000"/>
                </a:solidFill>
                <a:latin typeface="Calibri" charset="0"/>
                <a:ea typeface="Arial" charset="0"/>
                <a:cs typeface="Arial" charset="0"/>
              </a:rPr>
              <a:t> </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lang="en-US"/>
              <a:t>Uses of color in computer vision</a:t>
            </a:r>
          </a:p>
        </p:txBody>
      </p:sp>
      <p:sp>
        <p:nvSpPr>
          <p:cNvPr id="58371" name="Rectangle 3"/>
          <p:cNvSpPr>
            <a:spLocks noGrp="1" noChangeArrowheads="1"/>
          </p:cNvSpPr>
          <p:nvPr>
            <p:ph type="body" idx="1"/>
          </p:nvPr>
        </p:nvSpPr>
        <p:spPr>
          <a:xfrm>
            <a:off x="253080" y="1588860"/>
            <a:ext cx="8229600" cy="4525963"/>
          </a:xfrm>
        </p:spPr>
        <p:txBody>
          <a:bodyPr/>
          <a:lstStyle/>
          <a:p>
            <a:pPr>
              <a:buFontTx/>
              <a:buNone/>
            </a:pPr>
            <a:r>
              <a:rPr lang="en-US" dirty="0"/>
              <a:t>Image segmentation </a:t>
            </a:r>
          </a:p>
          <a:p>
            <a:pPr>
              <a:buFontTx/>
              <a:buNone/>
            </a:pPr>
            <a:r>
              <a:rPr lang="en-US" dirty="0"/>
              <a:t>and retrieval</a:t>
            </a:r>
          </a:p>
        </p:txBody>
      </p:sp>
      <p:pic>
        <p:nvPicPr>
          <p:cNvPr id="58372" name="Picture 4"/>
          <p:cNvPicPr>
            <a:picLocks noChangeAspect="1" noChangeArrowheads="1"/>
          </p:cNvPicPr>
          <p:nvPr/>
        </p:nvPicPr>
        <p:blipFill>
          <a:blip r:embed="rId3"/>
          <a:srcRect/>
          <a:stretch>
            <a:fillRect/>
          </a:stretch>
        </p:blipFill>
        <p:spPr bwMode="auto">
          <a:xfrm>
            <a:off x="4063200" y="1617900"/>
            <a:ext cx="4308475" cy="4173538"/>
          </a:xfrm>
          <a:prstGeom prst="rect">
            <a:avLst/>
          </a:prstGeom>
          <a:noFill/>
          <a:ln w="9525">
            <a:noFill/>
            <a:miter lim="800000"/>
            <a:headEnd/>
            <a:tailEnd/>
          </a:ln>
        </p:spPr>
      </p:pic>
      <p:sp>
        <p:nvSpPr>
          <p:cNvPr id="58373" name="Rectangle 5"/>
          <p:cNvSpPr>
            <a:spLocks noChangeArrowheads="1"/>
          </p:cNvSpPr>
          <p:nvPr/>
        </p:nvSpPr>
        <p:spPr bwMode="auto">
          <a:xfrm>
            <a:off x="152400" y="5713413"/>
            <a:ext cx="8839200" cy="1096962"/>
          </a:xfrm>
          <a:prstGeom prst="rect">
            <a:avLst/>
          </a:prstGeom>
          <a:noFill/>
          <a:ln w="9525">
            <a:noFill/>
            <a:miter lim="800000"/>
            <a:headEnd/>
            <a:tailEnd/>
          </a:ln>
        </p:spPr>
        <p:txBody>
          <a:bodyPr>
            <a:prstTxWarp prst="textNoShape">
              <a:avLst/>
            </a:prstTxWarp>
            <a:spAutoFit/>
          </a:bodyPr>
          <a:lstStyle/>
          <a:p>
            <a:r>
              <a:rPr lang="en-US" sz="2200"/>
              <a:t>C. Carson, S. Belongie, H. Greenspan, and Ji. Malik, Blobworld: Image segmentation using Expectation-Maximization and its application to image querying, ICVIS 1999.</a:t>
            </a:r>
          </a:p>
        </p:txBody>
      </p:sp>
      <p:sp>
        <p:nvSpPr>
          <p:cNvPr id="6" name="Text Box 6"/>
          <p:cNvSpPr txBox="1">
            <a:spLocks noChangeArrowheads="1"/>
          </p:cNvSpPr>
          <p:nvPr/>
        </p:nvSpPr>
        <p:spPr bwMode="auto">
          <a:xfrm>
            <a:off x="6645275" y="6553200"/>
            <a:ext cx="2574925" cy="369888"/>
          </a:xfrm>
          <a:prstGeom prst="rect">
            <a:avLst/>
          </a:prstGeom>
          <a:noFill/>
          <a:ln w="9525">
            <a:noFill/>
            <a:miter lim="800000"/>
            <a:headEnd/>
            <a:tailEnd/>
          </a:ln>
        </p:spPr>
        <p:txBody>
          <a:bodyPr wrap="none">
            <a:prstTxWarp prst="textNoShape">
              <a:avLst/>
            </a:prstTxWarp>
            <a:spAutoFit/>
          </a:bodyPr>
          <a:lstStyle/>
          <a:p>
            <a:pPr eaLnBrk="0" hangingPunct="0"/>
            <a:r>
              <a:rPr lang="en-US" dirty="0">
                <a:solidFill>
                  <a:srgbClr val="000000"/>
                </a:solidFill>
                <a:latin typeface="Calibri" charset="0"/>
                <a:ea typeface="Arial" charset="0"/>
                <a:cs typeface="Arial" charset="0"/>
              </a:rPr>
              <a:t>source: Svetlana </a:t>
            </a:r>
            <a:r>
              <a:rPr lang="en-US" dirty="0" err="1">
                <a:solidFill>
                  <a:srgbClr val="000000"/>
                </a:solidFill>
                <a:latin typeface="Calibri" charset="0"/>
                <a:ea typeface="Arial" charset="0"/>
                <a:cs typeface="Arial" charset="0"/>
              </a:rPr>
              <a:t>Lazebnik</a:t>
            </a:r>
            <a:r>
              <a:rPr lang="en-US" dirty="0">
                <a:solidFill>
                  <a:srgbClr val="000000"/>
                </a:solidFill>
                <a:latin typeface="Calibri" charset="0"/>
                <a:ea typeface="Arial" charset="0"/>
                <a:cs typeface="Arial" charset="0"/>
              </a:rPr>
              <a:t>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dirty="0"/>
              <a:t>Uses of color in computer vision</a:t>
            </a:r>
          </a:p>
        </p:txBody>
      </p:sp>
      <p:sp>
        <p:nvSpPr>
          <p:cNvPr id="57347" name="Rectangle 3"/>
          <p:cNvSpPr>
            <a:spLocks noGrp="1" noChangeArrowheads="1"/>
          </p:cNvSpPr>
          <p:nvPr>
            <p:ph type="body" idx="1"/>
          </p:nvPr>
        </p:nvSpPr>
        <p:spPr/>
        <p:txBody>
          <a:bodyPr/>
          <a:lstStyle/>
          <a:p>
            <a:pPr>
              <a:buFontTx/>
              <a:buNone/>
            </a:pPr>
            <a:r>
              <a:rPr lang="en-US" dirty="0"/>
              <a:t>Skin detection</a:t>
            </a:r>
          </a:p>
        </p:txBody>
      </p:sp>
      <p:sp>
        <p:nvSpPr>
          <p:cNvPr id="57348" name="Rectangle 4"/>
          <p:cNvSpPr>
            <a:spLocks noChangeArrowheads="1"/>
          </p:cNvSpPr>
          <p:nvPr/>
        </p:nvSpPr>
        <p:spPr bwMode="auto">
          <a:xfrm>
            <a:off x="914400" y="5959475"/>
            <a:ext cx="7848600" cy="822325"/>
          </a:xfrm>
          <a:prstGeom prst="rect">
            <a:avLst/>
          </a:prstGeom>
          <a:noFill/>
          <a:ln w="9525">
            <a:noFill/>
            <a:miter lim="800000"/>
            <a:headEnd/>
            <a:tailEnd/>
          </a:ln>
        </p:spPr>
        <p:txBody>
          <a:bodyPr>
            <a:prstTxWarp prst="textNoShape">
              <a:avLst/>
            </a:prstTxWarp>
            <a:spAutoFit/>
          </a:bodyPr>
          <a:lstStyle/>
          <a:p>
            <a:r>
              <a:rPr lang="en-US"/>
              <a:t>M. Jones and J. Rehg, </a:t>
            </a:r>
            <a:r>
              <a:rPr lang="en-US">
                <a:hlinkClick r:id="rId3"/>
              </a:rPr>
              <a:t>Statistical Color Models with Application to Skin Detection</a:t>
            </a:r>
            <a:r>
              <a:rPr lang="en-US"/>
              <a:t>, IJCV 2002.</a:t>
            </a:r>
          </a:p>
        </p:txBody>
      </p:sp>
      <p:pic>
        <p:nvPicPr>
          <p:cNvPr id="57349" name="Picture 5"/>
          <p:cNvPicPr>
            <a:picLocks noChangeAspect="1" noChangeArrowheads="1"/>
          </p:cNvPicPr>
          <p:nvPr/>
        </p:nvPicPr>
        <p:blipFill>
          <a:blip r:embed="rId4"/>
          <a:srcRect/>
          <a:stretch>
            <a:fillRect/>
          </a:stretch>
        </p:blipFill>
        <p:spPr bwMode="auto">
          <a:xfrm>
            <a:off x="3064608" y="1447800"/>
            <a:ext cx="4668837" cy="4465638"/>
          </a:xfrm>
          <a:prstGeom prst="rect">
            <a:avLst/>
          </a:prstGeom>
          <a:noFill/>
          <a:ln w="9525">
            <a:noFill/>
            <a:miter lim="800000"/>
            <a:headEnd/>
            <a:tailEnd/>
          </a:ln>
        </p:spPr>
      </p:pic>
      <p:sp>
        <p:nvSpPr>
          <p:cNvPr id="6" name="Text Box 6"/>
          <p:cNvSpPr txBox="1">
            <a:spLocks noChangeArrowheads="1"/>
          </p:cNvSpPr>
          <p:nvPr/>
        </p:nvSpPr>
        <p:spPr bwMode="auto">
          <a:xfrm>
            <a:off x="6645275" y="6553200"/>
            <a:ext cx="2574925" cy="369888"/>
          </a:xfrm>
          <a:prstGeom prst="rect">
            <a:avLst/>
          </a:prstGeom>
          <a:noFill/>
          <a:ln w="9525">
            <a:noFill/>
            <a:miter lim="800000"/>
            <a:headEnd/>
            <a:tailEnd/>
          </a:ln>
        </p:spPr>
        <p:txBody>
          <a:bodyPr wrap="none">
            <a:prstTxWarp prst="textNoShape">
              <a:avLst/>
            </a:prstTxWarp>
            <a:spAutoFit/>
          </a:bodyPr>
          <a:lstStyle/>
          <a:p>
            <a:pPr eaLnBrk="0" hangingPunct="0"/>
            <a:r>
              <a:rPr lang="en-US" dirty="0">
                <a:solidFill>
                  <a:srgbClr val="000000"/>
                </a:solidFill>
                <a:latin typeface="Calibri" charset="0"/>
                <a:ea typeface="Arial" charset="0"/>
                <a:cs typeface="Arial" charset="0"/>
              </a:rPr>
              <a:t>source: Svetlana </a:t>
            </a:r>
            <a:r>
              <a:rPr lang="en-US" dirty="0" err="1">
                <a:solidFill>
                  <a:srgbClr val="000000"/>
                </a:solidFill>
                <a:latin typeface="Calibri" charset="0"/>
                <a:ea typeface="Arial" charset="0"/>
                <a:cs typeface="Arial" charset="0"/>
              </a:rPr>
              <a:t>Lazebnik</a:t>
            </a:r>
            <a:r>
              <a:rPr lang="en-US" dirty="0">
                <a:solidFill>
                  <a:srgbClr val="000000"/>
                </a:solidFill>
                <a:latin typeface="Calibri" charset="0"/>
                <a:ea typeface="Arial" charset="0"/>
                <a:cs typeface="Arial" charset="0"/>
              </a:rPr>
              <a:t>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features</a:t>
            </a:r>
          </a:p>
        </p:txBody>
      </p:sp>
      <p:sp>
        <p:nvSpPr>
          <p:cNvPr id="3" name="Content Placeholder 2"/>
          <p:cNvSpPr>
            <a:spLocks noGrp="1"/>
          </p:cNvSpPr>
          <p:nvPr>
            <p:ph idx="1"/>
          </p:nvPr>
        </p:nvSpPr>
        <p:spPr>
          <a:xfrm>
            <a:off x="675680" y="2597016"/>
            <a:ext cx="8229600" cy="966856"/>
          </a:xfrm>
        </p:spPr>
        <p:txBody>
          <a:bodyPr/>
          <a:lstStyle/>
          <a:p>
            <a:pPr marL="0" indent="0">
              <a:buNone/>
            </a:pPr>
            <a:r>
              <a:rPr lang="en-US" dirty="0"/>
              <a:t>						Pros/Cons?</a:t>
            </a:r>
          </a:p>
        </p:txBody>
      </p:sp>
    </p:spTree>
    <p:extLst>
      <p:ext uri="{BB962C8B-B14F-4D97-AF65-F5344CB8AC3E}">
        <p14:creationId xmlns:p14="http://schemas.microsoft.com/office/powerpoint/2010/main" val="13048331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2"/>
          <p:cNvSpPr>
            <a:spLocks noGrp="1" noChangeArrowheads="1"/>
          </p:cNvSpPr>
          <p:nvPr>
            <p:ph type="title"/>
          </p:nvPr>
        </p:nvSpPr>
        <p:spPr>
          <a:xfrm>
            <a:off x="457200" y="36498"/>
            <a:ext cx="8229600" cy="1143000"/>
          </a:xfrm>
        </p:spPr>
        <p:txBody>
          <a:bodyPr/>
          <a:lstStyle/>
          <a:p>
            <a:r>
              <a:rPr lang="en-US" dirty="0"/>
              <a:t>Interaction of light and surfaces</a:t>
            </a:r>
          </a:p>
        </p:txBody>
      </p:sp>
      <p:sp>
        <p:nvSpPr>
          <p:cNvPr id="1028" name="Rectangle 3"/>
          <p:cNvSpPr>
            <a:spLocks noGrp="1" noChangeArrowheads="1"/>
          </p:cNvSpPr>
          <p:nvPr>
            <p:ph type="body" idx="1"/>
          </p:nvPr>
        </p:nvSpPr>
        <p:spPr>
          <a:xfrm>
            <a:off x="4572000" y="1219200"/>
            <a:ext cx="4267200" cy="3086100"/>
          </a:xfrm>
        </p:spPr>
        <p:txBody>
          <a:bodyPr/>
          <a:lstStyle/>
          <a:p>
            <a:r>
              <a:rPr lang="en-US" sz="2400" dirty="0"/>
              <a:t>Reflected color is the result of interaction of light source spectrum with surface reflectance</a:t>
            </a:r>
          </a:p>
        </p:txBody>
      </p:sp>
      <p:graphicFrame>
        <p:nvGraphicFramePr>
          <p:cNvPr id="1026" name="Object 5"/>
          <p:cNvGraphicFramePr>
            <a:graphicFrameLocks noGrp="1" noChangeAspect="1"/>
          </p:cNvGraphicFramePr>
          <p:nvPr>
            <p:ph sz="half" idx="4294967295"/>
          </p:nvPr>
        </p:nvGraphicFramePr>
        <p:xfrm>
          <a:off x="381000" y="4495800"/>
          <a:ext cx="8305800" cy="2117725"/>
        </p:xfrm>
        <a:graphic>
          <a:graphicData uri="http://schemas.openxmlformats.org/presentationml/2006/ole">
            <mc:AlternateContent xmlns:mc="http://schemas.openxmlformats.org/markup-compatibility/2006">
              <mc:Choice xmlns:v="urn:schemas-microsoft-com:vml" Requires="v">
                <p:oleObj spid="_x0000_s101536" name="Image" r:id="rId4" imgW="15784127" imgH="4025397" progId="">
                  <p:embed/>
                </p:oleObj>
              </mc:Choice>
              <mc:Fallback>
                <p:oleObj name="Image" r:id="rId4" imgW="15784127" imgH="4025397" progId="">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1000" y="4495800"/>
                        <a:ext cx="8305800" cy="21177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1029" name="Picture 7" descr="strawberry"/>
          <p:cNvPicPr>
            <a:picLocks noChangeAspect="1" noChangeArrowheads="1"/>
          </p:cNvPicPr>
          <p:nvPr/>
        </p:nvPicPr>
        <p:blipFill>
          <a:blip r:embed="rId6"/>
          <a:srcRect/>
          <a:stretch>
            <a:fillRect/>
          </a:stretch>
        </p:blipFill>
        <p:spPr bwMode="auto">
          <a:xfrm>
            <a:off x="457200" y="1219200"/>
            <a:ext cx="4038600" cy="3028950"/>
          </a:xfrm>
          <a:prstGeom prst="rect">
            <a:avLst/>
          </a:prstGeom>
          <a:noFill/>
          <a:ln w="9525">
            <a:noFill/>
            <a:miter lim="800000"/>
            <a:headEnd/>
            <a:tailEnd/>
          </a:ln>
        </p:spPr>
      </p:pic>
      <p:sp>
        <p:nvSpPr>
          <p:cNvPr id="1030" name="Rectangle 5"/>
          <p:cNvSpPr>
            <a:spLocks noChangeArrowheads="1"/>
          </p:cNvSpPr>
          <p:nvPr/>
        </p:nvSpPr>
        <p:spPr bwMode="auto">
          <a:xfrm>
            <a:off x="3352800" y="4800600"/>
            <a:ext cx="304800" cy="1371600"/>
          </a:xfrm>
          <a:prstGeom prst="rect">
            <a:avLst/>
          </a:prstGeom>
          <a:solidFill>
            <a:schemeClr val="bg1"/>
          </a:solidFill>
          <a:ln w="9525">
            <a:noFill/>
            <a:round/>
            <a:headEnd/>
            <a:tailEnd/>
          </a:ln>
        </p:spPr>
        <p:txBody>
          <a:bodyPr>
            <a:prstTxWarp prst="textNoShape">
              <a:avLst/>
            </a:prstTxWarp>
          </a:bodyPr>
          <a:lstStyle/>
          <a:p>
            <a:endParaRPr lang="en-US"/>
          </a:p>
        </p:txBody>
      </p:sp>
      <p:sp>
        <p:nvSpPr>
          <p:cNvPr id="7" name="Text Box 6"/>
          <p:cNvSpPr txBox="1">
            <a:spLocks noChangeArrowheads="1"/>
          </p:cNvSpPr>
          <p:nvPr/>
        </p:nvSpPr>
        <p:spPr bwMode="auto">
          <a:xfrm>
            <a:off x="6645275" y="6553200"/>
            <a:ext cx="2574925" cy="369888"/>
          </a:xfrm>
          <a:prstGeom prst="rect">
            <a:avLst/>
          </a:prstGeom>
          <a:noFill/>
          <a:ln w="9525">
            <a:noFill/>
            <a:miter lim="800000"/>
            <a:headEnd/>
            <a:tailEnd/>
          </a:ln>
        </p:spPr>
        <p:txBody>
          <a:bodyPr wrap="none">
            <a:prstTxWarp prst="textNoShape">
              <a:avLst/>
            </a:prstTxWarp>
            <a:spAutoFit/>
          </a:bodyPr>
          <a:lstStyle/>
          <a:p>
            <a:pPr eaLnBrk="0" hangingPunct="0"/>
            <a:r>
              <a:rPr lang="en-US" dirty="0">
                <a:solidFill>
                  <a:srgbClr val="000000"/>
                </a:solidFill>
                <a:latin typeface="Calibri" charset="0"/>
                <a:ea typeface="Arial" charset="0"/>
                <a:cs typeface="Arial" charset="0"/>
              </a:rPr>
              <a:t>source: Svetlana </a:t>
            </a:r>
            <a:r>
              <a:rPr lang="en-US" dirty="0" err="1">
                <a:solidFill>
                  <a:srgbClr val="000000"/>
                </a:solidFill>
                <a:latin typeface="Calibri" charset="0"/>
                <a:ea typeface="Arial" charset="0"/>
                <a:cs typeface="Arial" charset="0"/>
              </a:rPr>
              <a:t>Lazebnik</a:t>
            </a:r>
            <a:r>
              <a:rPr lang="en-US" dirty="0">
                <a:solidFill>
                  <a:srgbClr val="000000"/>
                </a:solidFill>
                <a:latin typeface="Calibri" charset="0"/>
                <a:ea typeface="Arial" charset="0"/>
                <a:cs typeface="Arial" charset="0"/>
              </a:rPr>
              <a:t>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a:t>
            </a:r>
            <a:r>
              <a:rPr lang="en-US" baseline="30000" dirty="0"/>
              <a:t>nd</a:t>
            </a:r>
            <a:r>
              <a:rPr lang="en-US" dirty="0"/>
              <a:t> Try</a:t>
            </a:r>
          </a:p>
        </p:txBody>
      </p:sp>
      <p:sp>
        <p:nvSpPr>
          <p:cNvPr id="5" name="TextBox 4"/>
          <p:cNvSpPr txBox="1"/>
          <p:nvPr/>
        </p:nvSpPr>
        <p:spPr>
          <a:xfrm>
            <a:off x="3039408" y="5047693"/>
            <a:ext cx="3536244" cy="523220"/>
          </a:xfrm>
          <a:prstGeom prst="rect">
            <a:avLst/>
          </a:prstGeom>
          <a:noFill/>
        </p:spPr>
        <p:txBody>
          <a:bodyPr wrap="none" rtlCol="0">
            <a:spAutoFit/>
          </a:bodyPr>
          <a:lstStyle/>
          <a:p>
            <a:r>
              <a:rPr lang="en-US" sz="2800" dirty="0"/>
              <a:t>Compute average pixel</a:t>
            </a:r>
          </a:p>
        </p:txBody>
      </p:sp>
      <p:sp>
        <p:nvSpPr>
          <p:cNvPr id="6" name="TextBox 5"/>
          <p:cNvSpPr txBox="1"/>
          <p:nvPr/>
        </p:nvSpPr>
        <p:spPr>
          <a:xfrm>
            <a:off x="3959056" y="5820829"/>
            <a:ext cx="1696949" cy="461665"/>
          </a:xfrm>
          <a:prstGeom prst="rect">
            <a:avLst/>
          </a:prstGeom>
          <a:noFill/>
        </p:spPr>
        <p:txBody>
          <a:bodyPr wrap="none" rtlCol="0">
            <a:spAutoFit/>
          </a:bodyPr>
          <a:lstStyle/>
          <a:p>
            <a:r>
              <a:rPr lang="en-US" sz="2400" dirty="0"/>
              <a:t>Pros? Cons?</a:t>
            </a:r>
          </a:p>
        </p:txBody>
      </p:sp>
      <p:pic>
        <p:nvPicPr>
          <p:cNvPr id="8" name="Picture 3" descr="2046794090_5b3c0c9cc1_o.jpg"/>
          <p:cNvPicPr>
            <a:picLocks noChangeAspect="1"/>
          </p:cNvPicPr>
          <p:nvPr/>
        </p:nvPicPr>
        <p:blipFill>
          <a:blip r:embed="rId2"/>
          <a:srcRect/>
          <a:stretch>
            <a:fillRect/>
          </a:stretch>
        </p:blipFill>
        <p:spPr bwMode="auto">
          <a:xfrm>
            <a:off x="1933483" y="1858733"/>
            <a:ext cx="4064000" cy="2997200"/>
          </a:xfrm>
          <a:prstGeom prst="rect">
            <a:avLst/>
          </a:prstGeom>
          <a:noFill/>
          <a:ln w="9525">
            <a:noFill/>
            <a:miter lim="800000"/>
            <a:headEnd/>
            <a:tailEnd/>
          </a:ln>
        </p:spPr>
      </p:pic>
      <p:pic>
        <p:nvPicPr>
          <p:cNvPr id="9" name="Picture 7" descr="avecolor.jpg"/>
          <p:cNvPicPr>
            <a:picLocks noChangeAspect="1"/>
          </p:cNvPicPr>
          <p:nvPr/>
        </p:nvPicPr>
        <p:blipFill>
          <a:blip r:embed="rId3"/>
          <a:srcRect/>
          <a:stretch>
            <a:fillRect/>
          </a:stretch>
        </p:blipFill>
        <p:spPr bwMode="auto">
          <a:xfrm>
            <a:off x="7216683" y="2569933"/>
            <a:ext cx="965200" cy="965200"/>
          </a:xfrm>
          <a:prstGeom prst="rect">
            <a:avLst/>
          </a:prstGeom>
          <a:noFill/>
          <a:ln w="9525">
            <a:noFill/>
            <a:miter lim="800000"/>
            <a:headEnd/>
            <a:tailEnd/>
          </a:ln>
        </p:spPr>
      </p:pic>
      <p:cxnSp>
        <p:nvCxnSpPr>
          <p:cNvPr id="10" name="Straight Arrow Connector 9"/>
          <p:cNvCxnSpPr/>
          <p:nvPr/>
        </p:nvCxnSpPr>
        <p:spPr>
          <a:xfrm>
            <a:off x="6041933" y="3109683"/>
            <a:ext cx="1174750" cy="1588"/>
          </a:xfrm>
          <a:prstGeom prst="straightConnector1">
            <a:avLst/>
          </a:prstGeom>
          <a:ln w="47625" cap="flat" cmpd="sng" algn="ctr">
            <a:solidFill>
              <a:srgbClr val="0000FF"/>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66589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a:xfrm>
            <a:off x="457200" y="-20202"/>
            <a:ext cx="8229600" cy="1143000"/>
          </a:xfrm>
        </p:spPr>
        <p:txBody>
          <a:bodyPr/>
          <a:lstStyle/>
          <a:p>
            <a:r>
              <a:rPr lang="en-US" dirty="0"/>
              <a:t>Interaction of light and surfaces</a:t>
            </a:r>
          </a:p>
        </p:txBody>
      </p:sp>
      <p:pic>
        <p:nvPicPr>
          <p:cNvPr id="160770" name="Picture 2"/>
          <p:cNvPicPr>
            <a:picLocks noChangeAspect="1" noChangeArrowheads="1"/>
          </p:cNvPicPr>
          <p:nvPr/>
        </p:nvPicPr>
        <p:blipFill>
          <a:blip r:embed="rId3"/>
          <a:srcRect/>
          <a:stretch>
            <a:fillRect/>
          </a:stretch>
        </p:blipFill>
        <p:spPr bwMode="auto">
          <a:xfrm>
            <a:off x="457200" y="1669485"/>
            <a:ext cx="3530250" cy="2355924"/>
          </a:xfrm>
          <a:prstGeom prst="rect">
            <a:avLst/>
          </a:prstGeom>
          <a:noFill/>
          <a:ln w="9525">
            <a:noFill/>
            <a:miter lim="800000"/>
            <a:headEnd/>
            <a:tailEnd/>
          </a:ln>
        </p:spPr>
      </p:pic>
      <p:sp>
        <p:nvSpPr>
          <p:cNvPr id="5" name="TextBox 4"/>
          <p:cNvSpPr txBox="1">
            <a:spLocks noChangeArrowheads="1"/>
          </p:cNvSpPr>
          <p:nvPr/>
        </p:nvSpPr>
        <p:spPr bwMode="auto">
          <a:xfrm>
            <a:off x="6048426" y="1858248"/>
            <a:ext cx="2867855" cy="646331"/>
          </a:xfrm>
          <a:prstGeom prst="rect">
            <a:avLst/>
          </a:prstGeom>
          <a:noFill/>
          <a:ln w="9525">
            <a:noFill/>
            <a:miter lim="800000"/>
            <a:headEnd/>
            <a:tailEnd/>
          </a:ln>
        </p:spPr>
        <p:txBody>
          <a:bodyPr wrap="square">
            <a:prstTxWarp prst="textNoShape">
              <a:avLst/>
            </a:prstTxWarp>
            <a:spAutoFit/>
          </a:bodyPr>
          <a:lstStyle/>
          <a:p>
            <a:r>
              <a:rPr lang="en-US" dirty="0">
                <a:hlinkClick r:id="rId4"/>
              </a:rPr>
              <a:t>Olafur Eliasson, </a:t>
            </a:r>
            <a:r>
              <a:rPr lang="en-US" i="1" dirty="0">
                <a:hlinkClick r:id="rId4"/>
              </a:rPr>
              <a:t>Room for one color</a:t>
            </a:r>
            <a:r>
              <a:rPr lang="en-US" i="1" dirty="0"/>
              <a:t>, 1997</a:t>
            </a:r>
          </a:p>
        </p:txBody>
      </p:sp>
      <p:pic>
        <p:nvPicPr>
          <p:cNvPr id="160772" name="Picture 4"/>
          <p:cNvPicPr>
            <a:picLocks noChangeAspect="1" noChangeArrowheads="1"/>
          </p:cNvPicPr>
          <p:nvPr/>
        </p:nvPicPr>
        <p:blipFill>
          <a:blip r:embed="rId5"/>
          <a:srcRect/>
          <a:stretch>
            <a:fillRect/>
          </a:stretch>
        </p:blipFill>
        <p:spPr bwMode="auto">
          <a:xfrm>
            <a:off x="3987450" y="1669485"/>
            <a:ext cx="1766943" cy="2355924"/>
          </a:xfrm>
          <a:prstGeom prst="rect">
            <a:avLst/>
          </a:prstGeom>
          <a:noFill/>
          <a:ln w="9525">
            <a:noFill/>
            <a:miter lim="800000"/>
            <a:headEnd/>
            <a:tailEnd/>
          </a:ln>
        </p:spPr>
      </p:pic>
      <p:sp>
        <p:nvSpPr>
          <p:cNvPr id="7" name="Text Box 6"/>
          <p:cNvSpPr txBox="1">
            <a:spLocks noChangeArrowheads="1"/>
          </p:cNvSpPr>
          <p:nvPr/>
        </p:nvSpPr>
        <p:spPr bwMode="auto">
          <a:xfrm>
            <a:off x="6645275" y="6553200"/>
            <a:ext cx="2589020" cy="369332"/>
          </a:xfrm>
          <a:prstGeom prst="rect">
            <a:avLst/>
          </a:prstGeom>
          <a:noFill/>
          <a:ln w="9525">
            <a:noFill/>
            <a:miter lim="800000"/>
            <a:headEnd/>
            <a:tailEnd/>
          </a:ln>
        </p:spPr>
        <p:txBody>
          <a:bodyPr wrap="none">
            <a:prstTxWarp prst="textNoShape">
              <a:avLst/>
            </a:prstTxWarp>
            <a:spAutoFit/>
          </a:bodyPr>
          <a:lstStyle/>
          <a:p>
            <a:pPr eaLnBrk="0" hangingPunct="0"/>
            <a:r>
              <a:rPr lang="en-US" dirty="0">
                <a:solidFill>
                  <a:srgbClr val="000000"/>
                </a:solidFill>
                <a:latin typeface="Calibri" charset="0"/>
                <a:ea typeface="Arial" charset="0"/>
                <a:cs typeface="Arial" charset="0"/>
              </a:rPr>
              <a:t>source: Svetlana </a:t>
            </a:r>
            <a:r>
              <a:rPr lang="en-US" dirty="0" err="1">
                <a:solidFill>
                  <a:srgbClr val="000000"/>
                </a:solidFill>
                <a:latin typeface="Calibri" charset="0"/>
                <a:ea typeface="Arial" charset="0"/>
                <a:cs typeface="Arial" charset="0"/>
              </a:rPr>
              <a:t>Lazebnik</a:t>
            </a:r>
            <a:r>
              <a:rPr lang="en-US" dirty="0">
                <a:solidFill>
                  <a:srgbClr val="000000"/>
                </a:solidFill>
                <a:latin typeface="Calibri" charset="0"/>
                <a:ea typeface="Arial" charset="0"/>
                <a:cs typeface="Arial" charset="0"/>
              </a:rPr>
              <a:t> </a:t>
            </a:r>
          </a:p>
        </p:txBody>
      </p:sp>
      <p:sp>
        <p:nvSpPr>
          <p:cNvPr id="2" name="TextBox 1"/>
          <p:cNvSpPr txBox="1"/>
          <p:nvPr/>
        </p:nvSpPr>
        <p:spPr>
          <a:xfrm>
            <a:off x="184260" y="4126915"/>
            <a:ext cx="8502540" cy="2062103"/>
          </a:xfrm>
          <a:prstGeom prst="rect">
            <a:avLst/>
          </a:prstGeom>
          <a:noFill/>
        </p:spPr>
        <p:txBody>
          <a:bodyPr wrap="square" rtlCol="0">
            <a:spAutoFit/>
          </a:bodyPr>
          <a:lstStyle/>
          <a:p>
            <a:r>
              <a:rPr lang="en-US" sz="1600" dirty="0"/>
              <a:t>“In </a:t>
            </a:r>
            <a:r>
              <a:rPr lang="en-US" sz="1600" dirty="0" err="1"/>
              <a:t>Olafur</a:t>
            </a:r>
            <a:r>
              <a:rPr lang="en-US" sz="1600" dirty="0"/>
              <a:t> </a:t>
            </a:r>
            <a:r>
              <a:rPr lang="en-US" sz="1600" dirty="0" err="1"/>
              <a:t>Eliasson’s</a:t>
            </a:r>
            <a:r>
              <a:rPr lang="en-US" sz="1600" dirty="0"/>
              <a:t> </a:t>
            </a:r>
            <a:r>
              <a:rPr lang="en-US" sz="1600" i="1" dirty="0"/>
              <a:t>Room for one color</a:t>
            </a:r>
            <a:r>
              <a:rPr lang="en-US" sz="1600" dirty="0"/>
              <a:t> (1997) we actually only see one color. The room is illuminated by yellow </a:t>
            </a:r>
            <a:r>
              <a:rPr lang="en-US" sz="1600" dirty="0" err="1"/>
              <a:t>monofrequency</a:t>
            </a:r>
            <a:r>
              <a:rPr lang="en-US" sz="1600" dirty="0"/>
              <a:t> light. In contrast to ordinary white light containing the full </a:t>
            </a:r>
            <a:r>
              <a:rPr lang="en-US" sz="1600" dirty="0" err="1"/>
              <a:t>colour</a:t>
            </a:r>
            <a:r>
              <a:rPr lang="en-US" sz="1600" dirty="0"/>
              <a:t> spectrum, it consists of a single wavelength at the yellow end of the spectrum. The room appears colorless because the light reduces all the other </a:t>
            </a:r>
            <a:r>
              <a:rPr lang="en-US" sz="1600" dirty="0" err="1"/>
              <a:t>colours</a:t>
            </a:r>
            <a:r>
              <a:rPr lang="en-US" sz="1600" dirty="0"/>
              <a:t> to a scale comprised of yellow. On the other hand, everything stands out with crystal sharpness because there is far less information than usual for the eye to process. After a while, the eye compensates for this deficiency by generating an excess of the missing primaries of red and blue – which together yield violet. So when we move on into the adjacent space we begin by seeing everything as imbued with violet.”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077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077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47798"/>
            <a:ext cx="8229600" cy="1143000"/>
          </a:xfrm>
        </p:spPr>
        <p:txBody>
          <a:bodyPr/>
          <a:lstStyle/>
          <a:p>
            <a:r>
              <a:rPr lang="en-US" dirty="0"/>
              <a:t>Shape Features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AutoShape 2"/>
          <p:cNvSpPr>
            <a:spLocks noGrp="1" noChangeArrowheads="1"/>
          </p:cNvSpPr>
          <p:nvPr>
            <p:ph type="title"/>
          </p:nvPr>
        </p:nvSpPr>
        <p:spPr/>
        <p:txBody>
          <a:bodyPr/>
          <a:lstStyle/>
          <a:p>
            <a:r>
              <a:rPr lang="en-US" dirty="0"/>
              <a:t>Invariance</a:t>
            </a:r>
          </a:p>
        </p:txBody>
      </p:sp>
      <p:sp>
        <p:nvSpPr>
          <p:cNvPr id="73731" name="Rectangle 3"/>
          <p:cNvSpPr>
            <a:spLocks noGrp="1" noChangeArrowheads="1"/>
          </p:cNvSpPr>
          <p:nvPr>
            <p:ph type="body" idx="1"/>
          </p:nvPr>
        </p:nvSpPr>
        <p:spPr>
          <a:xfrm>
            <a:off x="457200" y="1600201"/>
            <a:ext cx="8229600" cy="1465616"/>
          </a:xfrm>
        </p:spPr>
        <p:txBody>
          <a:bodyPr/>
          <a:lstStyle/>
          <a:p>
            <a:r>
              <a:rPr lang="en-US" dirty="0"/>
              <a:t>We might want our features to be robust to variations that can be present in images.</a:t>
            </a:r>
          </a:p>
          <a:p>
            <a:pPr>
              <a:buFont typeface="Wingdings" charset="2"/>
              <a:buNone/>
            </a:pPr>
            <a:endParaRPr lang="en-US" dirty="0"/>
          </a:p>
        </p:txBody>
      </p:sp>
      <p:sp>
        <p:nvSpPr>
          <p:cNvPr id="4" name="TextBox 3"/>
          <p:cNvSpPr txBox="1"/>
          <p:nvPr/>
        </p:nvSpPr>
        <p:spPr>
          <a:xfrm>
            <a:off x="6384228" y="6429907"/>
            <a:ext cx="2516209" cy="646331"/>
          </a:xfrm>
          <a:prstGeom prst="rect">
            <a:avLst/>
          </a:prstGeom>
          <a:noFill/>
        </p:spPr>
        <p:txBody>
          <a:bodyPr wrap="none" rtlCol="0">
            <a:spAutoFit/>
          </a:bodyPr>
          <a:lstStyle/>
          <a:p>
            <a:r>
              <a:rPr lang="en-US" dirty="0"/>
              <a:t>Slide source: Tom </a:t>
            </a:r>
            <a:r>
              <a:rPr lang="en-US" dirty="0" err="1"/>
              <a:t>Duerig</a:t>
            </a:r>
            <a:endParaRPr lang="en-US" dirty="0"/>
          </a:p>
          <a:p>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AutoShape 2"/>
          <p:cNvSpPr>
            <a:spLocks noGrp="1" noChangeArrowheads="1"/>
          </p:cNvSpPr>
          <p:nvPr>
            <p:ph type="title"/>
          </p:nvPr>
        </p:nvSpPr>
        <p:spPr/>
        <p:txBody>
          <a:bodyPr/>
          <a:lstStyle/>
          <a:p>
            <a:r>
              <a:rPr lang="en-US"/>
              <a:t>Types of invariance</a:t>
            </a:r>
          </a:p>
        </p:txBody>
      </p:sp>
      <p:sp>
        <p:nvSpPr>
          <p:cNvPr id="54275" name="Rectangle 3"/>
          <p:cNvSpPr>
            <a:spLocks noGrp="1" noChangeArrowheads="1"/>
          </p:cNvSpPr>
          <p:nvPr>
            <p:ph type="body" sz="half" idx="1"/>
          </p:nvPr>
        </p:nvSpPr>
        <p:spPr/>
        <p:txBody>
          <a:bodyPr/>
          <a:lstStyle/>
          <a:p>
            <a:r>
              <a:rPr lang="en-US" sz="2400"/>
              <a:t>Illumination</a:t>
            </a:r>
          </a:p>
        </p:txBody>
      </p:sp>
      <p:pic>
        <p:nvPicPr>
          <p:cNvPr id="54280" name="Picture 8" descr="PICT0333"/>
          <p:cNvPicPr>
            <a:picLocks noGrp="1" noChangeAspect="1" noChangeArrowheads="1"/>
          </p:cNvPicPr>
          <p:nvPr>
            <p:ph sz="quarter" idx="2"/>
          </p:nvPr>
        </p:nvPicPr>
        <p:blipFill>
          <a:blip r:embed="rId3"/>
          <a:srcRect/>
          <a:stretch>
            <a:fillRect/>
          </a:stretch>
        </p:blipFill>
        <p:spPr>
          <a:xfrm>
            <a:off x="5486400" y="2286000"/>
            <a:ext cx="2927350" cy="2195513"/>
          </a:xfrm>
          <a:noFill/>
          <a:ln/>
        </p:spPr>
      </p:pic>
      <p:pic>
        <p:nvPicPr>
          <p:cNvPr id="54281" name="Picture 9" descr="PICT0333e"/>
          <p:cNvPicPr>
            <a:picLocks noGrp="1" noChangeAspect="1" noChangeArrowheads="1"/>
          </p:cNvPicPr>
          <p:nvPr>
            <p:ph sz="quarter" idx="3"/>
          </p:nvPr>
        </p:nvPicPr>
        <p:blipFill>
          <a:blip r:embed="rId4"/>
          <a:srcRect/>
          <a:stretch>
            <a:fillRect/>
          </a:stretch>
        </p:blipFill>
        <p:spPr>
          <a:xfrm>
            <a:off x="5486400" y="4495800"/>
            <a:ext cx="2971800" cy="2228850"/>
          </a:xfrm>
          <a:noFill/>
          <a:ln/>
        </p:spPr>
      </p:pic>
      <p:sp>
        <p:nvSpPr>
          <p:cNvPr id="6" name="TextBox 5"/>
          <p:cNvSpPr txBox="1"/>
          <p:nvPr/>
        </p:nvSpPr>
        <p:spPr>
          <a:xfrm>
            <a:off x="6384228" y="6588667"/>
            <a:ext cx="2516209" cy="646331"/>
          </a:xfrm>
          <a:prstGeom prst="rect">
            <a:avLst/>
          </a:prstGeom>
          <a:noFill/>
        </p:spPr>
        <p:txBody>
          <a:bodyPr wrap="none" rtlCol="0">
            <a:spAutoFit/>
          </a:bodyPr>
          <a:lstStyle/>
          <a:p>
            <a:r>
              <a:rPr lang="en-US" dirty="0"/>
              <a:t>Slide source: Tom </a:t>
            </a:r>
            <a:r>
              <a:rPr lang="en-US" dirty="0" err="1"/>
              <a:t>Duerig</a:t>
            </a:r>
            <a:endParaRPr lang="en-US" dirty="0"/>
          </a:p>
          <a:p>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AutoShape 2"/>
          <p:cNvSpPr>
            <a:spLocks noGrp="1" noChangeArrowheads="1"/>
          </p:cNvSpPr>
          <p:nvPr>
            <p:ph type="title"/>
          </p:nvPr>
        </p:nvSpPr>
        <p:spPr/>
        <p:txBody>
          <a:bodyPr/>
          <a:lstStyle/>
          <a:p>
            <a:r>
              <a:rPr lang="en-US"/>
              <a:t>Types of invariance</a:t>
            </a:r>
          </a:p>
        </p:txBody>
      </p:sp>
      <p:sp>
        <p:nvSpPr>
          <p:cNvPr id="6147" name="Rectangle 3"/>
          <p:cNvSpPr>
            <a:spLocks noGrp="1" noChangeArrowheads="1"/>
          </p:cNvSpPr>
          <p:nvPr>
            <p:ph type="body" sz="half" idx="1"/>
          </p:nvPr>
        </p:nvSpPr>
        <p:spPr/>
        <p:txBody>
          <a:bodyPr/>
          <a:lstStyle/>
          <a:p>
            <a:r>
              <a:rPr lang="en-US" sz="2400"/>
              <a:t>Illumination</a:t>
            </a:r>
          </a:p>
          <a:p>
            <a:r>
              <a:rPr lang="en-US" sz="2400"/>
              <a:t>Scale</a:t>
            </a:r>
          </a:p>
        </p:txBody>
      </p:sp>
      <p:pic>
        <p:nvPicPr>
          <p:cNvPr id="6152" name="Picture 8" descr="PICT0178"/>
          <p:cNvPicPr>
            <a:picLocks noGrp="1" noChangeAspect="1" noChangeArrowheads="1"/>
          </p:cNvPicPr>
          <p:nvPr>
            <p:ph sz="quarter" idx="2"/>
          </p:nvPr>
        </p:nvPicPr>
        <p:blipFill>
          <a:blip r:embed="rId3"/>
          <a:srcRect/>
          <a:stretch>
            <a:fillRect/>
          </a:stretch>
        </p:blipFill>
        <p:spPr>
          <a:xfrm>
            <a:off x="5486400" y="2362200"/>
            <a:ext cx="2819400" cy="2114550"/>
          </a:xfrm>
          <a:noFill/>
          <a:ln/>
        </p:spPr>
      </p:pic>
      <p:pic>
        <p:nvPicPr>
          <p:cNvPr id="6153" name="Picture 9" descr="PICT0179"/>
          <p:cNvPicPr>
            <a:picLocks noGrp="1" noChangeAspect="1" noChangeArrowheads="1"/>
          </p:cNvPicPr>
          <p:nvPr>
            <p:ph sz="quarter" idx="3"/>
          </p:nvPr>
        </p:nvPicPr>
        <p:blipFill>
          <a:blip r:embed="rId4"/>
          <a:srcRect/>
          <a:stretch>
            <a:fillRect/>
          </a:stretch>
        </p:blipFill>
        <p:spPr>
          <a:xfrm>
            <a:off x="5486400" y="4471988"/>
            <a:ext cx="2819400" cy="2114550"/>
          </a:xfrm>
          <a:noFill/>
          <a:ln/>
        </p:spPr>
      </p:pic>
      <p:sp>
        <p:nvSpPr>
          <p:cNvPr id="6" name="TextBox 5"/>
          <p:cNvSpPr txBox="1"/>
          <p:nvPr/>
        </p:nvSpPr>
        <p:spPr>
          <a:xfrm>
            <a:off x="6384228" y="6520627"/>
            <a:ext cx="2516209" cy="646331"/>
          </a:xfrm>
          <a:prstGeom prst="rect">
            <a:avLst/>
          </a:prstGeom>
          <a:noFill/>
        </p:spPr>
        <p:txBody>
          <a:bodyPr wrap="none" rtlCol="0">
            <a:spAutoFit/>
          </a:bodyPr>
          <a:lstStyle/>
          <a:p>
            <a:r>
              <a:rPr lang="en-US" dirty="0"/>
              <a:t>Slide source: Tom </a:t>
            </a:r>
            <a:r>
              <a:rPr lang="en-US" dirty="0" err="1"/>
              <a:t>Duerig</a:t>
            </a:r>
            <a:endParaRPr lang="en-US" dirty="0"/>
          </a:p>
          <a:p>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AutoShape 2"/>
          <p:cNvSpPr>
            <a:spLocks noGrp="1" noChangeArrowheads="1"/>
          </p:cNvSpPr>
          <p:nvPr>
            <p:ph type="title"/>
          </p:nvPr>
        </p:nvSpPr>
        <p:spPr/>
        <p:txBody>
          <a:bodyPr/>
          <a:lstStyle/>
          <a:p>
            <a:r>
              <a:rPr lang="en-US"/>
              <a:t>Types of invariance</a:t>
            </a:r>
          </a:p>
        </p:txBody>
      </p:sp>
      <p:sp>
        <p:nvSpPr>
          <p:cNvPr id="52227" name="Rectangle 3"/>
          <p:cNvSpPr>
            <a:spLocks noGrp="1" noChangeArrowheads="1"/>
          </p:cNvSpPr>
          <p:nvPr>
            <p:ph type="body" sz="half" idx="1"/>
          </p:nvPr>
        </p:nvSpPr>
        <p:spPr/>
        <p:txBody>
          <a:bodyPr/>
          <a:lstStyle/>
          <a:p>
            <a:r>
              <a:rPr lang="en-US" sz="2400"/>
              <a:t>Illumination</a:t>
            </a:r>
          </a:p>
          <a:p>
            <a:r>
              <a:rPr lang="en-US" sz="2400"/>
              <a:t>Scale</a:t>
            </a:r>
          </a:p>
          <a:p>
            <a:r>
              <a:rPr lang="en-US" sz="2400"/>
              <a:t>Rotation</a:t>
            </a:r>
          </a:p>
        </p:txBody>
      </p:sp>
      <p:pic>
        <p:nvPicPr>
          <p:cNvPr id="52234" name="Picture 10" descr="PICT0290"/>
          <p:cNvPicPr>
            <a:picLocks noGrp="1" noChangeAspect="1" noChangeArrowheads="1"/>
          </p:cNvPicPr>
          <p:nvPr>
            <p:ph sz="quarter" idx="2"/>
          </p:nvPr>
        </p:nvPicPr>
        <p:blipFill>
          <a:blip r:embed="rId2"/>
          <a:srcRect/>
          <a:stretch>
            <a:fillRect/>
          </a:stretch>
        </p:blipFill>
        <p:spPr>
          <a:xfrm>
            <a:off x="5454650" y="2362200"/>
            <a:ext cx="2851150" cy="2138363"/>
          </a:xfrm>
          <a:noFill/>
          <a:ln/>
        </p:spPr>
      </p:pic>
      <p:pic>
        <p:nvPicPr>
          <p:cNvPr id="52235" name="Picture 11" descr="PICT0291"/>
          <p:cNvPicPr>
            <a:picLocks noGrp="1" noChangeAspect="1" noChangeArrowheads="1"/>
          </p:cNvPicPr>
          <p:nvPr>
            <p:ph sz="quarter" idx="3"/>
          </p:nvPr>
        </p:nvPicPr>
        <p:blipFill>
          <a:blip r:embed="rId3"/>
          <a:srcRect/>
          <a:stretch>
            <a:fillRect/>
          </a:stretch>
        </p:blipFill>
        <p:spPr>
          <a:xfrm>
            <a:off x="5486400" y="4495800"/>
            <a:ext cx="2819400" cy="2114550"/>
          </a:xfrm>
          <a:noFill/>
          <a:ln/>
        </p:spPr>
      </p:pic>
      <p:sp>
        <p:nvSpPr>
          <p:cNvPr id="6" name="TextBox 5"/>
          <p:cNvSpPr txBox="1"/>
          <p:nvPr/>
        </p:nvSpPr>
        <p:spPr>
          <a:xfrm>
            <a:off x="6384228" y="6531967"/>
            <a:ext cx="2516209" cy="646331"/>
          </a:xfrm>
          <a:prstGeom prst="rect">
            <a:avLst/>
          </a:prstGeom>
          <a:noFill/>
        </p:spPr>
        <p:txBody>
          <a:bodyPr wrap="none" rtlCol="0">
            <a:spAutoFit/>
          </a:bodyPr>
          <a:lstStyle/>
          <a:p>
            <a:r>
              <a:rPr lang="en-US" dirty="0"/>
              <a:t>Slide source: Tom </a:t>
            </a:r>
            <a:r>
              <a:rPr lang="en-US" dirty="0" err="1"/>
              <a:t>Duerig</a:t>
            </a:r>
            <a:endParaRPr lang="en-US" dirty="0"/>
          </a:p>
          <a:p>
            <a:endParaRPr 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AutoShape 2"/>
          <p:cNvSpPr>
            <a:spLocks noGrp="1" noChangeArrowheads="1"/>
          </p:cNvSpPr>
          <p:nvPr>
            <p:ph type="title"/>
          </p:nvPr>
        </p:nvSpPr>
        <p:spPr/>
        <p:txBody>
          <a:bodyPr/>
          <a:lstStyle/>
          <a:p>
            <a:r>
              <a:rPr lang="en-US"/>
              <a:t>Types of invariance</a:t>
            </a:r>
          </a:p>
        </p:txBody>
      </p:sp>
      <p:sp>
        <p:nvSpPr>
          <p:cNvPr id="53251" name="Rectangle 3"/>
          <p:cNvSpPr>
            <a:spLocks noGrp="1" noChangeArrowheads="1"/>
          </p:cNvSpPr>
          <p:nvPr>
            <p:ph type="body" sz="half" idx="1"/>
          </p:nvPr>
        </p:nvSpPr>
        <p:spPr/>
        <p:txBody>
          <a:bodyPr/>
          <a:lstStyle/>
          <a:p>
            <a:r>
              <a:rPr lang="en-US" sz="2400"/>
              <a:t>Illumination</a:t>
            </a:r>
          </a:p>
          <a:p>
            <a:r>
              <a:rPr lang="en-US" sz="2400"/>
              <a:t>Scale</a:t>
            </a:r>
          </a:p>
          <a:p>
            <a:r>
              <a:rPr lang="en-US" sz="2400"/>
              <a:t>Rotation</a:t>
            </a:r>
          </a:p>
          <a:p>
            <a:r>
              <a:rPr lang="en-US" sz="2400"/>
              <a:t>Affine</a:t>
            </a:r>
          </a:p>
        </p:txBody>
      </p:sp>
      <p:pic>
        <p:nvPicPr>
          <p:cNvPr id="53257" name="Picture 9" descr="PICT0297"/>
          <p:cNvPicPr>
            <a:picLocks noGrp="1" noChangeAspect="1" noChangeArrowheads="1"/>
          </p:cNvPicPr>
          <p:nvPr>
            <p:ph sz="quarter" idx="2"/>
          </p:nvPr>
        </p:nvPicPr>
        <p:blipFill>
          <a:blip r:embed="rId3"/>
          <a:srcRect/>
          <a:stretch>
            <a:fillRect/>
          </a:stretch>
        </p:blipFill>
        <p:spPr>
          <a:xfrm>
            <a:off x="5486400" y="2362200"/>
            <a:ext cx="2895600" cy="2195513"/>
          </a:xfrm>
          <a:noFill/>
          <a:ln/>
        </p:spPr>
      </p:pic>
      <p:pic>
        <p:nvPicPr>
          <p:cNvPr id="53258" name="Picture 10" descr="PICT0298"/>
          <p:cNvPicPr>
            <a:picLocks noGrp="1" noChangeAspect="1" noChangeArrowheads="1"/>
          </p:cNvPicPr>
          <p:nvPr>
            <p:ph sz="quarter" idx="3"/>
          </p:nvPr>
        </p:nvPicPr>
        <p:blipFill>
          <a:blip r:embed="rId4"/>
          <a:srcRect/>
          <a:stretch>
            <a:fillRect/>
          </a:stretch>
        </p:blipFill>
        <p:spPr>
          <a:xfrm>
            <a:off x="5486400" y="4514850"/>
            <a:ext cx="2895600" cy="2228850"/>
          </a:xfrm>
          <a:noFill/>
          <a:ln/>
        </p:spPr>
      </p:pic>
      <p:sp>
        <p:nvSpPr>
          <p:cNvPr id="6" name="TextBox 5"/>
          <p:cNvSpPr txBox="1"/>
          <p:nvPr/>
        </p:nvSpPr>
        <p:spPr>
          <a:xfrm>
            <a:off x="6384228" y="6554647"/>
            <a:ext cx="2516209" cy="646331"/>
          </a:xfrm>
          <a:prstGeom prst="rect">
            <a:avLst/>
          </a:prstGeom>
          <a:noFill/>
        </p:spPr>
        <p:txBody>
          <a:bodyPr wrap="none" rtlCol="0">
            <a:spAutoFit/>
          </a:bodyPr>
          <a:lstStyle/>
          <a:p>
            <a:r>
              <a:rPr lang="en-US" dirty="0"/>
              <a:t>Slide source: Tom </a:t>
            </a:r>
            <a:r>
              <a:rPr lang="en-US" dirty="0" err="1"/>
              <a:t>Duerig</a:t>
            </a:r>
            <a:endParaRPr lang="en-US" dirty="0"/>
          </a:p>
          <a:p>
            <a:endParaRPr 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ext Box 4"/>
          <p:cNvSpPr txBox="1">
            <a:spLocks noChangeArrowheads="1"/>
          </p:cNvSpPr>
          <p:nvPr/>
        </p:nvSpPr>
        <p:spPr bwMode="auto">
          <a:xfrm>
            <a:off x="98425" y="106363"/>
            <a:ext cx="4177145" cy="584776"/>
          </a:xfrm>
          <a:prstGeom prst="rect">
            <a:avLst/>
          </a:prstGeom>
          <a:noFill/>
          <a:ln w="9525">
            <a:noFill/>
            <a:miter lim="800000"/>
            <a:headEnd/>
            <a:tailEnd/>
          </a:ln>
        </p:spPr>
        <p:txBody>
          <a:bodyPr wrap="none">
            <a:prstTxWarp prst="textNoShape">
              <a:avLst/>
            </a:prstTxWarp>
            <a:spAutoFit/>
          </a:bodyPr>
          <a:lstStyle/>
          <a:p>
            <a:r>
              <a:rPr lang="en-US" sz="3200" dirty="0">
                <a:latin typeface="Calibri" charset="0"/>
                <a:ea typeface="Arial" charset="0"/>
                <a:cs typeface="Arial" charset="0"/>
              </a:rPr>
              <a:t>Challenges: illumination</a:t>
            </a:r>
          </a:p>
        </p:txBody>
      </p:sp>
      <p:sp>
        <p:nvSpPr>
          <p:cNvPr id="25603" name="Text Box 5"/>
          <p:cNvSpPr txBox="1">
            <a:spLocks noChangeArrowheads="1"/>
          </p:cNvSpPr>
          <p:nvPr/>
        </p:nvSpPr>
        <p:spPr bwMode="auto">
          <a:xfrm>
            <a:off x="6557963" y="6500878"/>
            <a:ext cx="2724386" cy="369332"/>
          </a:xfrm>
          <a:prstGeom prst="rect">
            <a:avLst/>
          </a:prstGeom>
          <a:noFill/>
          <a:ln w="9525">
            <a:noFill/>
            <a:miter lim="800000"/>
            <a:headEnd/>
            <a:tailEnd/>
          </a:ln>
        </p:spPr>
        <p:txBody>
          <a:bodyPr wrap="none">
            <a:prstTxWarp prst="textNoShape">
              <a:avLst/>
            </a:prstTxWarp>
            <a:spAutoFit/>
          </a:bodyPr>
          <a:lstStyle/>
          <a:p>
            <a:r>
              <a:rPr lang="en-US" dirty="0">
                <a:latin typeface="Calibri" charset="0"/>
                <a:ea typeface="Arial" charset="0"/>
                <a:cs typeface="Arial" charset="0"/>
              </a:rPr>
              <a:t>image credit: J. </a:t>
            </a:r>
            <a:r>
              <a:rPr lang="en-US" dirty="0" err="1">
                <a:latin typeface="Calibri" charset="0"/>
                <a:ea typeface="Arial" charset="0"/>
                <a:cs typeface="Arial" charset="0"/>
              </a:rPr>
              <a:t>Koenderink</a:t>
            </a:r>
            <a:endParaRPr lang="en-US" dirty="0">
              <a:latin typeface="Calibri" charset="0"/>
              <a:ea typeface="Arial" charset="0"/>
              <a:cs typeface="Arial" charset="0"/>
            </a:endParaRPr>
          </a:p>
        </p:txBody>
      </p:sp>
      <p:pic>
        <p:nvPicPr>
          <p:cNvPr id="25604" name="Picture 6"/>
          <p:cNvPicPr>
            <a:picLocks noChangeAspect="1" noChangeArrowheads="1"/>
          </p:cNvPicPr>
          <p:nvPr/>
        </p:nvPicPr>
        <p:blipFill>
          <a:blip r:embed="rId3"/>
          <a:srcRect/>
          <a:stretch>
            <a:fillRect/>
          </a:stretch>
        </p:blipFill>
        <p:spPr bwMode="auto">
          <a:xfrm>
            <a:off x="0" y="1143000"/>
            <a:ext cx="9144000" cy="3557588"/>
          </a:xfrm>
          <a:prstGeom prst="rect">
            <a:avLst/>
          </a:prstGeom>
          <a:noFill/>
          <a:ln w="19050">
            <a:noFill/>
            <a:miter lim="800000"/>
            <a:headEnd/>
            <a:tailEnd/>
          </a:ln>
        </p:spPr>
      </p:pic>
      <p:sp>
        <p:nvSpPr>
          <p:cNvPr id="2" name="TextBox 1"/>
          <p:cNvSpPr txBox="1"/>
          <p:nvPr/>
        </p:nvSpPr>
        <p:spPr>
          <a:xfrm>
            <a:off x="865209" y="5177956"/>
            <a:ext cx="7331179" cy="400110"/>
          </a:xfrm>
          <a:prstGeom prst="rect">
            <a:avLst/>
          </a:prstGeom>
          <a:noFill/>
        </p:spPr>
        <p:txBody>
          <a:bodyPr wrap="none" rtlCol="0">
            <a:spAutoFit/>
          </a:bodyPr>
          <a:lstStyle/>
          <a:p>
            <a:r>
              <a:rPr lang="en-US" sz="2000" dirty="0"/>
              <a:t>Illumination changes brightness of pixels. What remains unchanged?</a:t>
            </a:r>
          </a:p>
        </p:txBody>
      </p:sp>
    </p:spTree>
    <p:extLst>
      <p:ext uri="{BB962C8B-B14F-4D97-AF65-F5344CB8AC3E}">
        <p14:creationId xmlns:p14="http://schemas.microsoft.com/office/powerpoint/2010/main" val="8237360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a:xfrm>
            <a:off x="457200" y="2438400"/>
            <a:ext cx="8229600" cy="1143000"/>
          </a:xfrm>
        </p:spPr>
        <p:txBody>
          <a:bodyPr/>
          <a:lstStyle/>
          <a:p>
            <a:pPr eaLnBrk="1" hangingPunct="1"/>
            <a:r>
              <a:rPr lang="en-US">
                <a:ea typeface="ＭＳ Ｐゴシック" charset="-128"/>
                <a:cs typeface="ＭＳ Ｐゴシック" charset="-128"/>
              </a:rPr>
              <a:t>Modeling images as functions</a:t>
            </a:r>
          </a:p>
        </p:txBody>
      </p:sp>
    </p:spTree>
    <p:extLst>
      <p:ext uri="{BB962C8B-B14F-4D97-AF65-F5344CB8AC3E}">
        <p14:creationId xmlns:p14="http://schemas.microsoft.com/office/powerpoint/2010/main" val="24709982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685800" y="76200"/>
            <a:ext cx="7772400" cy="838200"/>
          </a:xfrm>
        </p:spPr>
        <p:txBody>
          <a:bodyPr/>
          <a:lstStyle/>
          <a:p>
            <a:pPr eaLnBrk="1" hangingPunct="1"/>
            <a:r>
              <a:rPr lang="en-US">
                <a:ea typeface="ＭＳ Ｐゴシック" charset="-128"/>
                <a:cs typeface="ＭＳ Ｐゴシック" charset="-128"/>
              </a:rPr>
              <a:t>Images as functions</a:t>
            </a:r>
          </a:p>
        </p:txBody>
      </p:sp>
      <p:pic>
        <p:nvPicPr>
          <p:cNvPr id="59395" name="Picture 3" descr="image_func"/>
          <p:cNvPicPr>
            <a:picLocks noChangeAspect="1" noChangeArrowheads="1"/>
          </p:cNvPicPr>
          <p:nvPr/>
        </p:nvPicPr>
        <p:blipFill>
          <a:blip r:embed="rId3"/>
          <a:srcRect/>
          <a:stretch>
            <a:fillRect/>
          </a:stretch>
        </p:blipFill>
        <p:spPr bwMode="auto">
          <a:xfrm>
            <a:off x="1016000" y="914400"/>
            <a:ext cx="7213600" cy="5486400"/>
          </a:xfrm>
          <a:prstGeom prst="rect">
            <a:avLst/>
          </a:prstGeom>
          <a:noFill/>
          <a:ln w="9525">
            <a:noFill/>
            <a:miter lim="800000"/>
            <a:headEnd/>
            <a:tailEnd/>
          </a:ln>
        </p:spPr>
      </p:pic>
      <p:sp>
        <p:nvSpPr>
          <p:cNvPr id="59396" name="Text Box 4"/>
          <p:cNvSpPr txBox="1">
            <a:spLocks noChangeArrowheads="1"/>
          </p:cNvSpPr>
          <p:nvPr/>
        </p:nvSpPr>
        <p:spPr bwMode="auto">
          <a:xfrm>
            <a:off x="7620000" y="6553200"/>
            <a:ext cx="1457325" cy="304800"/>
          </a:xfrm>
          <a:prstGeom prst="rect">
            <a:avLst/>
          </a:prstGeom>
          <a:noFill/>
          <a:ln w="9525">
            <a:noFill/>
            <a:miter lim="800000"/>
            <a:headEnd/>
            <a:tailEnd/>
          </a:ln>
        </p:spPr>
        <p:txBody>
          <a:bodyPr wrap="none">
            <a:prstTxWarp prst="textNoShape">
              <a:avLst/>
            </a:prstTxWarp>
            <a:spAutoFit/>
          </a:bodyPr>
          <a:lstStyle/>
          <a:p>
            <a:r>
              <a:rPr lang="en-US" sz="1400"/>
              <a:t>Source: S. Seitz</a:t>
            </a:r>
          </a:p>
        </p:txBody>
      </p:sp>
      <p:sp>
        <p:nvSpPr>
          <p:cNvPr id="59397" name="TextBox 4"/>
          <p:cNvSpPr txBox="1">
            <a:spLocks noChangeArrowheads="1"/>
          </p:cNvSpPr>
          <p:nvPr/>
        </p:nvSpPr>
        <p:spPr bwMode="auto">
          <a:xfrm>
            <a:off x="3200400" y="6400800"/>
            <a:ext cx="2519363" cy="369888"/>
          </a:xfrm>
          <a:prstGeom prst="rect">
            <a:avLst/>
          </a:prstGeom>
          <a:noFill/>
          <a:ln w="9525">
            <a:noFill/>
            <a:miter lim="800000"/>
            <a:headEnd/>
            <a:tailEnd/>
          </a:ln>
        </p:spPr>
        <p:txBody>
          <a:bodyPr wrap="none">
            <a:prstTxWarp prst="textNoShape">
              <a:avLst/>
            </a:prstTxWarp>
            <a:spAutoFit/>
          </a:bodyPr>
          <a:lstStyle/>
          <a:p>
            <a:r>
              <a:rPr lang="en-US"/>
              <a:t>Intensity given position</a:t>
            </a:r>
          </a:p>
        </p:txBody>
      </p:sp>
    </p:spTree>
    <p:extLst>
      <p:ext uri="{BB962C8B-B14F-4D97-AF65-F5344CB8AC3E}">
        <p14:creationId xmlns:p14="http://schemas.microsoft.com/office/powerpoint/2010/main" val="631121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pPr eaLnBrk="1" hangingPunct="1"/>
            <a:r>
              <a:rPr lang="en-US" dirty="0"/>
              <a:t>3rd Try</a:t>
            </a:r>
          </a:p>
        </p:txBody>
      </p:sp>
      <p:pic>
        <p:nvPicPr>
          <p:cNvPr id="62467" name="Picture 3" descr="2046794090_5b3c0c9cc1_o.jpg"/>
          <p:cNvPicPr>
            <a:picLocks noChangeAspect="1"/>
          </p:cNvPicPr>
          <p:nvPr/>
        </p:nvPicPr>
        <p:blipFill>
          <a:blip r:embed="rId3"/>
          <a:srcRect/>
          <a:stretch>
            <a:fillRect/>
          </a:stretch>
        </p:blipFill>
        <p:spPr bwMode="auto">
          <a:xfrm>
            <a:off x="152400" y="2184400"/>
            <a:ext cx="4064000" cy="2997200"/>
          </a:xfrm>
          <a:prstGeom prst="rect">
            <a:avLst/>
          </a:prstGeom>
          <a:noFill/>
          <a:ln w="9525">
            <a:noFill/>
            <a:miter lim="800000"/>
            <a:headEnd/>
            <a:tailEnd/>
          </a:ln>
        </p:spPr>
      </p:pic>
      <p:pic>
        <p:nvPicPr>
          <p:cNvPr id="62468" name="Picture 4" descr="avecolor.jpg"/>
          <p:cNvPicPr>
            <a:picLocks noChangeAspect="1"/>
          </p:cNvPicPr>
          <p:nvPr/>
        </p:nvPicPr>
        <p:blipFill>
          <a:blip r:embed="rId4"/>
          <a:srcRect/>
          <a:stretch>
            <a:fillRect/>
          </a:stretch>
        </p:blipFill>
        <p:spPr bwMode="auto">
          <a:xfrm>
            <a:off x="4565650" y="3422650"/>
            <a:ext cx="12700" cy="12700"/>
          </a:xfrm>
          <a:prstGeom prst="rect">
            <a:avLst/>
          </a:prstGeom>
          <a:noFill/>
          <a:ln w="9525">
            <a:noFill/>
            <a:miter lim="800000"/>
            <a:headEnd/>
            <a:tailEnd/>
          </a:ln>
        </p:spPr>
      </p:pic>
      <p:pic>
        <p:nvPicPr>
          <p:cNvPr id="62469" name="Picture 5" descr="avecolor.jpg"/>
          <p:cNvPicPr>
            <a:picLocks noChangeAspect="1"/>
          </p:cNvPicPr>
          <p:nvPr/>
        </p:nvPicPr>
        <p:blipFill>
          <a:blip r:embed="rId4"/>
          <a:srcRect/>
          <a:stretch>
            <a:fillRect/>
          </a:stretch>
        </p:blipFill>
        <p:spPr bwMode="auto">
          <a:xfrm>
            <a:off x="4565650" y="3422650"/>
            <a:ext cx="12700" cy="12700"/>
          </a:xfrm>
          <a:prstGeom prst="rect">
            <a:avLst/>
          </a:prstGeom>
          <a:noFill/>
          <a:ln w="9525">
            <a:noFill/>
            <a:miter lim="800000"/>
            <a:headEnd/>
            <a:tailEnd/>
          </a:ln>
        </p:spPr>
      </p:pic>
      <p:cxnSp>
        <p:nvCxnSpPr>
          <p:cNvPr id="10" name="Straight Arrow Connector 9"/>
          <p:cNvCxnSpPr/>
          <p:nvPr/>
        </p:nvCxnSpPr>
        <p:spPr>
          <a:xfrm flipV="1">
            <a:off x="4267200" y="3422650"/>
            <a:ext cx="692150" cy="12700"/>
          </a:xfrm>
          <a:prstGeom prst="straightConnector1">
            <a:avLst/>
          </a:prstGeom>
          <a:ln w="47625" cap="flat" cmpd="sng" algn="ctr">
            <a:solidFill>
              <a:srgbClr val="0000FF"/>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62471" name="TextBox 10"/>
          <p:cNvSpPr txBox="1">
            <a:spLocks noChangeArrowheads="1"/>
          </p:cNvSpPr>
          <p:nvPr/>
        </p:nvSpPr>
        <p:spPr bwMode="auto">
          <a:xfrm>
            <a:off x="838200" y="5486400"/>
            <a:ext cx="7602538" cy="1200150"/>
          </a:xfrm>
          <a:prstGeom prst="rect">
            <a:avLst/>
          </a:prstGeom>
          <a:noFill/>
          <a:ln w="9525">
            <a:noFill/>
            <a:miter lim="800000"/>
            <a:headEnd/>
            <a:tailEnd/>
          </a:ln>
        </p:spPr>
        <p:txBody>
          <a:bodyPr wrap="none">
            <a:prstTxWarp prst="textNoShape">
              <a:avLst/>
            </a:prstTxWarp>
            <a:spAutoFit/>
          </a:bodyPr>
          <a:lstStyle/>
          <a:p>
            <a:r>
              <a:rPr lang="en-US" sz="2400">
                <a:latin typeface="Calibri" charset="0"/>
              </a:rPr>
              <a:t>Represent the image as a spatial grid of average pixel colors</a:t>
            </a:r>
          </a:p>
          <a:p>
            <a:r>
              <a:rPr lang="en-US" sz="2400">
                <a:latin typeface="Calibri" charset="0"/>
              </a:rPr>
              <a:t>	Pros?</a:t>
            </a:r>
          </a:p>
          <a:p>
            <a:r>
              <a:rPr lang="en-US" sz="2400">
                <a:latin typeface="Calibri" charset="0"/>
              </a:rPr>
              <a:t>	Cons?</a:t>
            </a:r>
          </a:p>
        </p:txBody>
      </p:sp>
      <p:pic>
        <p:nvPicPr>
          <p:cNvPr id="62472" name="Picture 11" descr="colorgrid.jpg"/>
          <p:cNvPicPr>
            <a:picLocks noChangeAspect="1"/>
          </p:cNvPicPr>
          <p:nvPr/>
        </p:nvPicPr>
        <p:blipFill>
          <a:blip r:embed="rId5"/>
          <a:srcRect/>
          <a:stretch>
            <a:fillRect/>
          </a:stretch>
        </p:blipFill>
        <p:spPr bwMode="auto">
          <a:xfrm>
            <a:off x="4953000" y="2184400"/>
            <a:ext cx="4064000" cy="2997200"/>
          </a:xfrm>
          <a:prstGeom prst="rect">
            <a:avLst/>
          </a:prstGeom>
          <a:noFill/>
          <a:ln w="9525">
            <a:noFill/>
            <a:miter lim="800000"/>
            <a:headEnd/>
            <a:tailEnd/>
          </a:ln>
        </p:spPr>
      </p:pic>
      <p:sp>
        <p:nvSpPr>
          <p:cNvPr id="62473" name="TextBox 13"/>
          <p:cNvSpPr txBox="1">
            <a:spLocks noChangeArrowheads="1"/>
          </p:cNvSpPr>
          <p:nvPr/>
        </p:nvSpPr>
        <p:spPr bwMode="auto">
          <a:xfrm>
            <a:off x="76200" y="5105400"/>
            <a:ext cx="1582738" cy="307975"/>
          </a:xfrm>
          <a:prstGeom prst="rect">
            <a:avLst/>
          </a:prstGeom>
          <a:noFill/>
          <a:ln w="9525">
            <a:noFill/>
            <a:miter lim="800000"/>
            <a:headEnd/>
            <a:tailEnd/>
          </a:ln>
        </p:spPr>
        <p:txBody>
          <a:bodyPr wrap="none">
            <a:prstTxWarp prst="textNoShape">
              <a:avLst/>
            </a:prstTxWarp>
            <a:spAutoFit/>
          </a:bodyPr>
          <a:lstStyle/>
          <a:p>
            <a:r>
              <a:rPr lang="en-US" sz="1400">
                <a:latin typeface="Calibri" charset="0"/>
              </a:rPr>
              <a:t>Photo by: </a:t>
            </a:r>
            <a:r>
              <a:rPr lang="en-US" sz="1400">
                <a:latin typeface="Calibri" charset="0"/>
                <a:hlinkClick r:id="rId6"/>
              </a:rPr>
              <a:t>marielito</a:t>
            </a:r>
            <a:endParaRPr lang="en-US" sz="1400">
              <a:latin typeface="Calibri" charset="0"/>
            </a:endParaRPr>
          </a:p>
        </p:txBody>
      </p:sp>
    </p:spTree>
    <p:extLst>
      <p:ext uri="{BB962C8B-B14F-4D97-AF65-F5344CB8AC3E}">
        <p14:creationId xmlns:p14="http://schemas.microsoft.com/office/powerpoint/2010/main" val="41658560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p:cNvSpPr>
            <a:spLocks noGrp="1" noChangeArrowheads="1"/>
          </p:cNvSpPr>
          <p:nvPr>
            <p:ph type="title"/>
          </p:nvPr>
        </p:nvSpPr>
        <p:spPr>
          <a:xfrm>
            <a:off x="685800" y="76200"/>
            <a:ext cx="7772400" cy="838200"/>
          </a:xfrm>
        </p:spPr>
        <p:txBody>
          <a:bodyPr/>
          <a:lstStyle/>
          <a:p>
            <a:pPr eaLnBrk="1" hangingPunct="1"/>
            <a:r>
              <a:rPr lang="en-US">
                <a:ea typeface="ＭＳ Ｐゴシック" charset="-128"/>
                <a:cs typeface="ＭＳ Ｐゴシック" charset="-128"/>
              </a:rPr>
              <a:t>Images as functions</a:t>
            </a:r>
          </a:p>
        </p:txBody>
      </p:sp>
      <p:sp>
        <p:nvSpPr>
          <p:cNvPr id="60420" name="Rectangle 3"/>
          <p:cNvSpPr txBox="1">
            <a:spLocks noChangeArrowheads="1"/>
          </p:cNvSpPr>
          <p:nvPr/>
        </p:nvSpPr>
        <p:spPr bwMode="auto">
          <a:xfrm>
            <a:off x="228600" y="1714500"/>
            <a:ext cx="8737600" cy="5600700"/>
          </a:xfrm>
          <a:prstGeom prst="rect">
            <a:avLst/>
          </a:prstGeom>
          <a:noFill/>
          <a:ln w="9525">
            <a:noFill/>
            <a:miter lim="800000"/>
            <a:headEnd/>
            <a:tailEnd/>
          </a:ln>
        </p:spPr>
        <p:txBody>
          <a:bodyPr>
            <a:prstTxWarp prst="textNoShape">
              <a:avLst/>
            </a:prstTxWarp>
          </a:bodyPr>
          <a:lstStyle/>
          <a:p>
            <a:pPr marL="342900" indent="-342900" defTabSz="914400" eaLnBrk="0" hangingPunct="0">
              <a:spcBef>
                <a:spcPct val="20000"/>
              </a:spcBef>
              <a:buFontTx/>
              <a:buChar char="•"/>
            </a:pPr>
            <a:r>
              <a:rPr lang="en-US" sz="2800" dirty="0">
                <a:latin typeface="Calibri" charset="0"/>
              </a:rPr>
              <a:t>We can think of an </a:t>
            </a:r>
            <a:r>
              <a:rPr lang="en-US" sz="2800" b="1" dirty="0">
                <a:latin typeface="Calibri" charset="0"/>
              </a:rPr>
              <a:t>image </a:t>
            </a:r>
            <a:r>
              <a:rPr lang="en-US" sz="2800" dirty="0">
                <a:latin typeface="Calibri" charset="0"/>
              </a:rPr>
              <a:t>as a function, </a:t>
            </a:r>
            <a:r>
              <a:rPr lang="en-US" sz="2800" i="1" dirty="0">
                <a:latin typeface="Calibri" charset="0"/>
              </a:rPr>
              <a:t>f</a:t>
            </a:r>
            <a:r>
              <a:rPr lang="en-US" sz="2800" dirty="0">
                <a:latin typeface="Calibri" charset="0"/>
              </a:rPr>
              <a:t>, from </a:t>
            </a:r>
            <a:br>
              <a:rPr lang="en-US" sz="2800" dirty="0">
                <a:latin typeface="Calibri" charset="0"/>
              </a:rPr>
            </a:br>
            <a:r>
              <a:rPr lang="en-US" sz="2800" dirty="0">
                <a:latin typeface="Times New Roman" charset="0"/>
              </a:rPr>
              <a:t>R</a:t>
            </a:r>
            <a:r>
              <a:rPr lang="en-US" sz="2800" baseline="30000" dirty="0">
                <a:latin typeface="Times New Roman" charset="0"/>
              </a:rPr>
              <a:t>2</a:t>
            </a:r>
            <a:r>
              <a:rPr lang="en-US" sz="2800" dirty="0">
                <a:latin typeface="Calibri" charset="0"/>
              </a:rPr>
              <a:t> to </a:t>
            </a:r>
            <a:r>
              <a:rPr lang="en-US" sz="2800" dirty="0">
                <a:latin typeface="Times New Roman" charset="0"/>
              </a:rPr>
              <a:t>R:</a:t>
            </a:r>
          </a:p>
          <a:p>
            <a:pPr marL="742950" lvl="1" indent="-285750" defTabSz="914400" eaLnBrk="0" hangingPunct="0">
              <a:spcBef>
                <a:spcPct val="20000"/>
              </a:spcBef>
              <a:buFontTx/>
              <a:buChar char="•"/>
            </a:pPr>
            <a:r>
              <a:rPr lang="en-US" sz="2000" i="1" dirty="0">
                <a:latin typeface="Times New Roman" charset="0"/>
              </a:rPr>
              <a:t>f</a:t>
            </a:r>
            <a:r>
              <a:rPr lang="en-US" sz="2000" dirty="0">
                <a:latin typeface="Times New Roman" charset="0"/>
              </a:rPr>
              <a:t>(</a:t>
            </a:r>
            <a:r>
              <a:rPr lang="en-US" sz="2000" i="1" dirty="0">
                <a:latin typeface="Times New Roman" charset="0"/>
              </a:rPr>
              <a:t>x, y</a:t>
            </a:r>
            <a:r>
              <a:rPr lang="en-US" sz="2000" dirty="0">
                <a:latin typeface="Times New Roman" charset="0"/>
              </a:rPr>
              <a:t>) </a:t>
            </a:r>
            <a:r>
              <a:rPr lang="en-US" sz="2000" dirty="0">
                <a:latin typeface="Calibri" charset="0"/>
              </a:rPr>
              <a:t>gives the </a:t>
            </a:r>
            <a:r>
              <a:rPr lang="en-US" sz="2000" b="1" dirty="0">
                <a:latin typeface="Calibri" charset="0"/>
              </a:rPr>
              <a:t>intensity</a:t>
            </a:r>
            <a:r>
              <a:rPr lang="en-US" sz="2000" dirty="0">
                <a:latin typeface="Calibri" charset="0"/>
              </a:rPr>
              <a:t> at position </a:t>
            </a:r>
            <a:r>
              <a:rPr lang="en-US" sz="2000" dirty="0">
                <a:latin typeface="Times New Roman" charset="0"/>
              </a:rPr>
              <a:t>(</a:t>
            </a:r>
            <a:r>
              <a:rPr lang="en-US" sz="2000" i="1" dirty="0">
                <a:latin typeface="Times New Roman" charset="0"/>
              </a:rPr>
              <a:t>x, y</a:t>
            </a:r>
            <a:r>
              <a:rPr lang="en-US" sz="2000" dirty="0">
                <a:latin typeface="Times New Roman" charset="0"/>
              </a:rPr>
              <a:t>) </a:t>
            </a:r>
          </a:p>
          <a:p>
            <a:pPr marL="342900" indent="-342900" defTabSz="914400" eaLnBrk="0" hangingPunct="0">
              <a:spcBef>
                <a:spcPct val="20000"/>
              </a:spcBef>
            </a:pPr>
            <a:endParaRPr lang="en-US" sz="2800" dirty="0">
              <a:latin typeface="Calibri" charset="0"/>
            </a:endParaRPr>
          </a:p>
          <a:p>
            <a:pPr marL="342900" indent="-342900" defTabSz="914400" eaLnBrk="0" hangingPunct="0">
              <a:spcBef>
                <a:spcPct val="20000"/>
              </a:spcBef>
              <a:buFontTx/>
              <a:buChar char="•"/>
            </a:pPr>
            <a:r>
              <a:rPr lang="en-US" sz="2800" dirty="0">
                <a:latin typeface="Calibri" charset="0"/>
              </a:rPr>
              <a:t>A color image is just three functions pasted together.  We can write this as a “vector-valued” function: </a:t>
            </a:r>
          </a:p>
        </p:txBody>
      </p:sp>
      <p:graphicFrame>
        <p:nvGraphicFramePr>
          <p:cNvPr id="60418" name="Object 2"/>
          <p:cNvGraphicFramePr>
            <a:graphicFrameLocks noChangeAspect="1"/>
          </p:cNvGraphicFramePr>
          <p:nvPr/>
        </p:nvGraphicFramePr>
        <p:xfrm>
          <a:off x="3429000" y="4957763"/>
          <a:ext cx="2362200" cy="1397000"/>
        </p:xfrm>
        <a:graphic>
          <a:graphicData uri="http://schemas.openxmlformats.org/presentationml/2006/ole">
            <mc:AlternateContent xmlns:mc="http://schemas.openxmlformats.org/markup-compatibility/2006">
              <mc:Choice xmlns:v="urn:schemas-microsoft-com:vml" Requires="v">
                <p:oleObj spid="_x0000_s321559" name="Equation" r:id="rId4" imgW="1193760" imgH="698400" progId="Equation.3">
                  <p:embed/>
                </p:oleObj>
              </mc:Choice>
              <mc:Fallback>
                <p:oleObj name="Equation" r:id="rId4" imgW="1193760" imgH="6984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9000" y="4957763"/>
                        <a:ext cx="2362200" cy="13970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60421" name="Text Box 5"/>
          <p:cNvSpPr txBox="1">
            <a:spLocks noChangeArrowheads="1"/>
          </p:cNvSpPr>
          <p:nvPr/>
        </p:nvSpPr>
        <p:spPr bwMode="auto">
          <a:xfrm>
            <a:off x="7620000" y="6553200"/>
            <a:ext cx="1457325" cy="304800"/>
          </a:xfrm>
          <a:prstGeom prst="rect">
            <a:avLst/>
          </a:prstGeom>
          <a:noFill/>
          <a:ln w="9525">
            <a:noFill/>
            <a:miter lim="800000"/>
            <a:headEnd/>
            <a:tailEnd/>
          </a:ln>
        </p:spPr>
        <p:txBody>
          <a:bodyPr wrap="none">
            <a:prstTxWarp prst="textNoShape">
              <a:avLst/>
            </a:prstTxWarp>
            <a:spAutoFit/>
          </a:bodyPr>
          <a:lstStyle/>
          <a:p>
            <a:r>
              <a:rPr lang="en-US" sz="1400"/>
              <a:t>Source: S. Seitz</a:t>
            </a:r>
          </a:p>
        </p:txBody>
      </p:sp>
    </p:spTree>
    <p:extLst>
      <p:ext uri="{BB962C8B-B14F-4D97-AF65-F5344CB8AC3E}">
        <p14:creationId xmlns:p14="http://schemas.microsoft.com/office/powerpoint/2010/main" val="1525299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420">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4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3" name="Rectangle 2"/>
          <p:cNvSpPr>
            <a:spLocks noGrp="1" noChangeArrowheads="1"/>
          </p:cNvSpPr>
          <p:nvPr>
            <p:ph type="title"/>
            <p:custDataLst>
              <p:tags r:id="rId2"/>
            </p:custDataLst>
          </p:nvPr>
        </p:nvSpPr>
        <p:spPr>
          <a:xfrm>
            <a:off x="685800" y="76200"/>
            <a:ext cx="7772400" cy="838200"/>
          </a:xfrm>
        </p:spPr>
        <p:txBody>
          <a:bodyPr/>
          <a:lstStyle/>
          <a:p>
            <a:pPr eaLnBrk="1" hangingPunct="1"/>
            <a:r>
              <a:rPr lang="en-US">
                <a:ea typeface="ＭＳ Ｐゴシック" charset="-128"/>
                <a:cs typeface="ＭＳ Ｐゴシック" charset="-128"/>
              </a:rPr>
              <a:t>Motivation 1: Noise reduction</a:t>
            </a:r>
          </a:p>
        </p:txBody>
      </p:sp>
      <p:graphicFrame>
        <p:nvGraphicFramePr>
          <p:cNvPr id="61442" name="Object 2"/>
          <p:cNvGraphicFramePr>
            <a:graphicFrameLocks noChangeAspect="1"/>
          </p:cNvGraphicFramePr>
          <p:nvPr>
            <p:custDataLst>
              <p:tags r:id="rId3"/>
            </p:custDataLst>
          </p:nvPr>
        </p:nvGraphicFramePr>
        <p:xfrm>
          <a:off x="0" y="0"/>
          <a:ext cx="1219200" cy="149225"/>
        </p:xfrm>
        <a:graphic>
          <a:graphicData uri="http://schemas.openxmlformats.org/presentationml/2006/ole">
            <mc:AlternateContent xmlns:mc="http://schemas.openxmlformats.org/markup-compatibility/2006">
              <mc:Choice xmlns:v="urn:schemas-microsoft-com:vml" Requires="v">
                <p:oleObj spid="_x0000_s322583" name="Equation" r:id="rId9" imgW="914400" imgH="198720" progId="Equation.3">
                  <p:embed/>
                </p:oleObj>
              </mc:Choice>
              <mc:Fallback>
                <p:oleObj name="Equation" r:id="rId9" imgW="914400" imgH="19872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1219200" cy="14922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pic>
        <p:nvPicPr>
          <p:cNvPr id="4" name="Picture 4" descr="image3"/>
          <p:cNvPicPr>
            <a:picLocks noChangeAspect="1" noChangeArrowheads="1"/>
          </p:cNvPicPr>
          <p:nvPr>
            <p:custDataLst>
              <p:tags r:id="rId4"/>
            </p:custDataLst>
          </p:nvPr>
        </p:nvPicPr>
        <p:blipFill>
          <a:blip r:embed="rId11">
            <a:lum bright="24000" contrast="30000"/>
          </a:blip>
          <a:srcRect/>
          <a:stretch>
            <a:fillRect/>
          </a:stretch>
        </p:blipFill>
        <p:spPr bwMode="auto">
          <a:xfrm>
            <a:off x="5791200" y="1809750"/>
            <a:ext cx="2690813" cy="3371850"/>
          </a:xfrm>
          <a:prstGeom prst="rect">
            <a:avLst/>
          </a:prstGeom>
          <a:noFill/>
          <a:ln w="9525">
            <a:noFill/>
            <a:miter lim="800000"/>
            <a:headEnd/>
            <a:tailEnd/>
          </a:ln>
        </p:spPr>
      </p:pic>
      <p:pic>
        <p:nvPicPr>
          <p:cNvPr id="5" name="Picture 5" descr="image4"/>
          <p:cNvPicPr>
            <a:picLocks noChangeAspect="1" noChangeArrowheads="1"/>
          </p:cNvPicPr>
          <p:nvPr>
            <p:custDataLst>
              <p:tags r:id="rId5"/>
            </p:custDataLst>
          </p:nvPr>
        </p:nvPicPr>
        <p:blipFill>
          <a:blip r:embed="rId12">
            <a:lum bright="24000" contrast="30000"/>
          </a:blip>
          <a:srcRect/>
          <a:stretch>
            <a:fillRect/>
          </a:stretch>
        </p:blipFill>
        <p:spPr bwMode="auto">
          <a:xfrm>
            <a:off x="1219200" y="1809750"/>
            <a:ext cx="2690813" cy="3371850"/>
          </a:xfrm>
          <a:prstGeom prst="rect">
            <a:avLst/>
          </a:prstGeom>
          <a:noFill/>
          <a:ln w="9525">
            <a:noFill/>
            <a:miter lim="800000"/>
            <a:headEnd/>
            <a:tailEnd/>
          </a:ln>
        </p:spPr>
      </p:pic>
      <p:pic>
        <p:nvPicPr>
          <p:cNvPr id="6" name="Picture 6" descr="avg12"/>
          <p:cNvPicPr>
            <a:picLocks noChangeAspect="1" noChangeArrowheads="1"/>
          </p:cNvPicPr>
          <p:nvPr>
            <p:custDataLst>
              <p:tags r:id="rId6"/>
            </p:custDataLst>
          </p:nvPr>
        </p:nvPicPr>
        <p:blipFill>
          <a:blip r:embed="rId13">
            <a:lum bright="24000" contrast="30000"/>
          </a:blip>
          <a:srcRect/>
          <a:stretch>
            <a:fillRect/>
          </a:stretch>
        </p:blipFill>
        <p:spPr bwMode="auto">
          <a:xfrm>
            <a:off x="3454400" y="2209800"/>
            <a:ext cx="2682875" cy="3363913"/>
          </a:xfrm>
          <a:prstGeom prst="rect">
            <a:avLst/>
          </a:prstGeom>
          <a:noFill/>
          <a:ln w="9525">
            <a:noFill/>
            <a:miter lim="800000"/>
            <a:headEnd/>
            <a:tailEnd/>
          </a:ln>
        </p:spPr>
      </p:pic>
      <p:sp>
        <p:nvSpPr>
          <p:cNvPr id="61447" name="Rectangle 7"/>
          <p:cNvSpPr txBox="1">
            <a:spLocks noChangeArrowheads="1"/>
          </p:cNvSpPr>
          <p:nvPr/>
        </p:nvSpPr>
        <p:spPr bwMode="auto">
          <a:xfrm>
            <a:off x="711200" y="933450"/>
            <a:ext cx="7772400" cy="1504950"/>
          </a:xfrm>
          <a:prstGeom prst="rect">
            <a:avLst/>
          </a:prstGeom>
          <a:noFill/>
          <a:ln w="9525">
            <a:noFill/>
            <a:miter lim="800000"/>
            <a:headEnd/>
            <a:tailEnd/>
          </a:ln>
        </p:spPr>
        <p:txBody>
          <a:bodyPr>
            <a:prstTxWarp prst="textNoShape">
              <a:avLst/>
            </a:prstTxWarp>
          </a:bodyPr>
          <a:lstStyle/>
          <a:p>
            <a:pPr marL="342900" indent="-342900" defTabSz="914400" eaLnBrk="0" hangingPunct="0">
              <a:lnSpc>
                <a:spcPct val="90000"/>
              </a:lnSpc>
              <a:spcBef>
                <a:spcPct val="20000"/>
              </a:spcBef>
            </a:pPr>
            <a:r>
              <a:rPr lang="en-US" sz="2800">
                <a:latin typeface="Calibri" charset="0"/>
              </a:rPr>
              <a:t>Given a camera and a still scene, how can you reduce noise?</a:t>
            </a:r>
          </a:p>
        </p:txBody>
      </p:sp>
      <p:sp>
        <p:nvSpPr>
          <p:cNvPr id="8" name="Text Box 8"/>
          <p:cNvSpPr txBox="1">
            <a:spLocks noChangeArrowheads="1"/>
          </p:cNvSpPr>
          <p:nvPr/>
        </p:nvSpPr>
        <p:spPr bwMode="auto">
          <a:xfrm>
            <a:off x="822325" y="5730875"/>
            <a:ext cx="5538788" cy="457200"/>
          </a:xfrm>
          <a:prstGeom prst="rect">
            <a:avLst/>
          </a:prstGeom>
          <a:noFill/>
          <a:ln w="9525">
            <a:noFill/>
            <a:miter lim="800000"/>
            <a:headEnd/>
            <a:tailEnd/>
          </a:ln>
        </p:spPr>
        <p:txBody>
          <a:bodyPr wrap="none">
            <a:prstTxWarp prst="textNoShape">
              <a:avLst/>
            </a:prstTxWarp>
            <a:spAutoFit/>
          </a:bodyPr>
          <a:lstStyle/>
          <a:p>
            <a:r>
              <a:rPr lang="en-US"/>
              <a:t>Take lots of images and average them! </a:t>
            </a:r>
          </a:p>
        </p:txBody>
      </p:sp>
      <p:sp>
        <p:nvSpPr>
          <p:cNvPr id="9" name="Rectangle 9"/>
          <p:cNvSpPr>
            <a:spLocks noChangeArrowheads="1"/>
          </p:cNvSpPr>
          <p:nvPr/>
        </p:nvSpPr>
        <p:spPr bwMode="auto">
          <a:xfrm>
            <a:off x="838200" y="6172200"/>
            <a:ext cx="3860800" cy="457200"/>
          </a:xfrm>
          <a:prstGeom prst="rect">
            <a:avLst/>
          </a:prstGeom>
          <a:noFill/>
          <a:ln w="9525">
            <a:noFill/>
            <a:miter lim="800000"/>
            <a:headEnd/>
            <a:tailEnd/>
          </a:ln>
        </p:spPr>
        <p:txBody>
          <a:bodyPr wrap="none">
            <a:prstTxWarp prst="textNoShape">
              <a:avLst/>
            </a:prstTxWarp>
            <a:spAutoFit/>
          </a:bodyPr>
          <a:lstStyle/>
          <a:p>
            <a:r>
              <a:rPr lang="en-US"/>
              <a:t>What’s the next best thing?</a:t>
            </a:r>
          </a:p>
        </p:txBody>
      </p:sp>
      <p:sp>
        <p:nvSpPr>
          <p:cNvPr id="61450" name="Text Box 10"/>
          <p:cNvSpPr txBox="1">
            <a:spLocks noChangeArrowheads="1"/>
          </p:cNvSpPr>
          <p:nvPr/>
        </p:nvSpPr>
        <p:spPr bwMode="auto">
          <a:xfrm>
            <a:off x="7620000" y="6553200"/>
            <a:ext cx="1457325" cy="304800"/>
          </a:xfrm>
          <a:prstGeom prst="rect">
            <a:avLst/>
          </a:prstGeom>
          <a:noFill/>
          <a:ln w="9525">
            <a:noFill/>
            <a:miter lim="800000"/>
            <a:headEnd/>
            <a:tailEnd/>
          </a:ln>
        </p:spPr>
        <p:txBody>
          <a:bodyPr wrap="none">
            <a:prstTxWarp prst="textNoShape">
              <a:avLst/>
            </a:prstTxWarp>
            <a:spAutoFit/>
          </a:bodyPr>
          <a:lstStyle/>
          <a:p>
            <a:r>
              <a:rPr lang="en-US" sz="1400"/>
              <a:t>Source: S. Seitz</a:t>
            </a:r>
          </a:p>
        </p:txBody>
      </p:sp>
    </p:spTree>
    <p:extLst>
      <p:ext uri="{BB962C8B-B14F-4D97-AF65-F5344CB8AC3E}">
        <p14:creationId xmlns:p14="http://schemas.microsoft.com/office/powerpoint/2010/main" val="1468494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txBox="1">
            <a:spLocks noChangeArrowheads="1"/>
          </p:cNvSpPr>
          <p:nvPr/>
        </p:nvSpPr>
        <p:spPr bwMode="auto">
          <a:xfrm>
            <a:off x="685800" y="76200"/>
            <a:ext cx="7772400" cy="838200"/>
          </a:xfrm>
          <a:prstGeom prst="rect">
            <a:avLst/>
          </a:prstGeom>
          <a:noFill/>
          <a:ln w="9525">
            <a:noFill/>
            <a:miter lim="800000"/>
            <a:headEnd/>
            <a:tailEnd/>
          </a:ln>
        </p:spPr>
        <p:txBody>
          <a:bodyPr anchor="ctr">
            <a:prstTxWarp prst="textNoShape">
              <a:avLst/>
            </a:prstTxWarp>
          </a:bodyPr>
          <a:lstStyle/>
          <a:p>
            <a:pPr defTabSz="914400" eaLnBrk="0" hangingPunct="0"/>
            <a:r>
              <a:rPr lang="en-US" sz="3400">
                <a:solidFill>
                  <a:schemeClr val="tx2"/>
                </a:solidFill>
                <a:latin typeface="Calibri" charset="0"/>
              </a:rPr>
              <a:t>First attempt at a solution</a:t>
            </a:r>
          </a:p>
        </p:txBody>
      </p:sp>
      <p:sp>
        <p:nvSpPr>
          <p:cNvPr id="62467" name="Rectangle 3"/>
          <p:cNvSpPr txBox="1">
            <a:spLocks noChangeArrowheads="1"/>
          </p:cNvSpPr>
          <p:nvPr/>
        </p:nvSpPr>
        <p:spPr bwMode="auto">
          <a:xfrm>
            <a:off x="685800" y="914400"/>
            <a:ext cx="7772400" cy="5257800"/>
          </a:xfrm>
          <a:prstGeom prst="rect">
            <a:avLst/>
          </a:prstGeom>
          <a:noFill/>
          <a:ln w="9525">
            <a:noFill/>
            <a:miter lim="800000"/>
            <a:headEnd/>
            <a:tailEnd/>
          </a:ln>
        </p:spPr>
        <p:txBody>
          <a:bodyPr>
            <a:prstTxWarp prst="textNoShape">
              <a:avLst/>
            </a:prstTxWarp>
          </a:bodyPr>
          <a:lstStyle/>
          <a:p>
            <a:pPr marL="342900" indent="-342900" defTabSz="914400" eaLnBrk="0" hangingPunct="0">
              <a:spcBef>
                <a:spcPct val="20000"/>
              </a:spcBef>
              <a:buFontTx/>
              <a:buChar char="•"/>
            </a:pPr>
            <a:r>
              <a:rPr lang="en-US" sz="2800">
                <a:latin typeface="Calibri" charset="0"/>
              </a:rPr>
              <a:t>Let’s replace each pixel with an average of all the values in its neighborhood</a:t>
            </a:r>
          </a:p>
        </p:txBody>
      </p:sp>
      <p:sp>
        <p:nvSpPr>
          <p:cNvPr id="62468" name="Text Box 9"/>
          <p:cNvSpPr txBox="1">
            <a:spLocks noChangeArrowheads="1"/>
          </p:cNvSpPr>
          <p:nvPr/>
        </p:nvSpPr>
        <p:spPr bwMode="auto">
          <a:xfrm>
            <a:off x="7162800" y="6553200"/>
            <a:ext cx="1898650" cy="304800"/>
          </a:xfrm>
          <a:prstGeom prst="rect">
            <a:avLst/>
          </a:prstGeom>
          <a:noFill/>
          <a:ln w="9525">
            <a:noFill/>
            <a:miter lim="800000"/>
            <a:headEnd/>
            <a:tailEnd/>
          </a:ln>
        </p:spPr>
        <p:txBody>
          <a:bodyPr wrap="none">
            <a:prstTxWarp prst="textNoShape">
              <a:avLst/>
            </a:prstTxWarp>
            <a:spAutoFit/>
          </a:bodyPr>
          <a:lstStyle/>
          <a:p>
            <a:r>
              <a:rPr lang="en-US" sz="1400"/>
              <a:t>Source: S. Marschner</a:t>
            </a:r>
          </a:p>
        </p:txBody>
      </p:sp>
    </p:spTree>
    <p:extLst>
      <p:ext uri="{BB962C8B-B14F-4D97-AF65-F5344CB8AC3E}">
        <p14:creationId xmlns:p14="http://schemas.microsoft.com/office/powerpoint/2010/main" val="15287555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p:txBody>
          <a:bodyPr/>
          <a:lstStyle/>
          <a:p>
            <a:pPr eaLnBrk="1" hangingPunct="1"/>
            <a:r>
              <a:rPr lang="en-US">
                <a:ea typeface="ＭＳ Ｐゴシック" charset="-128"/>
                <a:cs typeface="ＭＳ Ｐゴシック" charset="-128"/>
              </a:rPr>
              <a:t>Moving Average In 2D</a:t>
            </a:r>
          </a:p>
        </p:txBody>
      </p:sp>
      <p:graphicFrame>
        <p:nvGraphicFramePr>
          <p:cNvPr id="842905" name="Group 153"/>
          <p:cNvGraphicFramePr>
            <a:graphicFrameLocks noGrp="1"/>
          </p:cNvGraphicFramePr>
          <p:nvPr/>
        </p:nvGraphicFramePr>
        <p:xfrm>
          <a:off x="711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3413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3587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7"/>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9"/>
                  </a:ext>
                </a:extLst>
              </a:tr>
            </a:tbl>
          </a:graphicData>
        </a:graphic>
      </p:graphicFrame>
      <p:pic>
        <p:nvPicPr>
          <p:cNvPr id="63614" name="Picture 145" descr="txp_fig"/>
          <p:cNvPicPr>
            <a:picLocks noChangeAspect="1" noChangeArrowheads="1"/>
          </p:cNvPicPr>
          <p:nvPr>
            <p:custDataLst>
              <p:tags r:id="rId1"/>
            </p:custDataLst>
          </p:nvPr>
        </p:nvPicPr>
        <p:blipFill>
          <a:blip r:embed="rId5"/>
          <a:srcRect/>
          <a:stretch>
            <a:fillRect/>
          </a:stretch>
        </p:blipFill>
        <p:spPr bwMode="auto">
          <a:xfrm>
            <a:off x="1752600" y="1600200"/>
            <a:ext cx="1527175" cy="458788"/>
          </a:xfrm>
          <a:prstGeom prst="rect">
            <a:avLst/>
          </a:prstGeom>
          <a:noFill/>
          <a:ln w="9525">
            <a:noFill/>
            <a:miter lim="800000"/>
            <a:headEnd/>
            <a:tailEnd/>
          </a:ln>
        </p:spPr>
      </p:pic>
      <p:graphicFrame>
        <p:nvGraphicFramePr>
          <p:cNvPr id="843037" name="Group 285"/>
          <p:cNvGraphicFramePr>
            <a:graphicFrameLocks noGrp="1"/>
          </p:cNvGraphicFramePr>
          <p:nvPr/>
        </p:nvGraphicFramePr>
        <p:xfrm>
          <a:off x="4724400" y="2286000"/>
          <a:ext cx="3581400" cy="3429002"/>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3286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718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813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63738" name="Picture 279" descr="txp_fig"/>
          <p:cNvPicPr>
            <a:picLocks noChangeAspect="1" noChangeArrowheads="1"/>
          </p:cNvPicPr>
          <p:nvPr>
            <p:custDataLst>
              <p:tags r:id="rId2"/>
            </p:custDataLst>
          </p:nvPr>
        </p:nvPicPr>
        <p:blipFill>
          <a:blip r:embed="rId6"/>
          <a:srcRect/>
          <a:stretch>
            <a:fillRect/>
          </a:stretch>
        </p:blipFill>
        <p:spPr bwMode="auto">
          <a:xfrm>
            <a:off x="5867400" y="1600200"/>
            <a:ext cx="1371600" cy="457200"/>
          </a:xfrm>
          <a:prstGeom prst="rect">
            <a:avLst/>
          </a:prstGeom>
          <a:noFill/>
          <a:ln w="9525">
            <a:noFill/>
            <a:miter lim="800000"/>
            <a:headEnd/>
            <a:tailEnd/>
          </a:ln>
        </p:spPr>
      </p:pic>
      <p:sp>
        <p:nvSpPr>
          <p:cNvPr id="63739" name="Rectangle 147"/>
          <p:cNvSpPr>
            <a:spLocks noChangeArrowheads="1"/>
          </p:cNvSpPr>
          <p:nvPr/>
        </p:nvSpPr>
        <p:spPr bwMode="auto">
          <a:xfrm>
            <a:off x="5105400" y="2590800"/>
            <a:ext cx="365125" cy="381000"/>
          </a:xfrm>
          <a:prstGeom prst="rect">
            <a:avLst/>
          </a:prstGeom>
          <a:noFill/>
          <a:ln w="38100">
            <a:solidFill>
              <a:srgbClr val="FF0000"/>
            </a:solidFill>
            <a:miter lim="800000"/>
            <a:headEnd/>
            <a:tailEnd/>
          </a:ln>
        </p:spPr>
        <p:txBody>
          <a:bodyPr wrap="none" anchor="ctr">
            <a:prstTxWarp prst="textNoShape">
              <a:avLst/>
            </a:prstTxWarp>
          </a:bodyPr>
          <a:lstStyle/>
          <a:p>
            <a:endParaRPr lang="en-US"/>
          </a:p>
        </p:txBody>
      </p:sp>
      <p:graphicFrame>
        <p:nvGraphicFramePr>
          <p:cNvPr id="843038" name="Group 286"/>
          <p:cNvGraphicFramePr>
            <a:graphicFrameLocks noGrp="1"/>
          </p:cNvGraphicFramePr>
          <p:nvPr/>
        </p:nvGraphicFramePr>
        <p:xfrm>
          <a:off x="711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dirty="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dirty="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sp>
        <p:nvSpPr>
          <p:cNvPr id="63863" name="Rectangle 146"/>
          <p:cNvSpPr>
            <a:spLocks noChangeArrowheads="1"/>
          </p:cNvSpPr>
          <p:nvPr/>
        </p:nvSpPr>
        <p:spPr bwMode="auto">
          <a:xfrm>
            <a:off x="685800" y="2286000"/>
            <a:ext cx="1066800" cy="990600"/>
          </a:xfrm>
          <a:prstGeom prst="rect">
            <a:avLst/>
          </a:prstGeom>
          <a:noFill/>
          <a:ln w="38100">
            <a:solidFill>
              <a:srgbClr val="FF0000"/>
            </a:solidFill>
            <a:miter lim="800000"/>
            <a:headEnd/>
            <a:tailEnd/>
          </a:ln>
        </p:spPr>
        <p:txBody>
          <a:bodyPr wrap="none" anchor="ctr">
            <a:prstTxWarp prst="textNoShape">
              <a:avLst/>
            </a:prstTxWarp>
          </a:bodyPr>
          <a:lstStyle/>
          <a:p>
            <a:endParaRPr lang="en-US"/>
          </a:p>
        </p:txBody>
      </p:sp>
      <p:sp>
        <p:nvSpPr>
          <p:cNvPr id="63864" name="Text Box 410"/>
          <p:cNvSpPr txBox="1">
            <a:spLocks noChangeArrowheads="1"/>
          </p:cNvSpPr>
          <p:nvPr/>
        </p:nvSpPr>
        <p:spPr bwMode="auto">
          <a:xfrm>
            <a:off x="7610475" y="6553200"/>
            <a:ext cx="1457325" cy="304800"/>
          </a:xfrm>
          <a:prstGeom prst="rect">
            <a:avLst/>
          </a:prstGeom>
          <a:noFill/>
          <a:ln w="9525">
            <a:noFill/>
            <a:miter lim="800000"/>
            <a:headEnd/>
            <a:tailEnd/>
          </a:ln>
        </p:spPr>
        <p:txBody>
          <a:bodyPr wrap="none">
            <a:prstTxWarp prst="textNoShape">
              <a:avLst/>
            </a:prstTxWarp>
            <a:spAutoFit/>
          </a:bodyPr>
          <a:lstStyle/>
          <a:p>
            <a:r>
              <a:rPr lang="en-US" sz="1400"/>
              <a:t>Source: S. Seitz</a:t>
            </a:r>
          </a:p>
        </p:txBody>
      </p:sp>
    </p:spTree>
    <p:extLst>
      <p:ext uri="{BB962C8B-B14F-4D97-AF65-F5344CB8AC3E}">
        <p14:creationId xmlns:p14="http://schemas.microsoft.com/office/powerpoint/2010/main" val="42920042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r>
              <a:rPr lang="en-US">
                <a:ea typeface="ＭＳ Ｐゴシック" charset="-128"/>
                <a:cs typeface="ＭＳ Ｐゴシック" charset="-128"/>
              </a:rPr>
              <a:t>Moving Average In 2D</a:t>
            </a:r>
          </a:p>
        </p:txBody>
      </p:sp>
      <p:graphicFrame>
        <p:nvGraphicFramePr>
          <p:cNvPr id="860163" name="Group 3"/>
          <p:cNvGraphicFramePr>
            <a:graphicFrameLocks noGrp="1"/>
          </p:cNvGraphicFramePr>
          <p:nvPr/>
        </p:nvGraphicFramePr>
        <p:xfrm>
          <a:off x="711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3413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3587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7"/>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9"/>
                  </a:ext>
                </a:extLst>
              </a:tr>
            </a:tbl>
          </a:graphicData>
        </a:graphic>
      </p:graphicFrame>
      <p:pic>
        <p:nvPicPr>
          <p:cNvPr id="65662" name="Picture 126" descr="txp_fig"/>
          <p:cNvPicPr>
            <a:picLocks noChangeAspect="1" noChangeArrowheads="1"/>
          </p:cNvPicPr>
          <p:nvPr>
            <p:custDataLst>
              <p:tags r:id="rId1"/>
            </p:custDataLst>
          </p:nvPr>
        </p:nvPicPr>
        <p:blipFill>
          <a:blip r:embed="rId5"/>
          <a:srcRect/>
          <a:stretch>
            <a:fillRect/>
          </a:stretch>
        </p:blipFill>
        <p:spPr bwMode="auto">
          <a:xfrm>
            <a:off x="1752600" y="1600200"/>
            <a:ext cx="1527175" cy="458788"/>
          </a:xfrm>
          <a:prstGeom prst="rect">
            <a:avLst/>
          </a:prstGeom>
          <a:noFill/>
          <a:ln w="9525">
            <a:noFill/>
            <a:miter lim="800000"/>
            <a:headEnd/>
            <a:tailEnd/>
          </a:ln>
        </p:spPr>
      </p:pic>
      <p:graphicFrame>
        <p:nvGraphicFramePr>
          <p:cNvPr id="860289" name="Group 129"/>
          <p:cNvGraphicFramePr>
            <a:graphicFrameLocks noGrp="1"/>
          </p:cNvGraphicFramePr>
          <p:nvPr/>
        </p:nvGraphicFramePr>
        <p:xfrm>
          <a:off x="4724400" y="2286000"/>
          <a:ext cx="3581400" cy="3429002"/>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3286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718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813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65786" name="Picture 252" descr="txp_fig"/>
          <p:cNvPicPr>
            <a:picLocks noChangeAspect="1" noChangeArrowheads="1"/>
          </p:cNvPicPr>
          <p:nvPr>
            <p:custDataLst>
              <p:tags r:id="rId2"/>
            </p:custDataLst>
          </p:nvPr>
        </p:nvPicPr>
        <p:blipFill>
          <a:blip r:embed="rId6"/>
          <a:srcRect/>
          <a:stretch>
            <a:fillRect/>
          </a:stretch>
        </p:blipFill>
        <p:spPr bwMode="auto">
          <a:xfrm>
            <a:off x="5867400" y="1600200"/>
            <a:ext cx="1371600" cy="457200"/>
          </a:xfrm>
          <a:prstGeom prst="rect">
            <a:avLst/>
          </a:prstGeom>
          <a:noFill/>
          <a:ln w="9525">
            <a:noFill/>
            <a:miter lim="800000"/>
            <a:headEnd/>
            <a:tailEnd/>
          </a:ln>
        </p:spPr>
      </p:pic>
      <p:sp>
        <p:nvSpPr>
          <p:cNvPr id="65787" name="Rectangle 253"/>
          <p:cNvSpPr>
            <a:spLocks noChangeArrowheads="1"/>
          </p:cNvSpPr>
          <p:nvPr/>
        </p:nvSpPr>
        <p:spPr bwMode="auto">
          <a:xfrm>
            <a:off x="5410200" y="2590800"/>
            <a:ext cx="381000" cy="381000"/>
          </a:xfrm>
          <a:prstGeom prst="rect">
            <a:avLst/>
          </a:prstGeom>
          <a:noFill/>
          <a:ln w="38100">
            <a:solidFill>
              <a:srgbClr val="FF0000"/>
            </a:solidFill>
            <a:miter lim="800000"/>
            <a:headEnd/>
            <a:tailEnd/>
          </a:ln>
        </p:spPr>
        <p:txBody>
          <a:bodyPr wrap="none" anchor="ctr">
            <a:prstTxWarp prst="textNoShape">
              <a:avLst/>
            </a:prstTxWarp>
          </a:bodyPr>
          <a:lstStyle/>
          <a:p>
            <a:endParaRPr lang="en-US"/>
          </a:p>
        </p:txBody>
      </p:sp>
      <p:graphicFrame>
        <p:nvGraphicFramePr>
          <p:cNvPr id="860414" name="Group 254"/>
          <p:cNvGraphicFramePr>
            <a:graphicFrameLocks noGrp="1"/>
          </p:cNvGraphicFramePr>
          <p:nvPr/>
        </p:nvGraphicFramePr>
        <p:xfrm>
          <a:off x="711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sp>
        <p:nvSpPr>
          <p:cNvPr id="65911" name="Rectangle 127"/>
          <p:cNvSpPr>
            <a:spLocks noChangeArrowheads="1"/>
          </p:cNvSpPr>
          <p:nvPr/>
        </p:nvSpPr>
        <p:spPr bwMode="auto">
          <a:xfrm>
            <a:off x="1066800" y="2286000"/>
            <a:ext cx="1066800" cy="990600"/>
          </a:xfrm>
          <a:prstGeom prst="rect">
            <a:avLst/>
          </a:prstGeom>
          <a:noFill/>
          <a:ln w="38100">
            <a:solidFill>
              <a:srgbClr val="FF0000"/>
            </a:solidFill>
            <a:miter lim="800000"/>
            <a:headEnd/>
            <a:tailEnd/>
          </a:ln>
        </p:spPr>
        <p:txBody>
          <a:bodyPr wrap="none" anchor="ctr">
            <a:prstTxWarp prst="textNoShape">
              <a:avLst/>
            </a:prstTxWarp>
          </a:bodyPr>
          <a:lstStyle/>
          <a:p>
            <a:endParaRPr lang="en-US"/>
          </a:p>
        </p:txBody>
      </p:sp>
      <p:sp>
        <p:nvSpPr>
          <p:cNvPr id="65912" name="Text Box 378"/>
          <p:cNvSpPr txBox="1">
            <a:spLocks noChangeArrowheads="1"/>
          </p:cNvSpPr>
          <p:nvPr/>
        </p:nvSpPr>
        <p:spPr bwMode="auto">
          <a:xfrm>
            <a:off x="7610475" y="6553200"/>
            <a:ext cx="1457325" cy="304800"/>
          </a:xfrm>
          <a:prstGeom prst="rect">
            <a:avLst/>
          </a:prstGeom>
          <a:noFill/>
          <a:ln w="9525">
            <a:noFill/>
            <a:miter lim="800000"/>
            <a:headEnd/>
            <a:tailEnd/>
          </a:ln>
        </p:spPr>
        <p:txBody>
          <a:bodyPr wrap="none">
            <a:prstTxWarp prst="textNoShape">
              <a:avLst/>
            </a:prstTxWarp>
            <a:spAutoFit/>
          </a:bodyPr>
          <a:lstStyle/>
          <a:p>
            <a:r>
              <a:rPr lang="en-US" sz="1400"/>
              <a:t>Source: S. Seitz</a:t>
            </a:r>
          </a:p>
        </p:txBody>
      </p:sp>
    </p:spTree>
    <p:extLst>
      <p:ext uri="{BB962C8B-B14F-4D97-AF65-F5344CB8AC3E}">
        <p14:creationId xmlns:p14="http://schemas.microsoft.com/office/powerpoint/2010/main" val="326072207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pPr eaLnBrk="1" hangingPunct="1"/>
            <a:r>
              <a:rPr lang="en-US">
                <a:ea typeface="ＭＳ Ｐゴシック" charset="-128"/>
                <a:cs typeface="ＭＳ Ｐゴシック" charset="-128"/>
              </a:rPr>
              <a:t>Moving Average In 2D</a:t>
            </a:r>
          </a:p>
        </p:txBody>
      </p:sp>
      <p:graphicFrame>
        <p:nvGraphicFramePr>
          <p:cNvPr id="862211" name="Group 3"/>
          <p:cNvGraphicFramePr>
            <a:graphicFrameLocks noGrp="1"/>
          </p:cNvGraphicFramePr>
          <p:nvPr/>
        </p:nvGraphicFramePr>
        <p:xfrm>
          <a:off x="711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3413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3587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7"/>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9"/>
                  </a:ext>
                </a:extLst>
              </a:tr>
            </a:tbl>
          </a:graphicData>
        </a:graphic>
      </p:graphicFrame>
      <p:pic>
        <p:nvPicPr>
          <p:cNvPr id="67710" name="Picture 126" descr="txp_fig"/>
          <p:cNvPicPr>
            <a:picLocks noChangeAspect="1" noChangeArrowheads="1"/>
          </p:cNvPicPr>
          <p:nvPr>
            <p:custDataLst>
              <p:tags r:id="rId1"/>
            </p:custDataLst>
          </p:nvPr>
        </p:nvPicPr>
        <p:blipFill>
          <a:blip r:embed="rId5"/>
          <a:srcRect/>
          <a:stretch>
            <a:fillRect/>
          </a:stretch>
        </p:blipFill>
        <p:spPr bwMode="auto">
          <a:xfrm>
            <a:off x="1752600" y="1600200"/>
            <a:ext cx="1527175" cy="458788"/>
          </a:xfrm>
          <a:prstGeom prst="rect">
            <a:avLst/>
          </a:prstGeom>
          <a:noFill/>
          <a:ln w="9525">
            <a:noFill/>
            <a:miter lim="800000"/>
            <a:headEnd/>
            <a:tailEnd/>
          </a:ln>
        </p:spPr>
      </p:pic>
      <p:graphicFrame>
        <p:nvGraphicFramePr>
          <p:cNvPr id="862337" name="Group 129"/>
          <p:cNvGraphicFramePr>
            <a:graphicFrameLocks noGrp="1"/>
          </p:cNvGraphicFramePr>
          <p:nvPr/>
        </p:nvGraphicFramePr>
        <p:xfrm>
          <a:off x="4724400" y="2286000"/>
          <a:ext cx="3581400" cy="3429002"/>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3286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718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813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67834" name="Picture 252" descr="txp_fig"/>
          <p:cNvPicPr>
            <a:picLocks noChangeAspect="1" noChangeArrowheads="1"/>
          </p:cNvPicPr>
          <p:nvPr>
            <p:custDataLst>
              <p:tags r:id="rId2"/>
            </p:custDataLst>
          </p:nvPr>
        </p:nvPicPr>
        <p:blipFill>
          <a:blip r:embed="rId6"/>
          <a:srcRect/>
          <a:stretch>
            <a:fillRect/>
          </a:stretch>
        </p:blipFill>
        <p:spPr bwMode="auto">
          <a:xfrm>
            <a:off x="5867400" y="1600200"/>
            <a:ext cx="1371600" cy="457200"/>
          </a:xfrm>
          <a:prstGeom prst="rect">
            <a:avLst/>
          </a:prstGeom>
          <a:noFill/>
          <a:ln w="9525">
            <a:noFill/>
            <a:miter lim="800000"/>
            <a:headEnd/>
            <a:tailEnd/>
          </a:ln>
        </p:spPr>
      </p:pic>
      <p:sp>
        <p:nvSpPr>
          <p:cNvPr id="67835" name="Rectangle 253"/>
          <p:cNvSpPr>
            <a:spLocks noChangeArrowheads="1"/>
          </p:cNvSpPr>
          <p:nvPr/>
        </p:nvSpPr>
        <p:spPr bwMode="auto">
          <a:xfrm>
            <a:off x="5791200" y="2590800"/>
            <a:ext cx="381000" cy="381000"/>
          </a:xfrm>
          <a:prstGeom prst="rect">
            <a:avLst/>
          </a:prstGeom>
          <a:noFill/>
          <a:ln w="38100">
            <a:solidFill>
              <a:srgbClr val="FF0000"/>
            </a:solidFill>
            <a:miter lim="800000"/>
            <a:headEnd/>
            <a:tailEnd/>
          </a:ln>
        </p:spPr>
        <p:txBody>
          <a:bodyPr wrap="none" anchor="ctr">
            <a:prstTxWarp prst="textNoShape">
              <a:avLst/>
            </a:prstTxWarp>
          </a:bodyPr>
          <a:lstStyle/>
          <a:p>
            <a:endParaRPr lang="en-US"/>
          </a:p>
        </p:txBody>
      </p:sp>
      <p:graphicFrame>
        <p:nvGraphicFramePr>
          <p:cNvPr id="862462" name="Group 254"/>
          <p:cNvGraphicFramePr>
            <a:graphicFrameLocks noGrp="1"/>
          </p:cNvGraphicFramePr>
          <p:nvPr/>
        </p:nvGraphicFramePr>
        <p:xfrm>
          <a:off x="711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sp>
        <p:nvSpPr>
          <p:cNvPr id="67959" name="Rectangle 127"/>
          <p:cNvSpPr>
            <a:spLocks noChangeArrowheads="1"/>
          </p:cNvSpPr>
          <p:nvPr/>
        </p:nvSpPr>
        <p:spPr bwMode="auto">
          <a:xfrm>
            <a:off x="1447800" y="2286000"/>
            <a:ext cx="1066800" cy="990600"/>
          </a:xfrm>
          <a:prstGeom prst="rect">
            <a:avLst/>
          </a:prstGeom>
          <a:noFill/>
          <a:ln w="38100">
            <a:solidFill>
              <a:srgbClr val="FF0000"/>
            </a:solidFill>
            <a:miter lim="800000"/>
            <a:headEnd/>
            <a:tailEnd/>
          </a:ln>
        </p:spPr>
        <p:txBody>
          <a:bodyPr wrap="none" anchor="ctr">
            <a:prstTxWarp prst="textNoShape">
              <a:avLst/>
            </a:prstTxWarp>
          </a:bodyPr>
          <a:lstStyle/>
          <a:p>
            <a:endParaRPr lang="en-US"/>
          </a:p>
        </p:txBody>
      </p:sp>
      <p:sp>
        <p:nvSpPr>
          <p:cNvPr id="67960" name="Text Box 378"/>
          <p:cNvSpPr txBox="1">
            <a:spLocks noChangeArrowheads="1"/>
          </p:cNvSpPr>
          <p:nvPr/>
        </p:nvSpPr>
        <p:spPr bwMode="auto">
          <a:xfrm>
            <a:off x="7610475" y="6553200"/>
            <a:ext cx="1457325" cy="304800"/>
          </a:xfrm>
          <a:prstGeom prst="rect">
            <a:avLst/>
          </a:prstGeom>
          <a:noFill/>
          <a:ln w="9525">
            <a:noFill/>
            <a:miter lim="800000"/>
            <a:headEnd/>
            <a:tailEnd/>
          </a:ln>
        </p:spPr>
        <p:txBody>
          <a:bodyPr wrap="none">
            <a:prstTxWarp prst="textNoShape">
              <a:avLst/>
            </a:prstTxWarp>
            <a:spAutoFit/>
          </a:bodyPr>
          <a:lstStyle/>
          <a:p>
            <a:r>
              <a:rPr lang="en-US" sz="1400"/>
              <a:t>Source: S. Seitz</a:t>
            </a:r>
          </a:p>
        </p:txBody>
      </p:sp>
    </p:spTree>
    <p:extLst>
      <p:ext uri="{BB962C8B-B14F-4D97-AF65-F5344CB8AC3E}">
        <p14:creationId xmlns:p14="http://schemas.microsoft.com/office/powerpoint/2010/main" val="41154804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pPr eaLnBrk="1" hangingPunct="1"/>
            <a:r>
              <a:rPr lang="en-US">
                <a:ea typeface="ＭＳ Ｐゴシック" charset="-128"/>
                <a:cs typeface="ＭＳ Ｐゴシック" charset="-128"/>
              </a:rPr>
              <a:t>Moving Average In 2D</a:t>
            </a:r>
          </a:p>
        </p:txBody>
      </p:sp>
      <p:graphicFrame>
        <p:nvGraphicFramePr>
          <p:cNvPr id="864259" name="Group 3"/>
          <p:cNvGraphicFramePr>
            <a:graphicFrameLocks noGrp="1"/>
          </p:cNvGraphicFramePr>
          <p:nvPr/>
        </p:nvGraphicFramePr>
        <p:xfrm>
          <a:off x="711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0"/>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1"/>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3"/>
                  </a:ext>
                </a:extLst>
              </a:tr>
              <a:tr h="3413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4"/>
                  </a:ext>
                </a:extLst>
              </a:tr>
              <a:tr h="3587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7"/>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2"/>
                    </a:solidFill>
                  </a:tcPr>
                </a:tc>
                <a:extLst>
                  <a:ext uri="{0D108BD9-81ED-4DB2-BD59-A6C34878D82A}">
                    <a16:rowId xmlns:a16="http://schemas.microsoft.com/office/drawing/2014/main" val="10009"/>
                  </a:ext>
                </a:extLst>
              </a:tr>
            </a:tbl>
          </a:graphicData>
        </a:graphic>
      </p:graphicFrame>
      <p:pic>
        <p:nvPicPr>
          <p:cNvPr id="69758" name="Picture 126" descr="txp_fig"/>
          <p:cNvPicPr>
            <a:picLocks noChangeAspect="1" noChangeArrowheads="1"/>
          </p:cNvPicPr>
          <p:nvPr>
            <p:custDataLst>
              <p:tags r:id="rId1"/>
            </p:custDataLst>
          </p:nvPr>
        </p:nvPicPr>
        <p:blipFill>
          <a:blip r:embed="rId5"/>
          <a:srcRect/>
          <a:stretch>
            <a:fillRect/>
          </a:stretch>
        </p:blipFill>
        <p:spPr bwMode="auto">
          <a:xfrm>
            <a:off x="1752600" y="1600200"/>
            <a:ext cx="1527175" cy="458788"/>
          </a:xfrm>
          <a:prstGeom prst="rect">
            <a:avLst/>
          </a:prstGeom>
          <a:noFill/>
          <a:ln w="9525">
            <a:noFill/>
            <a:miter lim="800000"/>
            <a:headEnd/>
            <a:tailEnd/>
          </a:ln>
        </p:spPr>
      </p:pic>
      <p:graphicFrame>
        <p:nvGraphicFramePr>
          <p:cNvPr id="864385" name="Group 129"/>
          <p:cNvGraphicFramePr>
            <a:graphicFrameLocks noGrp="1"/>
          </p:cNvGraphicFramePr>
          <p:nvPr/>
        </p:nvGraphicFramePr>
        <p:xfrm>
          <a:off x="4724400" y="2286000"/>
          <a:ext cx="3581400" cy="3429002"/>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3286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718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813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69882" name="Picture 252" descr="txp_fig"/>
          <p:cNvPicPr>
            <a:picLocks noChangeAspect="1" noChangeArrowheads="1"/>
          </p:cNvPicPr>
          <p:nvPr>
            <p:custDataLst>
              <p:tags r:id="rId2"/>
            </p:custDataLst>
          </p:nvPr>
        </p:nvPicPr>
        <p:blipFill>
          <a:blip r:embed="rId6"/>
          <a:srcRect/>
          <a:stretch>
            <a:fillRect/>
          </a:stretch>
        </p:blipFill>
        <p:spPr bwMode="auto">
          <a:xfrm>
            <a:off x="5867400" y="1600200"/>
            <a:ext cx="1371600" cy="457200"/>
          </a:xfrm>
          <a:prstGeom prst="rect">
            <a:avLst/>
          </a:prstGeom>
          <a:noFill/>
          <a:ln w="9525">
            <a:noFill/>
            <a:miter lim="800000"/>
            <a:headEnd/>
            <a:tailEnd/>
          </a:ln>
        </p:spPr>
      </p:pic>
      <p:sp>
        <p:nvSpPr>
          <p:cNvPr id="69883" name="Rectangle 253"/>
          <p:cNvSpPr>
            <a:spLocks noChangeArrowheads="1"/>
          </p:cNvSpPr>
          <p:nvPr/>
        </p:nvSpPr>
        <p:spPr bwMode="auto">
          <a:xfrm>
            <a:off x="6172200" y="2590800"/>
            <a:ext cx="381000" cy="381000"/>
          </a:xfrm>
          <a:prstGeom prst="rect">
            <a:avLst/>
          </a:prstGeom>
          <a:noFill/>
          <a:ln w="38100">
            <a:solidFill>
              <a:srgbClr val="FF0000"/>
            </a:solidFill>
            <a:miter lim="800000"/>
            <a:headEnd/>
            <a:tailEnd/>
          </a:ln>
        </p:spPr>
        <p:txBody>
          <a:bodyPr wrap="none" anchor="ctr">
            <a:prstTxWarp prst="textNoShape">
              <a:avLst/>
            </a:prstTxWarp>
          </a:bodyPr>
          <a:lstStyle/>
          <a:p>
            <a:endParaRPr lang="en-US"/>
          </a:p>
        </p:txBody>
      </p:sp>
      <p:graphicFrame>
        <p:nvGraphicFramePr>
          <p:cNvPr id="864510" name="Group 254"/>
          <p:cNvGraphicFramePr>
            <a:graphicFrameLocks noGrp="1"/>
          </p:cNvGraphicFramePr>
          <p:nvPr/>
        </p:nvGraphicFramePr>
        <p:xfrm>
          <a:off x="711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sp>
        <p:nvSpPr>
          <p:cNvPr id="70007" name="Rectangle 127"/>
          <p:cNvSpPr>
            <a:spLocks noChangeArrowheads="1"/>
          </p:cNvSpPr>
          <p:nvPr/>
        </p:nvSpPr>
        <p:spPr bwMode="auto">
          <a:xfrm>
            <a:off x="1752600" y="2286000"/>
            <a:ext cx="1066800" cy="990600"/>
          </a:xfrm>
          <a:prstGeom prst="rect">
            <a:avLst/>
          </a:prstGeom>
          <a:noFill/>
          <a:ln w="38100">
            <a:solidFill>
              <a:srgbClr val="FF0000"/>
            </a:solidFill>
            <a:miter lim="800000"/>
            <a:headEnd/>
            <a:tailEnd/>
          </a:ln>
        </p:spPr>
        <p:txBody>
          <a:bodyPr wrap="none" anchor="ctr">
            <a:prstTxWarp prst="textNoShape">
              <a:avLst/>
            </a:prstTxWarp>
          </a:bodyPr>
          <a:lstStyle/>
          <a:p>
            <a:endParaRPr lang="en-US"/>
          </a:p>
        </p:txBody>
      </p:sp>
      <p:sp>
        <p:nvSpPr>
          <p:cNvPr id="70008" name="Text Box 378"/>
          <p:cNvSpPr txBox="1">
            <a:spLocks noChangeArrowheads="1"/>
          </p:cNvSpPr>
          <p:nvPr/>
        </p:nvSpPr>
        <p:spPr bwMode="auto">
          <a:xfrm>
            <a:off x="7610475" y="6553200"/>
            <a:ext cx="1457325" cy="304800"/>
          </a:xfrm>
          <a:prstGeom prst="rect">
            <a:avLst/>
          </a:prstGeom>
          <a:noFill/>
          <a:ln w="9525">
            <a:noFill/>
            <a:miter lim="800000"/>
            <a:headEnd/>
            <a:tailEnd/>
          </a:ln>
        </p:spPr>
        <p:txBody>
          <a:bodyPr wrap="none">
            <a:prstTxWarp prst="textNoShape">
              <a:avLst/>
            </a:prstTxWarp>
            <a:spAutoFit/>
          </a:bodyPr>
          <a:lstStyle/>
          <a:p>
            <a:r>
              <a:rPr lang="en-US" sz="1400"/>
              <a:t>Source: S. Seitz</a:t>
            </a:r>
          </a:p>
        </p:txBody>
      </p:sp>
    </p:spTree>
    <p:extLst>
      <p:ext uri="{BB962C8B-B14F-4D97-AF65-F5344CB8AC3E}">
        <p14:creationId xmlns:p14="http://schemas.microsoft.com/office/powerpoint/2010/main" val="1177069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pPr eaLnBrk="1" hangingPunct="1"/>
            <a:r>
              <a:rPr lang="en-US">
                <a:ea typeface="ＭＳ Ｐゴシック" charset="-128"/>
                <a:cs typeface="ＭＳ Ｐゴシック" charset="-128"/>
              </a:rPr>
              <a:t>Moving Average In 2D</a:t>
            </a:r>
          </a:p>
        </p:txBody>
      </p:sp>
      <p:graphicFrame>
        <p:nvGraphicFramePr>
          <p:cNvPr id="866433" name="Group 129"/>
          <p:cNvGraphicFramePr>
            <a:graphicFrameLocks noGrp="1"/>
          </p:cNvGraphicFramePr>
          <p:nvPr/>
        </p:nvGraphicFramePr>
        <p:xfrm>
          <a:off x="4724400" y="2286000"/>
          <a:ext cx="3581400" cy="3429002"/>
        </p:xfrm>
        <a:graphic>
          <a:graphicData uri="http://schemas.openxmlformats.org/drawingml/2006/table">
            <a:tbl>
              <a:tblPr/>
              <a:tblGrid>
                <a:gridCol w="358775">
                  <a:extLst>
                    <a:ext uri="{9D8B030D-6E8A-4147-A177-3AD203B41FA5}">
                      <a16:colId xmlns:a16="http://schemas.microsoft.com/office/drawing/2014/main" val="20000"/>
                    </a:ext>
                  </a:extLst>
                </a:gridCol>
                <a:gridCol w="358775">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8775">
                  <a:extLst>
                    <a:ext uri="{9D8B030D-6E8A-4147-A177-3AD203B41FA5}">
                      <a16:colId xmlns:a16="http://schemas.microsoft.com/office/drawing/2014/main" val="20003"/>
                    </a:ext>
                  </a:extLst>
                </a:gridCol>
                <a:gridCol w="358775">
                  <a:extLst>
                    <a:ext uri="{9D8B030D-6E8A-4147-A177-3AD203B41FA5}">
                      <a16:colId xmlns:a16="http://schemas.microsoft.com/office/drawing/2014/main" val="20004"/>
                    </a:ext>
                  </a:extLst>
                </a:gridCol>
                <a:gridCol w="358775">
                  <a:extLst>
                    <a:ext uri="{9D8B030D-6E8A-4147-A177-3AD203B41FA5}">
                      <a16:colId xmlns:a16="http://schemas.microsoft.com/office/drawing/2014/main" val="20005"/>
                    </a:ext>
                  </a:extLst>
                </a:gridCol>
                <a:gridCol w="358775">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58775">
                  <a:extLst>
                    <a:ext uri="{9D8B030D-6E8A-4147-A177-3AD203B41FA5}">
                      <a16:colId xmlns:a16="http://schemas.microsoft.com/office/drawing/2014/main" val="20008"/>
                    </a:ext>
                  </a:extLst>
                </a:gridCol>
                <a:gridCol w="358775">
                  <a:extLst>
                    <a:ext uri="{9D8B030D-6E8A-4147-A177-3AD203B41FA5}">
                      <a16:colId xmlns:a16="http://schemas.microsoft.com/office/drawing/2014/main" val="20009"/>
                    </a:ext>
                  </a:extLst>
                </a:gridCol>
              </a:tblGrid>
              <a:tr h="3286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036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718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38138">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pic>
        <p:nvPicPr>
          <p:cNvPr id="71806" name="Picture 252" descr="txp_fig"/>
          <p:cNvPicPr>
            <a:picLocks noChangeAspect="1" noChangeArrowheads="1"/>
          </p:cNvPicPr>
          <p:nvPr>
            <p:custDataLst>
              <p:tags r:id="rId1"/>
            </p:custDataLst>
          </p:nvPr>
        </p:nvPicPr>
        <p:blipFill>
          <a:blip r:embed="rId5"/>
          <a:srcRect/>
          <a:stretch>
            <a:fillRect/>
          </a:stretch>
        </p:blipFill>
        <p:spPr bwMode="auto">
          <a:xfrm>
            <a:off x="5867400" y="1600200"/>
            <a:ext cx="1371600" cy="457200"/>
          </a:xfrm>
          <a:prstGeom prst="rect">
            <a:avLst/>
          </a:prstGeom>
          <a:noFill/>
          <a:ln w="9525">
            <a:noFill/>
            <a:miter lim="800000"/>
            <a:headEnd/>
            <a:tailEnd/>
          </a:ln>
        </p:spPr>
      </p:pic>
      <p:sp>
        <p:nvSpPr>
          <p:cNvPr id="71807" name="Rectangle 253"/>
          <p:cNvSpPr>
            <a:spLocks noChangeArrowheads="1"/>
          </p:cNvSpPr>
          <p:nvPr/>
        </p:nvSpPr>
        <p:spPr bwMode="auto">
          <a:xfrm>
            <a:off x="6477000" y="2590800"/>
            <a:ext cx="381000" cy="381000"/>
          </a:xfrm>
          <a:prstGeom prst="rect">
            <a:avLst/>
          </a:prstGeom>
          <a:noFill/>
          <a:ln w="38100">
            <a:solidFill>
              <a:srgbClr val="FF0000"/>
            </a:solidFill>
            <a:miter lim="800000"/>
            <a:headEnd/>
            <a:tailEnd/>
          </a:ln>
        </p:spPr>
        <p:txBody>
          <a:bodyPr wrap="none" anchor="ctr">
            <a:prstTxWarp prst="textNoShape">
              <a:avLst/>
            </a:prstTxWarp>
          </a:bodyPr>
          <a:lstStyle/>
          <a:p>
            <a:endParaRPr lang="en-US"/>
          </a:p>
        </p:txBody>
      </p:sp>
      <p:graphicFrame>
        <p:nvGraphicFramePr>
          <p:cNvPr id="866807" name="Group 503"/>
          <p:cNvGraphicFramePr>
            <a:graphicFrameLocks noGrp="1"/>
          </p:cNvGraphicFramePr>
          <p:nvPr/>
        </p:nvGraphicFramePr>
        <p:xfrm>
          <a:off x="711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pic>
        <p:nvPicPr>
          <p:cNvPr id="71931" name="Picture 626" descr="txp_fig"/>
          <p:cNvPicPr>
            <a:picLocks noChangeAspect="1" noChangeArrowheads="1"/>
          </p:cNvPicPr>
          <p:nvPr>
            <p:custDataLst>
              <p:tags r:id="rId2"/>
            </p:custDataLst>
          </p:nvPr>
        </p:nvPicPr>
        <p:blipFill>
          <a:blip r:embed="rId6"/>
          <a:srcRect/>
          <a:stretch>
            <a:fillRect/>
          </a:stretch>
        </p:blipFill>
        <p:spPr bwMode="auto">
          <a:xfrm>
            <a:off x="1752600" y="1600200"/>
            <a:ext cx="1527175" cy="458788"/>
          </a:xfrm>
          <a:prstGeom prst="rect">
            <a:avLst/>
          </a:prstGeom>
          <a:noFill/>
          <a:ln w="9525">
            <a:noFill/>
            <a:miter lim="800000"/>
            <a:headEnd/>
            <a:tailEnd/>
          </a:ln>
        </p:spPr>
      </p:pic>
      <p:sp>
        <p:nvSpPr>
          <p:cNvPr id="71932" name="Rectangle 127"/>
          <p:cNvSpPr>
            <a:spLocks noChangeArrowheads="1"/>
          </p:cNvSpPr>
          <p:nvPr/>
        </p:nvSpPr>
        <p:spPr bwMode="auto">
          <a:xfrm>
            <a:off x="2133600" y="2286000"/>
            <a:ext cx="1066800" cy="990600"/>
          </a:xfrm>
          <a:prstGeom prst="rect">
            <a:avLst/>
          </a:prstGeom>
          <a:noFill/>
          <a:ln w="38100">
            <a:solidFill>
              <a:srgbClr val="FF0000"/>
            </a:solidFill>
            <a:miter lim="800000"/>
            <a:headEnd/>
            <a:tailEnd/>
          </a:ln>
        </p:spPr>
        <p:txBody>
          <a:bodyPr wrap="none" anchor="ctr">
            <a:prstTxWarp prst="textNoShape">
              <a:avLst/>
            </a:prstTxWarp>
          </a:bodyPr>
          <a:lstStyle/>
          <a:p>
            <a:endParaRPr lang="en-US"/>
          </a:p>
        </p:txBody>
      </p:sp>
      <p:sp>
        <p:nvSpPr>
          <p:cNvPr id="71933" name="Text Box 628"/>
          <p:cNvSpPr txBox="1">
            <a:spLocks noChangeArrowheads="1"/>
          </p:cNvSpPr>
          <p:nvPr/>
        </p:nvSpPr>
        <p:spPr bwMode="auto">
          <a:xfrm>
            <a:off x="7610475" y="6553200"/>
            <a:ext cx="1457325" cy="304800"/>
          </a:xfrm>
          <a:prstGeom prst="rect">
            <a:avLst/>
          </a:prstGeom>
          <a:noFill/>
          <a:ln w="9525">
            <a:noFill/>
            <a:miter lim="800000"/>
            <a:headEnd/>
            <a:tailEnd/>
          </a:ln>
        </p:spPr>
        <p:txBody>
          <a:bodyPr wrap="none">
            <a:prstTxWarp prst="textNoShape">
              <a:avLst/>
            </a:prstTxWarp>
            <a:spAutoFit/>
          </a:bodyPr>
          <a:lstStyle/>
          <a:p>
            <a:r>
              <a:rPr lang="en-US" sz="1400"/>
              <a:t>Source: S. Seitz</a:t>
            </a:r>
          </a:p>
        </p:txBody>
      </p:sp>
    </p:spTree>
    <p:extLst>
      <p:ext uri="{BB962C8B-B14F-4D97-AF65-F5344CB8AC3E}">
        <p14:creationId xmlns:p14="http://schemas.microsoft.com/office/powerpoint/2010/main" val="41979452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pPr eaLnBrk="1" hangingPunct="1"/>
            <a:r>
              <a:rPr lang="en-US">
                <a:ea typeface="ＭＳ Ｐゴシック" charset="-128"/>
                <a:cs typeface="ＭＳ Ｐゴシック" charset="-128"/>
              </a:rPr>
              <a:t>Moving Average In 2D</a:t>
            </a:r>
          </a:p>
        </p:txBody>
      </p:sp>
      <p:graphicFrame>
        <p:nvGraphicFramePr>
          <p:cNvPr id="868770" name="Group 418"/>
          <p:cNvGraphicFramePr>
            <a:graphicFrameLocks noGrp="1"/>
          </p:cNvGraphicFramePr>
          <p:nvPr/>
        </p:nvGraphicFramePr>
        <p:xfrm>
          <a:off x="711200" y="2287588"/>
          <a:ext cx="3556000" cy="3424238"/>
        </p:xfrm>
        <a:graphic>
          <a:graphicData uri="http://schemas.openxmlformats.org/drawingml/2006/table">
            <a:tbl>
              <a:tblPr/>
              <a:tblGrid>
                <a:gridCol w="355600">
                  <a:extLst>
                    <a:ext uri="{9D8B030D-6E8A-4147-A177-3AD203B41FA5}">
                      <a16:colId xmlns:a16="http://schemas.microsoft.com/office/drawing/2014/main" val="20000"/>
                    </a:ext>
                  </a:extLst>
                </a:gridCol>
                <a:gridCol w="355600">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55600">
                  <a:extLst>
                    <a:ext uri="{9D8B030D-6E8A-4147-A177-3AD203B41FA5}">
                      <a16:colId xmlns:a16="http://schemas.microsoft.com/office/drawing/2014/main" val="20003"/>
                    </a:ext>
                  </a:extLst>
                </a:gridCol>
                <a:gridCol w="355600">
                  <a:extLst>
                    <a:ext uri="{9D8B030D-6E8A-4147-A177-3AD203B41FA5}">
                      <a16:colId xmlns:a16="http://schemas.microsoft.com/office/drawing/2014/main" val="20004"/>
                    </a:ext>
                  </a:extLst>
                </a:gridCol>
                <a:gridCol w="355600">
                  <a:extLst>
                    <a:ext uri="{9D8B030D-6E8A-4147-A177-3AD203B41FA5}">
                      <a16:colId xmlns:a16="http://schemas.microsoft.com/office/drawing/2014/main" val="20005"/>
                    </a:ext>
                  </a:extLst>
                </a:gridCol>
                <a:gridCol w="355600">
                  <a:extLst>
                    <a:ext uri="{9D8B030D-6E8A-4147-A177-3AD203B41FA5}">
                      <a16:colId xmlns:a16="http://schemas.microsoft.com/office/drawing/2014/main" val="20006"/>
                    </a:ext>
                  </a:extLst>
                </a:gridCol>
                <a:gridCol w="369888">
                  <a:extLst>
                    <a:ext uri="{9D8B030D-6E8A-4147-A177-3AD203B41FA5}">
                      <a16:colId xmlns:a16="http://schemas.microsoft.com/office/drawing/2014/main" val="20007"/>
                    </a:ext>
                  </a:extLst>
                </a:gridCol>
                <a:gridCol w="341312">
                  <a:extLst>
                    <a:ext uri="{9D8B030D-6E8A-4147-A177-3AD203B41FA5}">
                      <a16:colId xmlns:a16="http://schemas.microsoft.com/office/drawing/2014/main" val="20008"/>
                    </a:ext>
                  </a:extLst>
                </a:gridCol>
                <a:gridCol w="355600">
                  <a:extLst>
                    <a:ext uri="{9D8B030D-6E8A-4147-A177-3AD203B41FA5}">
                      <a16:colId xmlns:a16="http://schemas.microsoft.com/office/drawing/2014/main" val="20009"/>
                    </a:ext>
                  </a:extLst>
                </a:gridCol>
              </a:tblGrid>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0"/>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1"/>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2"/>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3"/>
                  </a:ext>
                </a:extLst>
              </a:tr>
              <a:tr h="341313">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4"/>
                  </a:ext>
                </a:extLst>
              </a:tr>
              <a:tr h="35877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5"/>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6"/>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7"/>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8"/>
                  </a:ext>
                </a:extLst>
              </a:tr>
              <a:tr h="339725">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4D4D4D"/>
                    </a:solidFill>
                  </a:tcPr>
                </a:tc>
                <a:extLst>
                  <a:ext uri="{0D108BD9-81ED-4DB2-BD59-A6C34878D82A}">
                    <a16:rowId xmlns:a16="http://schemas.microsoft.com/office/drawing/2014/main" val="10009"/>
                  </a:ext>
                </a:extLst>
              </a:tr>
            </a:tbl>
          </a:graphicData>
        </a:graphic>
      </p:graphicFrame>
      <p:pic>
        <p:nvPicPr>
          <p:cNvPr id="73854" name="Picture 126" descr="txp_fig"/>
          <p:cNvPicPr>
            <a:picLocks noChangeAspect="1" noChangeArrowheads="1"/>
          </p:cNvPicPr>
          <p:nvPr>
            <p:custDataLst>
              <p:tags r:id="rId1"/>
            </p:custDataLst>
          </p:nvPr>
        </p:nvPicPr>
        <p:blipFill>
          <a:blip r:embed="rId5"/>
          <a:srcRect/>
          <a:stretch>
            <a:fillRect/>
          </a:stretch>
        </p:blipFill>
        <p:spPr bwMode="auto">
          <a:xfrm>
            <a:off x="1752600" y="1600200"/>
            <a:ext cx="1527175" cy="458788"/>
          </a:xfrm>
          <a:prstGeom prst="rect">
            <a:avLst/>
          </a:prstGeom>
          <a:noFill/>
          <a:ln w="9525">
            <a:noFill/>
            <a:miter lim="800000"/>
            <a:headEnd/>
            <a:tailEnd/>
          </a:ln>
        </p:spPr>
      </p:pic>
      <p:pic>
        <p:nvPicPr>
          <p:cNvPr id="73855" name="Picture 252" descr="txp_fig"/>
          <p:cNvPicPr>
            <a:picLocks noChangeAspect="1" noChangeArrowheads="1"/>
          </p:cNvPicPr>
          <p:nvPr>
            <p:custDataLst>
              <p:tags r:id="rId2"/>
            </p:custDataLst>
          </p:nvPr>
        </p:nvPicPr>
        <p:blipFill>
          <a:blip r:embed="rId6"/>
          <a:srcRect/>
          <a:stretch>
            <a:fillRect/>
          </a:stretch>
        </p:blipFill>
        <p:spPr bwMode="auto">
          <a:xfrm>
            <a:off x="5867400" y="1600200"/>
            <a:ext cx="1371600" cy="457200"/>
          </a:xfrm>
          <a:prstGeom prst="rect">
            <a:avLst/>
          </a:prstGeom>
          <a:noFill/>
          <a:ln w="9525">
            <a:noFill/>
            <a:miter lim="800000"/>
            <a:headEnd/>
            <a:tailEnd/>
          </a:ln>
        </p:spPr>
      </p:pic>
      <p:graphicFrame>
        <p:nvGraphicFramePr>
          <p:cNvPr id="868766" name="Group 414"/>
          <p:cNvGraphicFramePr>
            <a:graphicFrameLocks noGrp="1"/>
          </p:cNvGraphicFramePr>
          <p:nvPr>
            <p:ph idx="1"/>
          </p:nvPr>
        </p:nvGraphicFramePr>
        <p:xfrm>
          <a:off x="4724400" y="2286000"/>
          <a:ext cx="3581400" cy="3429000"/>
        </p:xfrm>
        <a:graphic>
          <a:graphicData uri="http://schemas.openxmlformats.org/drawingml/2006/table">
            <a:tbl>
              <a:tblPr/>
              <a:tblGrid>
                <a:gridCol w="357188">
                  <a:extLst>
                    <a:ext uri="{9D8B030D-6E8A-4147-A177-3AD203B41FA5}">
                      <a16:colId xmlns:a16="http://schemas.microsoft.com/office/drawing/2014/main" val="20000"/>
                    </a:ext>
                  </a:extLst>
                </a:gridCol>
                <a:gridCol w="360362">
                  <a:extLst>
                    <a:ext uri="{9D8B030D-6E8A-4147-A177-3AD203B41FA5}">
                      <a16:colId xmlns:a16="http://schemas.microsoft.com/office/drawing/2014/main" val="20001"/>
                    </a:ext>
                  </a:extLst>
                </a:gridCol>
                <a:gridCol w="355600">
                  <a:extLst>
                    <a:ext uri="{9D8B030D-6E8A-4147-A177-3AD203B41FA5}">
                      <a16:colId xmlns:a16="http://schemas.microsoft.com/office/drawing/2014/main" val="20002"/>
                    </a:ext>
                  </a:extLst>
                </a:gridCol>
                <a:gridCol w="360363">
                  <a:extLst>
                    <a:ext uri="{9D8B030D-6E8A-4147-A177-3AD203B41FA5}">
                      <a16:colId xmlns:a16="http://schemas.microsoft.com/office/drawing/2014/main" val="20003"/>
                    </a:ext>
                  </a:extLst>
                </a:gridCol>
                <a:gridCol w="357187">
                  <a:extLst>
                    <a:ext uri="{9D8B030D-6E8A-4147-A177-3AD203B41FA5}">
                      <a16:colId xmlns:a16="http://schemas.microsoft.com/office/drawing/2014/main" val="20004"/>
                    </a:ext>
                  </a:extLst>
                </a:gridCol>
                <a:gridCol w="357188">
                  <a:extLst>
                    <a:ext uri="{9D8B030D-6E8A-4147-A177-3AD203B41FA5}">
                      <a16:colId xmlns:a16="http://schemas.microsoft.com/office/drawing/2014/main" val="20005"/>
                    </a:ext>
                  </a:extLst>
                </a:gridCol>
                <a:gridCol w="360362">
                  <a:extLst>
                    <a:ext uri="{9D8B030D-6E8A-4147-A177-3AD203B41FA5}">
                      <a16:colId xmlns:a16="http://schemas.microsoft.com/office/drawing/2014/main" val="20006"/>
                    </a:ext>
                  </a:extLst>
                </a:gridCol>
                <a:gridCol w="355600">
                  <a:extLst>
                    <a:ext uri="{9D8B030D-6E8A-4147-A177-3AD203B41FA5}">
                      <a16:colId xmlns:a16="http://schemas.microsoft.com/office/drawing/2014/main" val="20007"/>
                    </a:ext>
                  </a:extLst>
                </a:gridCol>
                <a:gridCol w="360363">
                  <a:extLst>
                    <a:ext uri="{9D8B030D-6E8A-4147-A177-3AD203B41FA5}">
                      <a16:colId xmlns:a16="http://schemas.microsoft.com/office/drawing/2014/main" val="20008"/>
                    </a:ext>
                  </a:extLst>
                </a:gridCol>
                <a:gridCol w="357187">
                  <a:extLst>
                    <a:ext uri="{9D8B030D-6E8A-4147-A177-3AD203B41FA5}">
                      <a16:colId xmlns:a16="http://schemas.microsoft.com/office/drawing/2014/main" val="20009"/>
                    </a:ext>
                  </a:extLst>
                </a:gridCol>
              </a:tblGrid>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40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40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50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80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80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50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80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80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EAEA"/>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90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8F8F8"/>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50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50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2B2B2"/>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60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0C0C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40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69696"/>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30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808080"/>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20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777777"/>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10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5F5F5F"/>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r>
                        <a:rPr kumimoji="0" lang="en-US" sz="1000" b="0" i="0" u="none" strike="noStrike" cap="none" normalizeH="0" baseline="0">
                          <a:ln>
                            <a:noFill/>
                          </a:ln>
                          <a:solidFill>
                            <a:schemeClr val="tx1"/>
                          </a:solidFill>
                          <a:effectLst/>
                          <a:latin typeface="Arial" charset="0"/>
                          <a:ea typeface="ＭＳ Ｐゴシック" charset="-128"/>
                          <a:cs typeface="ＭＳ Ｐゴシック" charset="-128"/>
                        </a:rPr>
                        <a:t>0</a:t>
                      </a: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D4D4D"/>
                    </a:solid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42900">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Tx/>
                        <a:buSzTx/>
                        <a:buFontTx/>
                        <a:buNone/>
                        <a:tabLst/>
                      </a:pPr>
                      <a:endParaRPr kumimoji="0" lang="en-US" sz="1000" b="0" i="0" u="none" strike="noStrike" cap="none" normalizeH="0" baseline="0">
                        <a:ln>
                          <a:noFill/>
                        </a:ln>
                        <a:solidFill>
                          <a:schemeClr val="tx1"/>
                        </a:solidFill>
                        <a:effectLst/>
                        <a:latin typeface="Arial" charset="0"/>
                        <a:ea typeface="ＭＳ Ｐゴシック" charset="-128"/>
                        <a:cs typeface="ＭＳ Ｐゴシック" charset="-128"/>
                      </a:endParaRPr>
                    </a:p>
                  </a:txBody>
                  <a:tcPr marL="0" marR="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
        <p:nvSpPr>
          <p:cNvPr id="73979" name="Text Box 419"/>
          <p:cNvSpPr txBox="1">
            <a:spLocks noChangeArrowheads="1"/>
          </p:cNvSpPr>
          <p:nvPr/>
        </p:nvSpPr>
        <p:spPr bwMode="auto">
          <a:xfrm>
            <a:off x="7610475" y="6553200"/>
            <a:ext cx="1457325" cy="304800"/>
          </a:xfrm>
          <a:prstGeom prst="rect">
            <a:avLst/>
          </a:prstGeom>
          <a:noFill/>
          <a:ln w="9525">
            <a:noFill/>
            <a:miter lim="800000"/>
            <a:headEnd/>
            <a:tailEnd/>
          </a:ln>
        </p:spPr>
        <p:txBody>
          <a:bodyPr wrap="none">
            <a:prstTxWarp prst="textNoShape">
              <a:avLst/>
            </a:prstTxWarp>
            <a:spAutoFit/>
          </a:bodyPr>
          <a:lstStyle/>
          <a:p>
            <a:r>
              <a:rPr lang="en-US" sz="1400"/>
              <a:t>Source: S. Seitz</a:t>
            </a:r>
          </a:p>
        </p:txBody>
      </p:sp>
    </p:spTree>
    <p:extLst>
      <p:ext uri="{BB962C8B-B14F-4D97-AF65-F5344CB8AC3E}">
        <p14:creationId xmlns:p14="http://schemas.microsoft.com/office/powerpoint/2010/main" val="32639891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6"/>
          <p:cNvSpPr txBox="1">
            <a:spLocks noChangeArrowheads="1"/>
          </p:cNvSpPr>
          <p:nvPr/>
        </p:nvSpPr>
        <p:spPr bwMode="auto">
          <a:xfrm>
            <a:off x="685800" y="1600200"/>
            <a:ext cx="7772400" cy="5257800"/>
          </a:xfrm>
          <a:prstGeom prst="rect">
            <a:avLst/>
          </a:prstGeom>
          <a:noFill/>
          <a:ln w="9525">
            <a:noFill/>
            <a:miter lim="800000"/>
            <a:headEnd/>
            <a:tailEnd/>
          </a:ln>
        </p:spPr>
        <p:txBody>
          <a:bodyPr>
            <a:prstTxWarp prst="textNoShape">
              <a:avLst/>
            </a:prstTxWarp>
          </a:bodyPr>
          <a:lstStyle/>
          <a:p>
            <a:pPr marL="342900" indent="-342900" defTabSz="914400" eaLnBrk="0" hangingPunct="0">
              <a:spcBef>
                <a:spcPct val="20000"/>
              </a:spcBef>
              <a:buFontTx/>
              <a:buChar char="•"/>
            </a:pPr>
            <a:r>
              <a:rPr lang="en-US" sz="2800">
                <a:latin typeface="Calibri" charset="0"/>
              </a:rPr>
              <a:t>Let’s replace each pixel with a </a:t>
            </a:r>
            <a:r>
              <a:rPr lang="en-US" sz="2800" i="1">
                <a:latin typeface="Calibri" charset="0"/>
              </a:rPr>
              <a:t>weighted</a:t>
            </a:r>
            <a:r>
              <a:rPr lang="en-US" sz="2800">
                <a:latin typeface="Calibri" charset="0"/>
              </a:rPr>
              <a:t> average of its neighborhood</a:t>
            </a:r>
          </a:p>
          <a:p>
            <a:pPr marL="342900" indent="-342900" defTabSz="914400" eaLnBrk="0" hangingPunct="0">
              <a:spcBef>
                <a:spcPct val="20000"/>
              </a:spcBef>
              <a:buFontTx/>
              <a:buChar char="•"/>
            </a:pPr>
            <a:r>
              <a:rPr lang="en-US" sz="2800">
                <a:latin typeface="Calibri" charset="0"/>
              </a:rPr>
              <a:t>The weights are called the </a:t>
            </a:r>
            <a:r>
              <a:rPr lang="en-US" sz="2800" i="1">
                <a:latin typeface="Calibri" charset="0"/>
              </a:rPr>
              <a:t>filter kernel</a:t>
            </a:r>
          </a:p>
          <a:p>
            <a:pPr marL="342900" indent="-342900" defTabSz="914400" eaLnBrk="0" hangingPunct="0">
              <a:spcBef>
                <a:spcPct val="20000"/>
              </a:spcBef>
              <a:buFontTx/>
              <a:buChar char="•"/>
            </a:pPr>
            <a:r>
              <a:rPr lang="en-US" sz="2800">
                <a:latin typeface="Calibri" charset="0"/>
              </a:rPr>
              <a:t>What are the weights for a 3x3 moving average?</a:t>
            </a:r>
          </a:p>
        </p:txBody>
      </p:sp>
      <p:sp>
        <p:nvSpPr>
          <p:cNvPr id="75779" name="Rectangle 24"/>
          <p:cNvSpPr>
            <a:spLocks noGrp="1" noChangeArrowheads="1"/>
          </p:cNvSpPr>
          <p:nvPr>
            <p:ph type="title"/>
          </p:nvPr>
        </p:nvSpPr>
        <p:spPr>
          <a:xfrm>
            <a:off x="685800" y="381000"/>
            <a:ext cx="7772400" cy="838200"/>
          </a:xfrm>
        </p:spPr>
        <p:txBody>
          <a:bodyPr>
            <a:normAutofit fontScale="90000"/>
          </a:bodyPr>
          <a:lstStyle/>
          <a:p>
            <a:pPr eaLnBrk="1" hangingPunct="1"/>
            <a:r>
              <a:rPr lang="en-US" dirty="0">
                <a:ea typeface="ＭＳ Ｐゴシック" charset="-128"/>
                <a:cs typeface="ＭＳ Ｐゴシック" charset="-128"/>
              </a:rPr>
              <a:t>Generalization of moving average (Convolution)</a:t>
            </a:r>
          </a:p>
        </p:txBody>
      </p:sp>
      <p:sp>
        <p:nvSpPr>
          <p:cNvPr id="75780" name="Text Box 29"/>
          <p:cNvSpPr txBox="1">
            <a:spLocks noChangeArrowheads="1"/>
          </p:cNvSpPr>
          <p:nvPr/>
        </p:nvSpPr>
        <p:spPr bwMode="auto">
          <a:xfrm>
            <a:off x="7610475" y="6553200"/>
            <a:ext cx="1495425" cy="304800"/>
          </a:xfrm>
          <a:prstGeom prst="rect">
            <a:avLst/>
          </a:prstGeom>
          <a:noFill/>
          <a:ln w="9525">
            <a:noFill/>
            <a:miter lim="800000"/>
            <a:headEnd/>
            <a:tailEnd/>
          </a:ln>
        </p:spPr>
        <p:txBody>
          <a:bodyPr wrap="none">
            <a:prstTxWarp prst="textNoShape">
              <a:avLst/>
            </a:prstTxWarp>
            <a:spAutoFit/>
          </a:bodyPr>
          <a:lstStyle/>
          <a:p>
            <a:r>
              <a:rPr lang="en-US" sz="1400"/>
              <a:t>Source: D. Lowe</a:t>
            </a:r>
          </a:p>
        </p:txBody>
      </p:sp>
    </p:spTree>
    <p:extLst>
      <p:ext uri="{BB962C8B-B14F-4D97-AF65-F5344CB8AC3E}">
        <p14:creationId xmlns:p14="http://schemas.microsoft.com/office/powerpoint/2010/main" val="16851593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a:xfrm>
            <a:off x="457200" y="0"/>
            <a:ext cx="8229600" cy="1143000"/>
          </a:xfrm>
        </p:spPr>
        <p:txBody>
          <a:bodyPr/>
          <a:lstStyle/>
          <a:p>
            <a:pPr eaLnBrk="1" hangingPunct="1"/>
            <a:r>
              <a:rPr lang="en-US"/>
              <a:t>QBIC system</a:t>
            </a:r>
          </a:p>
        </p:txBody>
      </p:sp>
      <p:sp>
        <p:nvSpPr>
          <p:cNvPr id="64515" name="Content Placeholder 2"/>
          <p:cNvSpPr>
            <a:spLocks noGrp="1"/>
          </p:cNvSpPr>
          <p:nvPr>
            <p:ph idx="1"/>
          </p:nvPr>
        </p:nvSpPr>
        <p:spPr>
          <a:xfrm>
            <a:off x="457200" y="5029200"/>
            <a:ext cx="8229600" cy="1752600"/>
          </a:xfrm>
        </p:spPr>
        <p:txBody>
          <a:bodyPr/>
          <a:lstStyle/>
          <a:p>
            <a:pPr eaLnBrk="1" hangingPunct="1">
              <a:lnSpc>
                <a:spcPct val="80000"/>
              </a:lnSpc>
            </a:pPr>
            <a:r>
              <a:rPr lang="en-US" sz="2500"/>
              <a:t>First content based image retrieval system </a:t>
            </a:r>
          </a:p>
          <a:p>
            <a:pPr lvl="1" eaLnBrk="1" hangingPunct="1">
              <a:lnSpc>
                <a:spcPct val="80000"/>
              </a:lnSpc>
            </a:pPr>
            <a:r>
              <a:rPr lang="en-US" sz="2200"/>
              <a:t>Query by image content (QBIC) </a:t>
            </a:r>
          </a:p>
          <a:p>
            <a:pPr lvl="1" eaLnBrk="1" hangingPunct="1">
              <a:lnSpc>
                <a:spcPct val="80000"/>
              </a:lnSpc>
            </a:pPr>
            <a:r>
              <a:rPr lang="en-US" sz="2200"/>
              <a:t>IBM 1995</a:t>
            </a:r>
          </a:p>
          <a:p>
            <a:pPr lvl="1" eaLnBrk="1" hangingPunct="1">
              <a:lnSpc>
                <a:spcPct val="80000"/>
              </a:lnSpc>
            </a:pPr>
            <a:r>
              <a:rPr lang="en-US" sz="2200"/>
              <a:t>QBIC interprets the virtual canvas as a grid of coloured areas, then matches this grid to other images stored in the database.</a:t>
            </a:r>
          </a:p>
        </p:txBody>
      </p:sp>
      <p:pic>
        <p:nvPicPr>
          <p:cNvPr id="64516" name="Picture 3" descr="qbic.jpg"/>
          <p:cNvPicPr>
            <a:picLocks noChangeAspect="1"/>
          </p:cNvPicPr>
          <p:nvPr/>
        </p:nvPicPr>
        <p:blipFill>
          <a:blip r:embed="rId3"/>
          <a:srcRect/>
          <a:stretch>
            <a:fillRect/>
          </a:stretch>
        </p:blipFill>
        <p:spPr bwMode="auto">
          <a:xfrm>
            <a:off x="914400" y="1447800"/>
            <a:ext cx="2435225" cy="3213100"/>
          </a:xfrm>
          <a:prstGeom prst="rect">
            <a:avLst/>
          </a:prstGeom>
          <a:noFill/>
          <a:ln w="9525">
            <a:noFill/>
            <a:miter lim="800000"/>
            <a:headEnd/>
            <a:tailEnd/>
          </a:ln>
        </p:spPr>
      </p:pic>
      <p:sp>
        <p:nvSpPr>
          <p:cNvPr id="64517" name="TextBox 4"/>
          <p:cNvSpPr txBox="1">
            <a:spLocks noChangeArrowheads="1"/>
          </p:cNvSpPr>
          <p:nvPr/>
        </p:nvSpPr>
        <p:spPr bwMode="auto">
          <a:xfrm>
            <a:off x="4343400" y="2667000"/>
            <a:ext cx="1031875" cy="369888"/>
          </a:xfrm>
          <a:prstGeom prst="rect">
            <a:avLst/>
          </a:prstGeom>
          <a:noFill/>
          <a:ln w="9525">
            <a:noFill/>
            <a:miter lim="800000"/>
            <a:headEnd/>
            <a:tailEnd/>
          </a:ln>
        </p:spPr>
        <p:txBody>
          <a:bodyPr wrap="none">
            <a:prstTxWarp prst="textNoShape">
              <a:avLst/>
            </a:prstTxWarp>
            <a:spAutoFit/>
          </a:bodyPr>
          <a:lstStyle/>
          <a:p>
            <a:r>
              <a:rPr lang="en-US">
                <a:latin typeface="Calibri" charset="0"/>
                <a:hlinkClick r:id="rId4"/>
              </a:rPr>
              <a:t>QBIC link</a:t>
            </a:r>
            <a:endParaRPr lang="en-US">
              <a:latin typeface="Calibri" charset="0"/>
            </a:endParaRPr>
          </a:p>
        </p:txBody>
      </p:sp>
    </p:spTree>
    <p:extLst>
      <p:ext uri="{BB962C8B-B14F-4D97-AF65-F5344CB8AC3E}">
        <p14:creationId xmlns:p14="http://schemas.microsoft.com/office/powerpoint/2010/main" val="39775891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6"/>
          <p:cNvSpPr txBox="1">
            <a:spLocks noChangeArrowheads="1"/>
          </p:cNvSpPr>
          <p:nvPr/>
        </p:nvSpPr>
        <p:spPr bwMode="auto">
          <a:xfrm>
            <a:off x="685800" y="1600200"/>
            <a:ext cx="7772400" cy="5257800"/>
          </a:xfrm>
          <a:prstGeom prst="rect">
            <a:avLst/>
          </a:prstGeom>
          <a:noFill/>
          <a:ln w="9525">
            <a:noFill/>
            <a:miter lim="800000"/>
            <a:headEnd/>
            <a:tailEnd/>
          </a:ln>
        </p:spPr>
        <p:txBody>
          <a:bodyPr>
            <a:prstTxWarp prst="textNoShape">
              <a:avLst/>
            </a:prstTxWarp>
          </a:bodyPr>
          <a:lstStyle/>
          <a:p>
            <a:pPr marL="342900" indent="-342900" defTabSz="914400" eaLnBrk="0" hangingPunct="0">
              <a:spcBef>
                <a:spcPct val="20000"/>
              </a:spcBef>
              <a:buFontTx/>
              <a:buChar char="•"/>
            </a:pPr>
            <a:r>
              <a:rPr lang="en-US" sz="2800">
                <a:latin typeface="Calibri" charset="0"/>
              </a:rPr>
              <a:t>Let’s replace each pixel with a </a:t>
            </a:r>
            <a:r>
              <a:rPr lang="en-US" sz="2800" i="1">
                <a:latin typeface="Calibri" charset="0"/>
              </a:rPr>
              <a:t>weighted</a:t>
            </a:r>
            <a:r>
              <a:rPr lang="en-US" sz="2800">
                <a:latin typeface="Calibri" charset="0"/>
              </a:rPr>
              <a:t> average of its neighborhood</a:t>
            </a:r>
          </a:p>
          <a:p>
            <a:pPr marL="342900" indent="-342900" defTabSz="914400" eaLnBrk="0" hangingPunct="0">
              <a:spcBef>
                <a:spcPct val="20000"/>
              </a:spcBef>
              <a:buFontTx/>
              <a:buChar char="•"/>
            </a:pPr>
            <a:r>
              <a:rPr lang="en-US" sz="2800">
                <a:latin typeface="Calibri" charset="0"/>
              </a:rPr>
              <a:t>The weights are called the </a:t>
            </a:r>
            <a:r>
              <a:rPr lang="en-US" sz="2800" i="1">
                <a:latin typeface="Calibri" charset="0"/>
              </a:rPr>
              <a:t>filter kernel</a:t>
            </a:r>
          </a:p>
          <a:p>
            <a:pPr marL="342900" indent="-342900" defTabSz="914400" eaLnBrk="0" hangingPunct="0">
              <a:spcBef>
                <a:spcPct val="20000"/>
              </a:spcBef>
              <a:buFontTx/>
              <a:buChar char="•"/>
            </a:pPr>
            <a:r>
              <a:rPr lang="en-US" sz="2800">
                <a:latin typeface="Calibri" charset="0"/>
              </a:rPr>
              <a:t>What are the weights for a 3x3 moving average?</a:t>
            </a:r>
          </a:p>
        </p:txBody>
      </p:sp>
      <p:sp>
        <p:nvSpPr>
          <p:cNvPr id="76803" name="Rectangle 24"/>
          <p:cNvSpPr>
            <a:spLocks noGrp="1" noChangeArrowheads="1"/>
          </p:cNvSpPr>
          <p:nvPr>
            <p:ph type="title"/>
          </p:nvPr>
        </p:nvSpPr>
        <p:spPr>
          <a:xfrm>
            <a:off x="685800" y="228600"/>
            <a:ext cx="7772400" cy="838200"/>
          </a:xfrm>
        </p:spPr>
        <p:txBody>
          <a:bodyPr>
            <a:normAutofit fontScale="90000"/>
          </a:bodyPr>
          <a:lstStyle/>
          <a:p>
            <a:pPr eaLnBrk="1" hangingPunct="1"/>
            <a:r>
              <a:rPr lang="en-US">
                <a:ea typeface="ＭＳ Ｐゴシック" charset="-128"/>
                <a:cs typeface="ＭＳ Ｐゴシック" charset="-128"/>
              </a:rPr>
              <a:t>Generalization of moving average (Convolution)</a:t>
            </a:r>
          </a:p>
        </p:txBody>
      </p:sp>
      <p:grpSp>
        <p:nvGrpSpPr>
          <p:cNvPr id="76806" name="Group 4"/>
          <p:cNvGrpSpPr>
            <a:grpSpLocks/>
          </p:cNvGrpSpPr>
          <p:nvPr/>
        </p:nvGrpSpPr>
        <p:grpSpPr bwMode="auto">
          <a:xfrm>
            <a:off x="3135313" y="3911600"/>
            <a:ext cx="2274887" cy="1803400"/>
            <a:chOff x="3799" y="2064"/>
            <a:chExt cx="1433" cy="1136"/>
          </a:xfrm>
        </p:grpSpPr>
        <p:grpSp>
          <p:nvGrpSpPr>
            <p:cNvPr id="76808" name="Group 5"/>
            <p:cNvGrpSpPr>
              <a:grpSpLocks/>
            </p:cNvGrpSpPr>
            <p:nvPr/>
          </p:nvGrpSpPr>
          <p:grpSpPr bwMode="auto">
            <a:xfrm>
              <a:off x="4080" y="2064"/>
              <a:ext cx="1152" cy="1136"/>
              <a:chOff x="144" y="144"/>
              <a:chExt cx="1152" cy="1136"/>
            </a:xfrm>
          </p:grpSpPr>
          <p:sp>
            <p:nvSpPr>
              <p:cNvPr id="76810" name="Rectangle 6"/>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prstTxWarp prst="textNoShape">
                  <a:avLst/>
                </a:prstTxWarp>
              </a:bodyPr>
              <a:lstStyle/>
              <a:p>
                <a:pPr>
                  <a:spcBef>
                    <a:spcPct val="20000"/>
                  </a:spcBef>
                </a:pPr>
                <a:r>
                  <a:rPr lang="en-US" dirty="0"/>
                  <a:t>1/9</a:t>
                </a:r>
              </a:p>
            </p:txBody>
          </p:sp>
          <p:sp>
            <p:nvSpPr>
              <p:cNvPr id="76811" name="Rectangle 7"/>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prstTxWarp prst="textNoShape">
                  <a:avLst/>
                </a:prstTxWarp>
              </a:bodyPr>
              <a:lstStyle/>
              <a:p>
                <a:pPr>
                  <a:spcBef>
                    <a:spcPct val="20000"/>
                  </a:spcBef>
                </a:pPr>
                <a:r>
                  <a:rPr lang="en-US" dirty="0"/>
                  <a:t>1/9</a:t>
                </a:r>
              </a:p>
            </p:txBody>
          </p:sp>
          <p:sp>
            <p:nvSpPr>
              <p:cNvPr id="76812" name="Rectangle 8"/>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prstTxWarp prst="textNoShape">
                  <a:avLst/>
                </a:prstTxWarp>
              </a:bodyPr>
              <a:lstStyle/>
              <a:p>
                <a:pPr>
                  <a:spcBef>
                    <a:spcPct val="20000"/>
                  </a:spcBef>
                </a:pPr>
                <a:r>
                  <a:rPr lang="en-US" dirty="0"/>
                  <a:t>1/9</a:t>
                </a:r>
              </a:p>
            </p:txBody>
          </p:sp>
          <p:sp>
            <p:nvSpPr>
              <p:cNvPr id="76813" name="Rectangle 9"/>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prstTxWarp prst="textNoShape">
                  <a:avLst/>
                </a:prstTxWarp>
              </a:bodyPr>
              <a:lstStyle/>
              <a:p>
                <a:pPr>
                  <a:spcBef>
                    <a:spcPct val="20000"/>
                  </a:spcBef>
                </a:pPr>
                <a:r>
                  <a:rPr lang="en-US" dirty="0"/>
                  <a:t>1/9</a:t>
                </a:r>
              </a:p>
            </p:txBody>
          </p:sp>
          <p:sp>
            <p:nvSpPr>
              <p:cNvPr id="76814" name="Rectangle 10"/>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prstTxWarp prst="textNoShape">
                  <a:avLst/>
                </a:prstTxWarp>
              </a:bodyPr>
              <a:lstStyle/>
              <a:p>
                <a:pPr>
                  <a:spcBef>
                    <a:spcPct val="20000"/>
                  </a:spcBef>
                </a:pPr>
                <a:r>
                  <a:rPr lang="en-US" dirty="0"/>
                  <a:t>1/9</a:t>
                </a:r>
              </a:p>
            </p:txBody>
          </p:sp>
          <p:sp>
            <p:nvSpPr>
              <p:cNvPr id="76815" name="Rectangle 11"/>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prstTxWarp prst="textNoShape">
                  <a:avLst/>
                </a:prstTxWarp>
              </a:bodyPr>
              <a:lstStyle/>
              <a:p>
                <a:pPr>
                  <a:spcBef>
                    <a:spcPct val="20000"/>
                  </a:spcBef>
                </a:pPr>
                <a:r>
                  <a:rPr lang="en-US" dirty="0"/>
                  <a:t>1/9</a:t>
                </a:r>
              </a:p>
            </p:txBody>
          </p:sp>
          <p:sp>
            <p:nvSpPr>
              <p:cNvPr id="76816" name="Rectangle 12"/>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prstTxWarp prst="textNoShape">
                  <a:avLst/>
                </a:prstTxWarp>
              </a:bodyPr>
              <a:lstStyle/>
              <a:p>
                <a:pPr>
                  <a:spcBef>
                    <a:spcPct val="20000"/>
                  </a:spcBef>
                </a:pPr>
                <a:r>
                  <a:rPr lang="en-US" dirty="0"/>
                  <a:t>1/9</a:t>
                </a:r>
              </a:p>
            </p:txBody>
          </p:sp>
          <p:sp>
            <p:nvSpPr>
              <p:cNvPr id="76817" name="Rectangle 13"/>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prstTxWarp prst="textNoShape">
                  <a:avLst/>
                </a:prstTxWarp>
              </a:bodyPr>
              <a:lstStyle/>
              <a:p>
                <a:pPr>
                  <a:spcBef>
                    <a:spcPct val="20000"/>
                  </a:spcBef>
                </a:pPr>
                <a:r>
                  <a:rPr lang="en-US" dirty="0"/>
                  <a:t>1/9</a:t>
                </a:r>
              </a:p>
            </p:txBody>
          </p:sp>
          <p:sp>
            <p:nvSpPr>
              <p:cNvPr id="76818" name="Rectangle 14"/>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prstTxWarp prst="textNoShape">
                  <a:avLst/>
                </a:prstTxWarp>
              </a:bodyPr>
              <a:lstStyle/>
              <a:p>
                <a:pPr>
                  <a:spcBef>
                    <a:spcPct val="20000"/>
                  </a:spcBef>
                </a:pPr>
                <a:r>
                  <a:rPr lang="en-US" dirty="0"/>
                  <a:t>1/9</a:t>
                </a:r>
              </a:p>
            </p:txBody>
          </p:sp>
          <p:sp>
            <p:nvSpPr>
              <p:cNvPr id="76819" name="Line 15"/>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prstTxWarp prst="textNoShape">
                  <a:avLst/>
                </a:prstTxWarp>
              </a:bodyPr>
              <a:lstStyle/>
              <a:p>
                <a:endParaRPr lang="en-US"/>
              </a:p>
            </p:txBody>
          </p:sp>
          <p:sp>
            <p:nvSpPr>
              <p:cNvPr id="76820" name="Line 16"/>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prstTxWarp prst="textNoShape">
                  <a:avLst/>
                </a:prstTxWarp>
              </a:bodyPr>
              <a:lstStyle/>
              <a:p>
                <a:endParaRPr lang="en-US"/>
              </a:p>
            </p:txBody>
          </p:sp>
          <p:sp>
            <p:nvSpPr>
              <p:cNvPr id="76821" name="Line 17"/>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prstTxWarp prst="textNoShape">
                  <a:avLst/>
                </a:prstTxWarp>
              </a:bodyPr>
              <a:lstStyle/>
              <a:p>
                <a:endParaRPr lang="en-US"/>
              </a:p>
            </p:txBody>
          </p:sp>
          <p:sp>
            <p:nvSpPr>
              <p:cNvPr id="76822" name="Line 18"/>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prstTxWarp prst="textNoShape">
                  <a:avLst/>
                </a:prstTxWarp>
              </a:bodyPr>
              <a:lstStyle/>
              <a:p>
                <a:endParaRPr lang="en-US"/>
              </a:p>
            </p:txBody>
          </p:sp>
          <p:sp>
            <p:nvSpPr>
              <p:cNvPr id="76823" name="Line 19"/>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prstTxWarp prst="textNoShape">
                  <a:avLst/>
                </a:prstTxWarp>
              </a:bodyPr>
              <a:lstStyle/>
              <a:p>
                <a:endParaRPr lang="en-US"/>
              </a:p>
            </p:txBody>
          </p:sp>
          <p:sp>
            <p:nvSpPr>
              <p:cNvPr id="76824" name="Line 20"/>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prstTxWarp prst="textNoShape">
                  <a:avLst/>
                </a:prstTxWarp>
              </a:bodyPr>
              <a:lstStyle/>
              <a:p>
                <a:endParaRPr lang="en-US"/>
              </a:p>
            </p:txBody>
          </p:sp>
          <p:sp>
            <p:nvSpPr>
              <p:cNvPr id="76825" name="Line 21"/>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prstTxWarp prst="textNoShape">
                  <a:avLst/>
                </a:prstTxWarp>
              </a:bodyPr>
              <a:lstStyle/>
              <a:p>
                <a:endParaRPr lang="en-US"/>
              </a:p>
            </p:txBody>
          </p:sp>
          <p:sp>
            <p:nvSpPr>
              <p:cNvPr id="76826" name="Line 22"/>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prstTxWarp prst="textNoShape">
                  <a:avLst/>
                </a:prstTxWarp>
              </a:bodyPr>
              <a:lstStyle/>
              <a:p>
                <a:endParaRPr lang="en-US"/>
              </a:p>
            </p:txBody>
          </p:sp>
        </p:grpSp>
        <p:sp>
          <p:nvSpPr>
            <p:cNvPr id="76809" name="Picture 23" descr="txp_fig"/>
            <p:cNvSpPr>
              <a:spLocks noChangeAspect="1" noChangeArrowheads="1"/>
            </p:cNvSpPr>
            <p:nvPr>
              <p:custDataLst>
                <p:tags r:id="rId1"/>
              </p:custDataLst>
            </p:nvPr>
          </p:nvSpPr>
          <p:spPr bwMode="auto">
            <a:xfrm>
              <a:off x="3799" y="2352"/>
              <a:ext cx="192" cy="576"/>
            </a:xfrm>
            <a:prstGeom prst="rect">
              <a:avLst/>
            </a:prstGeom>
            <a:noFill/>
            <a:ln w="9525">
              <a:noFill/>
              <a:miter lim="800000"/>
              <a:headEnd/>
              <a:tailEnd/>
            </a:ln>
          </p:spPr>
          <p:txBody>
            <a:bodyPr>
              <a:prstTxWarp prst="textNoShape">
                <a:avLst/>
              </a:prstTxWarp>
            </a:bodyPr>
            <a:lstStyle/>
            <a:p>
              <a:endParaRPr lang="en-US"/>
            </a:p>
          </p:txBody>
        </p:sp>
      </p:grpSp>
      <p:sp>
        <p:nvSpPr>
          <p:cNvPr id="76805" name="Text Box 29"/>
          <p:cNvSpPr txBox="1">
            <a:spLocks noChangeArrowheads="1"/>
          </p:cNvSpPr>
          <p:nvPr/>
        </p:nvSpPr>
        <p:spPr bwMode="auto">
          <a:xfrm>
            <a:off x="7610475" y="6553200"/>
            <a:ext cx="1495425" cy="304800"/>
          </a:xfrm>
          <a:prstGeom prst="rect">
            <a:avLst/>
          </a:prstGeom>
          <a:noFill/>
          <a:ln w="9525">
            <a:noFill/>
            <a:miter lim="800000"/>
            <a:headEnd/>
            <a:tailEnd/>
          </a:ln>
        </p:spPr>
        <p:txBody>
          <a:bodyPr wrap="none">
            <a:prstTxWarp prst="textNoShape">
              <a:avLst/>
            </a:prstTxWarp>
            <a:spAutoFit/>
          </a:bodyPr>
          <a:lstStyle/>
          <a:p>
            <a:r>
              <a:rPr lang="en-US" sz="1400"/>
              <a:t>Source: D. Lowe</a:t>
            </a:r>
          </a:p>
        </p:txBody>
      </p:sp>
    </p:spTree>
    <p:extLst>
      <p:ext uri="{BB962C8B-B14F-4D97-AF65-F5344CB8AC3E}">
        <p14:creationId xmlns:p14="http://schemas.microsoft.com/office/powerpoint/2010/main" val="4120914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p:txBody>
          <a:bodyPr/>
          <a:lstStyle/>
          <a:p>
            <a:pPr eaLnBrk="1" hangingPunct="1"/>
            <a:r>
              <a:rPr lang="en-US"/>
              <a:t>Practice with linear filters</a:t>
            </a:r>
          </a:p>
        </p:txBody>
      </p:sp>
      <p:grpSp>
        <p:nvGrpSpPr>
          <p:cNvPr id="102403" name="Group 3"/>
          <p:cNvGrpSpPr>
            <a:grpSpLocks/>
          </p:cNvGrpSpPr>
          <p:nvPr/>
        </p:nvGrpSpPr>
        <p:grpSpPr bwMode="auto">
          <a:xfrm>
            <a:off x="3886200" y="2971800"/>
            <a:ext cx="1225550" cy="1295400"/>
            <a:chOff x="144" y="144"/>
            <a:chExt cx="1152" cy="1136"/>
          </a:xfrm>
        </p:grpSpPr>
        <p:sp>
          <p:nvSpPr>
            <p:cNvPr id="102408" name="Rectangle 4"/>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prstTxWarp prst="textNoShape">
                <a:avLst/>
              </a:prstTxWarp>
            </a:bodyPr>
            <a:lstStyle/>
            <a:p>
              <a:pPr>
                <a:spcBef>
                  <a:spcPct val="20000"/>
                </a:spcBef>
              </a:pPr>
              <a:r>
                <a:rPr lang="en-US">
                  <a:latin typeface="Calibri" charset="0"/>
                </a:rPr>
                <a:t>0</a:t>
              </a:r>
            </a:p>
          </p:txBody>
        </p:sp>
        <p:sp>
          <p:nvSpPr>
            <p:cNvPr id="102409" name="Rectangle 5"/>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prstTxWarp prst="textNoShape">
                <a:avLst/>
              </a:prstTxWarp>
            </a:bodyPr>
            <a:lstStyle/>
            <a:p>
              <a:pPr>
                <a:spcBef>
                  <a:spcPct val="20000"/>
                </a:spcBef>
              </a:pPr>
              <a:r>
                <a:rPr lang="en-US">
                  <a:latin typeface="Calibri" charset="0"/>
                </a:rPr>
                <a:t>0</a:t>
              </a:r>
            </a:p>
          </p:txBody>
        </p:sp>
        <p:sp>
          <p:nvSpPr>
            <p:cNvPr id="102410" name="Rectangle 6"/>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prstTxWarp prst="textNoShape">
                <a:avLst/>
              </a:prstTxWarp>
            </a:bodyPr>
            <a:lstStyle/>
            <a:p>
              <a:pPr>
                <a:spcBef>
                  <a:spcPct val="20000"/>
                </a:spcBef>
              </a:pPr>
              <a:r>
                <a:rPr lang="en-US">
                  <a:latin typeface="Calibri" charset="0"/>
                </a:rPr>
                <a:t>0</a:t>
              </a:r>
            </a:p>
          </p:txBody>
        </p:sp>
        <p:sp>
          <p:nvSpPr>
            <p:cNvPr id="102411" name="Rectangle 7"/>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prstTxWarp prst="textNoShape">
                <a:avLst/>
              </a:prstTxWarp>
            </a:bodyPr>
            <a:lstStyle/>
            <a:p>
              <a:pPr>
                <a:spcBef>
                  <a:spcPct val="20000"/>
                </a:spcBef>
              </a:pPr>
              <a:r>
                <a:rPr lang="en-US">
                  <a:latin typeface="Calibri" charset="0"/>
                </a:rPr>
                <a:t>0</a:t>
              </a:r>
            </a:p>
          </p:txBody>
        </p:sp>
        <p:sp>
          <p:nvSpPr>
            <p:cNvPr id="102412" name="Rectangle 8"/>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prstTxWarp prst="textNoShape">
                <a:avLst/>
              </a:prstTxWarp>
            </a:bodyPr>
            <a:lstStyle/>
            <a:p>
              <a:pPr>
                <a:spcBef>
                  <a:spcPct val="20000"/>
                </a:spcBef>
              </a:pPr>
              <a:r>
                <a:rPr lang="en-US">
                  <a:latin typeface="Calibri" charset="0"/>
                </a:rPr>
                <a:t>1</a:t>
              </a:r>
            </a:p>
          </p:txBody>
        </p:sp>
        <p:sp>
          <p:nvSpPr>
            <p:cNvPr id="102413" name="Rectangle 9"/>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prstTxWarp prst="textNoShape">
                <a:avLst/>
              </a:prstTxWarp>
            </a:bodyPr>
            <a:lstStyle/>
            <a:p>
              <a:pPr>
                <a:spcBef>
                  <a:spcPct val="20000"/>
                </a:spcBef>
              </a:pPr>
              <a:r>
                <a:rPr lang="en-US">
                  <a:latin typeface="Calibri" charset="0"/>
                </a:rPr>
                <a:t>0</a:t>
              </a:r>
            </a:p>
          </p:txBody>
        </p:sp>
        <p:sp>
          <p:nvSpPr>
            <p:cNvPr id="102414" name="Rectangle 10"/>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prstTxWarp prst="textNoShape">
                <a:avLst/>
              </a:prstTxWarp>
            </a:bodyPr>
            <a:lstStyle/>
            <a:p>
              <a:pPr>
                <a:spcBef>
                  <a:spcPct val="20000"/>
                </a:spcBef>
              </a:pPr>
              <a:r>
                <a:rPr lang="en-US">
                  <a:latin typeface="Calibri" charset="0"/>
                </a:rPr>
                <a:t>0</a:t>
              </a:r>
            </a:p>
          </p:txBody>
        </p:sp>
        <p:sp>
          <p:nvSpPr>
            <p:cNvPr id="102415" name="Rectangle 11"/>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prstTxWarp prst="textNoShape">
                <a:avLst/>
              </a:prstTxWarp>
            </a:bodyPr>
            <a:lstStyle/>
            <a:p>
              <a:pPr>
                <a:spcBef>
                  <a:spcPct val="20000"/>
                </a:spcBef>
              </a:pPr>
              <a:r>
                <a:rPr lang="en-US">
                  <a:latin typeface="Calibri" charset="0"/>
                </a:rPr>
                <a:t>0</a:t>
              </a:r>
            </a:p>
          </p:txBody>
        </p:sp>
        <p:sp>
          <p:nvSpPr>
            <p:cNvPr id="102416" name="Rectangle 12"/>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prstTxWarp prst="textNoShape">
                <a:avLst/>
              </a:prstTxWarp>
            </a:bodyPr>
            <a:lstStyle/>
            <a:p>
              <a:pPr>
                <a:spcBef>
                  <a:spcPct val="20000"/>
                </a:spcBef>
              </a:pPr>
              <a:r>
                <a:rPr lang="en-US">
                  <a:latin typeface="Calibri" charset="0"/>
                </a:rPr>
                <a:t>0</a:t>
              </a:r>
            </a:p>
          </p:txBody>
        </p:sp>
        <p:sp>
          <p:nvSpPr>
            <p:cNvPr id="102417" name="Line 13"/>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prstTxWarp prst="textNoShape">
                <a:avLst/>
              </a:prstTxWarp>
            </a:bodyPr>
            <a:lstStyle/>
            <a:p>
              <a:endParaRPr lang="en-US"/>
            </a:p>
          </p:txBody>
        </p:sp>
        <p:sp>
          <p:nvSpPr>
            <p:cNvPr id="102418" name="Line 14"/>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prstTxWarp prst="textNoShape">
                <a:avLst/>
              </a:prstTxWarp>
            </a:bodyPr>
            <a:lstStyle/>
            <a:p>
              <a:endParaRPr lang="en-US"/>
            </a:p>
          </p:txBody>
        </p:sp>
        <p:sp>
          <p:nvSpPr>
            <p:cNvPr id="102419" name="Line 15"/>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prstTxWarp prst="textNoShape">
                <a:avLst/>
              </a:prstTxWarp>
            </a:bodyPr>
            <a:lstStyle/>
            <a:p>
              <a:endParaRPr lang="en-US"/>
            </a:p>
          </p:txBody>
        </p:sp>
        <p:sp>
          <p:nvSpPr>
            <p:cNvPr id="102420" name="Line 16"/>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prstTxWarp prst="textNoShape">
                <a:avLst/>
              </a:prstTxWarp>
            </a:bodyPr>
            <a:lstStyle/>
            <a:p>
              <a:endParaRPr lang="en-US"/>
            </a:p>
          </p:txBody>
        </p:sp>
        <p:sp>
          <p:nvSpPr>
            <p:cNvPr id="102421" name="Line 17"/>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prstTxWarp prst="textNoShape">
                <a:avLst/>
              </a:prstTxWarp>
            </a:bodyPr>
            <a:lstStyle/>
            <a:p>
              <a:endParaRPr lang="en-US"/>
            </a:p>
          </p:txBody>
        </p:sp>
        <p:sp>
          <p:nvSpPr>
            <p:cNvPr id="102422" name="Line 18"/>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prstTxWarp prst="textNoShape">
                <a:avLst/>
              </a:prstTxWarp>
            </a:bodyPr>
            <a:lstStyle/>
            <a:p>
              <a:endParaRPr lang="en-US"/>
            </a:p>
          </p:txBody>
        </p:sp>
        <p:sp>
          <p:nvSpPr>
            <p:cNvPr id="102423" name="Line 19"/>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prstTxWarp prst="textNoShape">
                <a:avLst/>
              </a:prstTxWarp>
            </a:bodyPr>
            <a:lstStyle/>
            <a:p>
              <a:endParaRPr lang="en-US"/>
            </a:p>
          </p:txBody>
        </p:sp>
        <p:sp>
          <p:nvSpPr>
            <p:cNvPr id="102424" name="Line 20"/>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prstTxWarp prst="textNoShape">
                <a:avLst/>
              </a:prstTxWarp>
            </a:bodyPr>
            <a:lstStyle/>
            <a:p>
              <a:endParaRPr lang="en-US"/>
            </a:p>
          </p:txBody>
        </p:sp>
      </p:grpSp>
      <p:sp>
        <p:nvSpPr>
          <p:cNvPr id="102404" name="Text Box 22"/>
          <p:cNvSpPr txBox="1">
            <a:spLocks noChangeArrowheads="1"/>
          </p:cNvSpPr>
          <p:nvPr/>
        </p:nvSpPr>
        <p:spPr bwMode="auto">
          <a:xfrm>
            <a:off x="1127125" y="4689475"/>
            <a:ext cx="1198563" cy="457200"/>
          </a:xfrm>
          <a:prstGeom prst="rect">
            <a:avLst/>
          </a:prstGeom>
          <a:noFill/>
          <a:ln w="9525">
            <a:noFill/>
            <a:miter lim="800000"/>
            <a:headEnd/>
            <a:tailEnd/>
          </a:ln>
        </p:spPr>
        <p:txBody>
          <a:bodyPr wrap="none">
            <a:prstTxWarp prst="textNoShape">
              <a:avLst/>
            </a:prstTxWarp>
            <a:spAutoFit/>
          </a:bodyPr>
          <a:lstStyle/>
          <a:p>
            <a:r>
              <a:rPr lang="en-US">
                <a:latin typeface="Times" charset="0"/>
              </a:rPr>
              <a:t>Original</a:t>
            </a:r>
          </a:p>
        </p:txBody>
      </p:sp>
      <p:sp>
        <p:nvSpPr>
          <p:cNvPr id="102405" name="Text Box 23"/>
          <p:cNvSpPr txBox="1">
            <a:spLocks noChangeArrowheads="1"/>
          </p:cNvSpPr>
          <p:nvPr/>
        </p:nvSpPr>
        <p:spPr bwMode="auto">
          <a:xfrm>
            <a:off x="6858000" y="2971800"/>
            <a:ext cx="565150" cy="1006475"/>
          </a:xfrm>
          <a:prstGeom prst="rect">
            <a:avLst/>
          </a:prstGeom>
          <a:noFill/>
          <a:ln w="9525">
            <a:noFill/>
            <a:miter lim="800000"/>
            <a:headEnd/>
            <a:tailEnd/>
          </a:ln>
        </p:spPr>
        <p:txBody>
          <a:bodyPr wrap="none">
            <a:prstTxWarp prst="textNoShape">
              <a:avLst/>
            </a:prstTxWarp>
            <a:spAutoFit/>
          </a:bodyPr>
          <a:lstStyle/>
          <a:p>
            <a:r>
              <a:rPr lang="en-US" sz="6000" b="1">
                <a:latin typeface="Times" charset="0"/>
              </a:rPr>
              <a:t>?</a:t>
            </a:r>
          </a:p>
        </p:txBody>
      </p:sp>
      <p:pic>
        <p:nvPicPr>
          <p:cNvPr id="102406" name="Picture 24"/>
          <p:cNvPicPr>
            <a:picLocks noChangeAspect="1" noChangeArrowheads="1"/>
          </p:cNvPicPr>
          <p:nvPr/>
        </p:nvPicPr>
        <p:blipFill>
          <a:blip r:embed="rId3"/>
          <a:srcRect/>
          <a:stretch>
            <a:fillRect/>
          </a:stretch>
        </p:blipFill>
        <p:spPr bwMode="auto">
          <a:xfrm>
            <a:off x="914400" y="2667000"/>
            <a:ext cx="1876425" cy="1857375"/>
          </a:xfrm>
          <a:prstGeom prst="rect">
            <a:avLst/>
          </a:prstGeom>
          <a:noFill/>
          <a:ln w="38100">
            <a:solidFill>
              <a:schemeClr val="tx1"/>
            </a:solidFill>
            <a:miter lim="800000"/>
            <a:headEnd/>
            <a:tailEnd/>
          </a:ln>
        </p:spPr>
      </p:pic>
      <p:sp>
        <p:nvSpPr>
          <p:cNvPr id="102407" name="Text Box 25"/>
          <p:cNvSpPr txBox="1">
            <a:spLocks noChangeArrowheads="1"/>
          </p:cNvSpPr>
          <p:nvPr/>
        </p:nvSpPr>
        <p:spPr bwMode="auto">
          <a:xfrm>
            <a:off x="7467600" y="6553200"/>
            <a:ext cx="1495425" cy="304800"/>
          </a:xfrm>
          <a:prstGeom prst="rect">
            <a:avLst/>
          </a:prstGeom>
          <a:noFill/>
          <a:ln w="9525">
            <a:noFill/>
            <a:miter lim="800000"/>
            <a:headEnd/>
            <a:tailEnd/>
          </a:ln>
        </p:spPr>
        <p:txBody>
          <a:bodyPr wrap="none">
            <a:prstTxWarp prst="textNoShape">
              <a:avLst/>
            </a:prstTxWarp>
            <a:spAutoFit/>
          </a:bodyPr>
          <a:lstStyle/>
          <a:p>
            <a:r>
              <a:rPr lang="en-US" sz="1400">
                <a:latin typeface="Calibri" charset="0"/>
              </a:rPr>
              <a:t>Source: D. Lowe</a:t>
            </a:r>
          </a:p>
        </p:txBody>
      </p:sp>
    </p:spTree>
    <p:extLst>
      <p:ext uri="{BB962C8B-B14F-4D97-AF65-F5344CB8AC3E}">
        <p14:creationId xmlns:p14="http://schemas.microsoft.com/office/powerpoint/2010/main" val="19770265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pPr eaLnBrk="1" hangingPunct="1"/>
            <a:r>
              <a:rPr lang="en-US"/>
              <a:t>Practice with linear filters</a:t>
            </a:r>
          </a:p>
        </p:txBody>
      </p:sp>
      <p:grpSp>
        <p:nvGrpSpPr>
          <p:cNvPr id="104451" name="Group 3"/>
          <p:cNvGrpSpPr>
            <a:grpSpLocks/>
          </p:cNvGrpSpPr>
          <p:nvPr/>
        </p:nvGrpSpPr>
        <p:grpSpPr bwMode="auto">
          <a:xfrm>
            <a:off x="3886200" y="2971800"/>
            <a:ext cx="1225550" cy="1295400"/>
            <a:chOff x="144" y="144"/>
            <a:chExt cx="1152" cy="1136"/>
          </a:xfrm>
        </p:grpSpPr>
        <p:sp>
          <p:nvSpPr>
            <p:cNvPr id="104457" name="Rectangle 4"/>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prstTxWarp prst="textNoShape">
                <a:avLst/>
              </a:prstTxWarp>
            </a:bodyPr>
            <a:lstStyle/>
            <a:p>
              <a:pPr>
                <a:spcBef>
                  <a:spcPct val="20000"/>
                </a:spcBef>
              </a:pPr>
              <a:r>
                <a:rPr lang="en-US">
                  <a:latin typeface="Calibri" charset="0"/>
                </a:rPr>
                <a:t>0</a:t>
              </a:r>
            </a:p>
          </p:txBody>
        </p:sp>
        <p:sp>
          <p:nvSpPr>
            <p:cNvPr id="104458" name="Rectangle 5"/>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prstTxWarp prst="textNoShape">
                <a:avLst/>
              </a:prstTxWarp>
            </a:bodyPr>
            <a:lstStyle/>
            <a:p>
              <a:pPr>
                <a:spcBef>
                  <a:spcPct val="20000"/>
                </a:spcBef>
              </a:pPr>
              <a:r>
                <a:rPr lang="en-US">
                  <a:latin typeface="Calibri" charset="0"/>
                </a:rPr>
                <a:t>0</a:t>
              </a:r>
            </a:p>
          </p:txBody>
        </p:sp>
        <p:sp>
          <p:nvSpPr>
            <p:cNvPr id="104459" name="Rectangle 6"/>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prstTxWarp prst="textNoShape">
                <a:avLst/>
              </a:prstTxWarp>
            </a:bodyPr>
            <a:lstStyle/>
            <a:p>
              <a:pPr>
                <a:spcBef>
                  <a:spcPct val="20000"/>
                </a:spcBef>
              </a:pPr>
              <a:r>
                <a:rPr lang="en-US">
                  <a:latin typeface="Calibri" charset="0"/>
                </a:rPr>
                <a:t>0</a:t>
              </a:r>
            </a:p>
          </p:txBody>
        </p:sp>
        <p:sp>
          <p:nvSpPr>
            <p:cNvPr id="104460" name="Rectangle 7"/>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prstTxWarp prst="textNoShape">
                <a:avLst/>
              </a:prstTxWarp>
            </a:bodyPr>
            <a:lstStyle/>
            <a:p>
              <a:pPr>
                <a:spcBef>
                  <a:spcPct val="20000"/>
                </a:spcBef>
              </a:pPr>
              <a:r>
                <a:rPr lang="en-US">
                  <a:latin typeface="Calibri" charset="0"/>
                </a:rPr>
                <a:t>0</a:t>
              </a:r>
            </a:p>
          </p:txBody>
        </p:sp>
        <p:sp>
          <p:nvSpPr>
            <p:cNvPr id="104461" name="Rectangle 8"/>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prstTxWarp prst="textNoShape">
                <a:avLst/>
              </a:prstTxWarp>
            </a:bodyPr>
            <a:lstStyle/>
            <a:p>
              <a:pPr>
                <a:spcBef>
                  <a:spcPct val="20000"/>
                </a:spcBef>
              </a:pPr>
              <a:r>
                <a:rPr lang="en-US">
                  <a:latin typeface="Calibri" charset="0"/>
                </a:rPr>
                <a:t>1</a:t>
              </a:r>
            </a:p>
          </p:txBody>
        </p:sp>
        <p:sp>
          <p:nvSpPr>
            <p:cNvPr id="104462" name="Rectangle 9"/>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prstTxWarp prst="textNoShape">
                <a:avLst/>
              </a:prstTxWarp>
            </a:bodyPr>
            <a:lstStyle/>
            <a:p>
              <a:pPr>
                <a:spcBef>
                  <a:spcPct val="20000"/>
                </a:spcBef>
              </a:pPr>
              <a:r>
                <a:rPr lang="en-US">
                  <a:latin typeface="Calibri" charset="0"/>
                </a:rPr>
                <a:t>0</a:t>
              </a:r>
            </a:p>
          </p:txBody>
        </p:sp>
        <p:sp>
          <p:nvSpPr>
            <p:cNvPr id="104463" name="Rectangle 10"/>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prstTxWarp prst="textNoShape">
                <a:avLst/>
              </a:prstTxWarp>
            </a:bodyPr>
            <a:lstStyle/>
            <a:p>
              <a:pPr>
                <a:spcBef>
                  <a:spcPct val="20000"/>
                </a:spcBef>
              </a:pPr>
              <a:r>
                <a:rPr lang="en-US">
                  <a:latin typeface="Calibri" charset="0"/>
                </a:rPr>
                <a:t>0</a:t>
              </a:r>
            </a:p>
          </p:txBody>
        </p:sp>
        <p:sp>
          <p:nvSpPr>
            <p:cNvPr id="104464" name="Rectangle 11"/>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prstTxWarp prst="textNoShape">
                <a:avLst/>
              </a:prstTxWarp>
            </a:bodyPr>
            <a:lstStyle/>
            <a:p>
              <a:pPr>
                <a:spcBef>
                  <a:spcPct val="20000"/>
                </a:spcBef>
              </a:pPr>
              <a:r>
                <a:rPr lang="en-US">
                  <a:latin typeface="Calibri" charset="0"/>
                </a:rPr>
                <a:t>0</a:t>
              </a:r>
            </a:p>
          </p:txBody>
        </p:sp>
        <p:sp>
          <p:nvSpPr>
            <p:cNvPr id="104465" name="Rectangle 12"/>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prstTxWarp prst="textNoShape">
                <a:avLst/>
              </a:prstTxWarp>
            </a:bodyPr>
            <a:lstStyle/>
            <a:p>
              <a:pPr>
                <a:spcBef>
                  <a:spcPct val="20000"/>
                </a:spcBef>
              </a:pPr>
              <a:r>
                <a:rPr lang="en-US">
                  <a:latin typeface="Calibri" charset="0"/>
                </a:rPr>
                <a:t>0</a:t>
              </a:r>
            </a:p>
          </p:txBody>
        </p:sp>
        <p:sp>
          <p:nvSpPr>
            <p:cNvPr id="104466" name="Line 13"/>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prstTxWarp prst="textNoShape">
                <a:avLst/>
              </a:prstTxWarp>
            </a:bodyPr>
            <a:lstStyle/>
            <a:p>
              <a:endParaRPr lang="en-US"/>
            </a:p>
          </p:txBody>
        </p:sp>
        <p:sp>
          <p:nvSpPr>
            <p:cNvPr id="104467" name="Line 14"/>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prstTxWarp prst="textNoShape">
                <a:avLst/>
              </a:prstTxWarp>
            </a:bodyPr>
            <a:lstStyle/>
            <a:p>
              <a:endParaRPr lang="en-US"/>
            </a:p>
          </p:txBody>
        </p:sp>
        <p:sp>
          <p:nvSpPr>
            <p:cNvPr id="104468" name="Line 15"/>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prstTxWarp prst="textNoShape">
                <a:avLst/>
              </a:prstTxWarp>
            </a:bodyPr>
            <a:lstStyle/>
            <a:p>
              <a:endParaRPr lang="en-US"/>
            </a:p>
          </p:txBody>
        </p:sp>
        <p:sp>
          <p:nvSpPr>
            <p:cNvPr id="104469" name="Line 16"/>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prstTxWarp prst="textNoShape">
                <a:avLst/>
              </a:prstTxWarp>
            </a:bodyPr>
            <a:lstStyle/>
            <a:p>
              <a:endParaRPr lang="en-US"/>
            </a:p>
          </p:txBody>
        </p:sp>
        <p:sp>
          <p:nvSpPr>
            <p:cNvPr id="104470" name="Line 17"/>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prstTxWarp prst="textNoShape">
                <a:avLst/>
              </a:prstTxWarp>
            </a:bodyPr>
            <a:lstStyle/>
            <a:p>
              <a:endParaRPr lang="en-US"/>
            </a:p>
          </p:txBody>
        </p:sp>
        <p:sp>
          <p:nvSpPr>
            <p:cNvPr id="104471" name="Line 18"/>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prstTxWarp prst="textNoShape">
                <a:avLst/>
              </a:prstTxWarp>
            </a:bodyPr>
            <a:lstStyle/>
            <a:p>
              <a:endParaRPr lang="en-US"/>
            </a:p>
          </p:txBody>
        </p:sp>
        <p:sp>
          <p:nvSpPr>
            <p:cNvPr id="104472" name="Line 19"/>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prstTxWarp prst="textNoShape">
                <a:avLst/>
              </a:prstTxWarp>
            </a:bodyPr>
            <a:lstStyle/>
            <a:p>
              <a:endParaRPr lang="en-US"/>
            </a:p>
          </p:txBody>
        </p:sp>
        <p:sp>
          <p:nvSpPr>
            <p:cNvPr id="104473" name="Line 20"/>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prstTxWarp prst="textNoShape">
                <a:avLst/>
              </a:prstTxWarp>
            </a:bodyPr>
            <a:lstStyle/>
            <a:p>
              <a:endParaRPr lang="en-US"/>
            </a:p>
          </p:txBody>
        </p:sp>
      </p:grpSp>
      <p:pic>
        <p:nvPicPr>
          <p:cNvPr id="104452" name="Picture 22"/>
          <p:cNvPicPr>
            <a:picLocks noChangeAspect="1" noChangeArrowheads="1"/>
          </p:cNvPicPr>
          <p:nvPr/>
        </p:nvPicPr>
        <p:blipFill>
          <a:blip r:embed="rId3"/>
          <a:srcRect/>
          <a:stretch>
            <a:fillRect/>
          </a:stretch>
        </p:blipFill>
        <p:spPr bwMode="auto">
          <a:xfrm>
            <a:off x="6248400" y="2667000"/>
            <a:ext cx="1876425" cy="1857375"/>
          </a:xfrm>
          <a:prstGeom prst="rect">
            <a:avLst/>
          </a:prstGeom>
          <a:noFill/>
          <a:ln w="38100">
            <a:solidFill>
              <a:schemeClr val="tx1"/>
            </a:solidFill>
            <a:miter lim="800000"/>
            <a:headEnd/>
            <a:tailEnd/>
          </a:ln>
        </p:spPr>
      </p:pic>
      <p:sp>
        <p:nvSpPr>
          <p:cNvPr id="104453" name="Text Box 23"/>
          <p:cNvSpPr txBox="1">
            <a:spLocks noChangeArrowheads="1"/>
          </p:cNvSpPr>
          <p:nvPr/>
        </p:nvSpPr>
        <p:spPr bwMode="auto">
          <a:xfrm>
            <a:off x="1127125" y="4689475"/>
            <a:ext cx="1198563" cy="457200"/>
          </a:xfrm>
          <a:prstGeom prst="rect">
            <a:avLst/>
          </a:prstGeom>
          <a:noFill/>
          <a:ln w="9525">
            <a:noFill/>
            <a:miter lim="800000"/>
            <a:headEnd/>
            <a:tailEnd/>
          </a:ln>
        </p:spPr>
        <p:txBody>
          <a:bodyPr wrap="none">
            <a:prstTxWarp prst="textNoShape">
              <a:avLst/>
            </a:prstTxWarp>
            <a:spAutoFit/>
          </a:bodyPr>
          <a:lstStyle/>
          <a:p>
            <a:r>
              <a:rPr lang="en-US">
                <a:latin typeface="Times" charset="0"/>
              </a:rPr>
              <a:t>Original</a:t>
            </a:r>
          </a:p>
        </p:txBody>
      </p:sp>
      <p:sp>
        <p:nvSpPr>
          <p:cNvPr id="104454" name="Text Box 24"/>
          <p:cNvSpPr txBox="1">
            <a:spLocks noChangeArrowheads="1"/>
          </p:cNvSpPr>
          <p:nvPr/>
        </p:nvSpPr>
        <p:spPr bwMode="auto">
          <a:xfrm>
            <a:off x="6324600" y="4724400"/>
            <a:ext cx="2133600" cy="822325"/>
          </a:xfrm>
          <a:prstGeom prst="rect">
            <a:avLst/>
          </a:prstGeom>
          <a:noFill/>
          <a:ln w="9525">
            <a:noFill/>
            <a:miter lim="800000"/>
            <a:headEnd/>
            <a:tailEnd/>
          </a:ln>
        </p:spPr>
        <p:txBody>
          <a:bodyPr>
            <a:prstTxWarp prst="textNoShape">
              <a:avLst/>
            </a:prstTxWarp>
            <a:spAutoFit/>
          </a:bodyPr>
          <a:lstStyle/>
          <a:p>
            <a:r>
              <a:rPr lang="en-US">
                <a:latin typeface="Times" charset="0"/>
              </a:rPr>
              <a:t>Filtered </a:t>
            </a:r>
          </a:p>
          <a:p>
            <a:r>
              <a:rPr lang="en-US">
                <a:latin typeface="Times" charset="0"/>
              </a:rPr>
              <a:t>(no change)</a:t>
            </a:r>
          </a:p>
        </p:txBody>
      </p:sp>
      <p:pic>
        <p:nvPicPr>
          <p:cNvPr id="104455" name="Picture 25"/>
          <p:cNvPicPr>
            <a:picLocks noChangeAspect="1" noChangeArrowheads="1"/>
          </p:cNvPicPr>
          <p:nvPr/>
        </p:nvPicPr>
        <p:blipFill>
          <a:blip r:embed="rId3"/>
          <a:srcRect/>
          <a:stretch>
            <a:fillRect/>
          </a:stretch>
        </p:blipFill>
        <p:spPr bwMode="auto">
          <a:xfrm>
            <a:off x="914400" y="2667000"/>
            <a:ext cx="1876425" cy="1857375"/>
          </a:xfrm>
          <a:prstGeom prst="rect">
            <a:avLst/>
          </a:prstGeom>
          <a:noFill/>
          <a:ln w="38100">
            <a:solidFill>
              <a:schemeClr val="tx1"/>
            </a:solidFill>
            <a:miter lim="800000"/>
            <a:headEnd/>
            <a:tailEnd/>
          </a:ln>
        </p:spPr>
      </p:pic>
      <p:sp>
        <p:nvSpPr>
          <p:cNvPr id="104456" name="Text Box 26"/>
          <p:cNvSpPr txBox="1">
            <a:spLocks noChangeArrowheads="1"/>
          </p:cNvSpPr>
          <p:nvPr/>
        </p:nvSpPr>
        <p:spPr bwMode="auto">
          <a:xfrm>
            <a:off x="7467600" y="6553200"/>
            <a:ext cx="1495425" cy="304800"/>
          </a:xfrm>
          <a:prstGeom prst="rect">
            <a:avLst/>
          </a:prstGeom>
          <a:noFill/>
          <a:ln w="9525">
            <a:noFill/>
            <a:miter lim="800000"/>
            <a:headEnd/>
            <a:tailEnd/>
          </a:ln>
        </p:spPr>
        <p:txBody>
          <a:bodyPr wrap="none">
            <a:prstTxWarp prst="textNoShape">
              <a:avLst/>
            </a:prstTxWarp>
            <a:spAutoFit/>
          </a:bodyPr>
          <a:lstStyle/>
          <a:p>
            <a:r>
              <a:rPr lang="en-US" sz="1400">
                <a:latin typeface="Calibri" charset="0"/>
              </a:rPr>
              <a:t>Source: D. Lowe</a:t>
            </a:r>
          </a:p>
        </p:txBody>
      </p:sp>
    </p:spTree>
    <p:extLst>
      <p:ext uri="{BB962C8B-B14F-4D97-AF65-F5344CB8AC3E}">
        <p14:creationId xmlns:p14="http://schemas.microsoft.com/office/powerpoint/2010/main" val="17922209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pPr eaLnBrk="1" hangingPunct="1"/>
            <a:r>
              <a:rPr lang="en-US"/>
              <a:t>Practice with linear filters</a:t>
            </a:r>
          </a:p>
        </p:txBody>
      </p:sp>
      <p:grpSp>
        <p:nvGrpSpPr>
          <p:cNvPr id="106499" name="Group 3"/>
          <p:cNvGrpSpPr>
            <a:grpSpLocks/>
          </p:cNvGrpSpPr>
          <p:nvPr/>
        </p:nvGrpSpPr>
        <p:grpSpPr bwMode="auto">
          <a:xfrm>
            <a:off x="3886200" y="2971800"/>
            <a:ext cx="1225550" cy="1295400"/>
            <a:chOff x="144" y="144"/>
            <a:chExt cx="1152" cy="1136"/>
          </a:xfrm>
        </p:grpSpPr>
        <p:sp>
          <p:nvSpPr>
            <p:cNvPr id="106504" name="Rectangle 4"/>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prstTxWarp prst="textNoShape">
                <a:avLst/>
              </a:prstTxWarp>
            </a:bodyPr>
            <a:lstStyle/>
            <a:p>
              <a:pPr>
                <a:spcBef>
                  <a:spcPct val="20000"/>
                </a:spcBef>
              </a:pPr>
              <a:r>
                <a:rPr lang="en-US">
                  <a:latin typeface="Calibri" charset="0"/>
                </a:rPr>
                <a:t>0</a:t>
              </a:r>
            </a:p>
          </p:txBody>
        </p:sp>
        <p:sp>
          <p:nvSpPr>
            <p:cNvPr id="106505" name="Rectangle 5"/>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prstTxWarp prst="textNoShape">
                <a:avLst/>
              </a:prstTxWarp>
            </a:bodyPr>
            <a:lstStyle/>
            <a:p>
              <a:pPr>
                <a:spcBef>
                  <a:spcPct val="20000"/>
                </a:spcBef>
              </a:pPr>
              <a:r>
                <a:rPr lang="en-US">
                  <a:latin typeface="Calibri" charset="0"/>
                </a:rPr>
                <a:t>0</a:t>
              </a:r>
            </a:p>
          </p:txBody>
        </p:sp>
        <p:sp>
          <p:nvSpPr>
            <p:cNvPr id="106506" name="Rectangle 6"/>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prstTxWarp prst="textNoShape">
                <a:avLst/>
              </a:prstTxWarp>
            </a:bodyPr>
            <a:lstStyle/>
            <a:p>
              <a:pPr>
                <a:spcBef>
                  <a:spcPct val="20000"/>
                </a:spcBef>
              </a:pPr>
              <a:r>
                <a:rPr lang="en-US">
                  <a:latin typeface="Calibri" charset="0"/>
                </a:rPr>
                <a:t>0</a:t>
              </a:r>
            </a:p>
          </p:txBody>
        </p:sp>
        <p:sp>
          <p:nvSpPr>
            <p:cNvPr id="106507" name="Rectangle 7"/>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prstTxWarp prst="textNoShape">
                <a:avLst/>
              </a:prstTxWarp>
            </a:bodyPr>
            <a:lstStyle/>
            <a:p>
              <a:pPr>
                <a:spcBef>
                  <a:spcPct val="20000"/>
                </a:spcBef>
              </a:pPr>
              <a:r>
                <a:rPr lang="en-US">
                  <a:latin typeface="Calibri" charset="0"/>
                </a:rPr>
                <a:t>1</a:t>
              </a:r>
            </a:p>
          </p:txBody>
        </p:sp>
        <p:sp>
          <p:nvSpPr>
            <p:cNvPr id="106508" name="Rectangle 8"/>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prstTxWarp prst="textNoShape">
                <a:avLst/>
              </a:prstTxWarp>
            </a:bodyPr>
            <a:lstStyle/>
            <a:p>
              <a:pPr>
                <a:spcBef>
                  <a:spcPct val="20000"/>
                </a:spcBef>
              </a:pPr>
              <a:r>
                <a:rPr lang="en-US">
                  <a:latin typeface="Calibri" charset="0"/>
                </a:rPr>
                <a:t>0</a:t>
              </a:r>
            </a:p>
          </p:txBody>
        </p:sp>
        <p:sp>
          <p:nvSpPr>
            <p:cNvPr id="106509" name="Rectangle 9"/>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prstTxWarp prst="textNoShape">
                <a:avLst/>
              </a:prstTxWarp>
            </a:bodyPr>
            <a:lstStyle/>
            <a:p>
              <a:pPr>
                <a:spcBef>
                  <a:spcPct val="20000"/>
                </a:spcBef>
              </a:pPr>
              <a:r>
                <a:rPr lang="en-US">
                  <a:latin typeface="Calibri" charset="0"/>
                </a:rPr>
                <a:t>0</a:t>
              </a:r>
            </a:p>
          </p:txBody>
        </p:sp>
        <p:sp>
          <p:nvSpPr>
            <p:cNvPr id="106510" name="Rectangle 10"/>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prstTxWarp prst="textNoShape">
                <a:avLst/>
              </a:prstTxWarp>
            </a:bodyPr>
            <a:lstStyle/>
            <a:p>
              <a:pPr>
                <a:spcBef>
                  <a:spcPct val="20000"/>
                </a:spcBef>
              </a:pPr>
              <a:r>
                <a:rPr lang="en-US">
                  <a:latin typeface="Calibri" charset="0"/>
                </a:rPr>
                <a:t>0</a:t>
              </a:r>
            </a:p>
          </p:txBody>
        </p:sp>
        <p:sp>
          <p:nvSpPr>
            <p:cNvPr id="106511" name="Rectangle 11"/>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prstTxWarp prst="textNoShape">
                <a:avLst/>
              </a:prstTxWarp>
            </a:bodyPr>
            <a:lstStyle/>
            <a:p>
              <a:pPr>
                <a:spcBef>
                  <a:spcPct val="20000"/>
                </a:spcBef>
              </a:pPr>
              <a:r>
                <a:rPr lang="en-US">
                  <a:latin typeface="Calibri" charset="0"/>
                </a:rPr>
                <a:t>0</a:t>
              </a:r>
            </a:p>
          </p:txBody>
        </p:sp>
        <p:sp>
          <p:nvSpPr>
            <p:cNvPr id="106512" name="Rectangle 12"/>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prstTxWarp prst="textNoShape">
                <a:avLst/>
              </a:prstTxWarp>
            </a:bodyPr>
            <a:lstStyle/>
            <a:p>
              <a:pPr>
                <a:spcBef>
                  <a:spcPct val="20000"/>
                </a:spcBef>
              </a:pPr>
              <a:r>
                <a:rPr lang="en-US">
                  <a:latin typeface="Calibri" charset="0"/>
                </a:rPr>
                <a:t>0</a:t>
              </a:r>
            </a:p>
          </p:txBody>
        </p:sp>
        <p:sp>
          <p:nvSpPr>
            <p:cNvPr id="106513" name="Line 13"/>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prstTxWarp prst="textNoShape">
                <a:avLst/>
              </a:prstTxWarp>
            </a:bodyPr>
            <a:lstStyle/>
            <a:p>
              <a:endParaRPr lang="en-US"/>
            </a:p>
          </p:txBody>
        </p:sp>
        <p:sp>
          <p:nvSpPr>
            <p:cNvPr id="106514" name="Line 14"/>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prstTxWarp prst="textNoShape">
                <a:avLst/>
              </a:prstTxWarp>
            </a:bodyPr>
            <a:lstStyle/>
            <a:p>
              <a:endParaRPr lang="en-US"/>
            </a:p>
          </p:txBody>
        </p:sp>
        <p:sp>
          <p:nvSpPr>
            <p:cNvPr id="106515" name="Line 15"/>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prstTxWarp prst="textNoShape">
                <a:avLst/>
              </a:prstTxWarp>
            </a:bodyPr>
            <a:lstStyle/>
            <a:p>
              <a:endParaRPr lang="en-US"/>
            </a:p>
          </p:txBody>
        </p:sp>
        <p:sp>
          <p:nvSpPr>
            <p:cNvPr id="106516" name="Line 16"/>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prstTxWarp prst="textNoShape">
                <a:avLst/>
              </a:prstTxWarp>
            </a:bodyPr>
            <a:lstStyle/>
            <a:p>
              <a:endParaRPr lang="en-US"/>
            </a:p>
          </p:txBody>
        </p:sp>
        <p:sp>
          <p:nvSpPr>
            <p:cNvPr id="106517" name="Line 17"/>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prstTxWarp prst="textNoShape">
                <a:avLst/>
              </a:prstTxWarp>
            </a:bodyPr>
            <a:lstStyle/>
            <a:p>
              <a:endParaRPr lang="en-US"/>
            </a:p>
          </p:txBody>
        </p:sp>
        <p:sp>
          <p:nvSpPr>
            <p:cNvPr id="106518" name="Line 18"/>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prstTxWarp prst="textNoShape">
                <a:avLst/>
              </a:prstTxWarp>
            </a:bodyPr>
            <a:lstStyle/>
            <a:p>
              <a:endParaRPr lang="en-US"/>
            </a:p>
          </p:txBody>
        </p:sp>
        <p:sp>
          <p:nvSpPr>
            <p:cNvPr id="106519" name="Line 19"/>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prstTxWarp prst="textNoShape">
                <a:avLst/>
              </a:prstTxWarp>
            </a:bodyPr>
            <a:lstStyle/>
            <a:p>
              <a:endParaRPr lang="en-US"/>
            </a:p>
          </p:txBody>
        </p:sp>
        <p:sp>
          <p:nvSpPr>
            <p:cNvPr id="106520" name="Line 20"/>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prstTxWarp prst="textNoShape">
                <a:avLst/>
              </a:prstTxWarp>
            </a:bodyPr>
            <a:lstStyle/>
            <a:p>
              <a:endParaRPr lang="en-US"/>
            </a:p>
          </p:txBody>
        </p:sp>
      </p:grpSp>
      <p:pic>
        <p:nvPicPr>
          <p:cNvPr id="106500" name="Picture 21"/>
          <p:cNvPicPr>
            <a:picLocks noChangeAspect="1" noChangeArrowheads="1"/>
          </p:cNvPicPr>
          <p:nvPr/>
        </p:nvPicPr>
        <p:blipFill>
          <a:blip r:embed="rId3"/>
          <a:srcRect/>
          <a:stretch>
            <a:fillRect/>
          </a:stretch>
        </p:blipFill>
        <p:spPr bwMode="auto">
          <a:xfrm>
            <a:off x="914400" y="2667000"/>
            <a:ext cx="1876425" cy="1857375"/>
          </a:xfrm>
          <a:prstGeom prst="rect">
            <a:avLst/>
          </a:prstGeom>
          <a:noFill/>
          <a:ln w="38100">
            <a:solidFill>
              <a:schemeClr val="tx1"/>
            </a:solidFill>
            <a:miter lim="800000"/>
            <a:headEnd/>
            <a:tailEnd/>
          </a:ln>
        </p:spPr>
      </p:pic>
      <p:sp>
        <p:nvSpPr>
          <p:cNvPr id="106501" name="Text Box 22"/>
          <p:cNvSpPr txBox="1">
            <a:spLocks noChangeArrowheads="1"/>
          </p:cNvSpPr>
          <p:nvPr/>
        </p:nvSpPr>
        <p:spPr bwMode="auto">
          <a:xfrm>
            <a:off x="1127125" y="4689475"/>
            <a:ext cx="1198563" cy="457200"/>
          </a:xfrm>
          <a:prstGeom prst="rect">
            <a:avLst/>
          </a:prstGeom>
          <a:noFill/>
          <a:ln w="9525">
            <a:noFill/>
            <a:miter lim="800000"/>
            <a:headEnd/>
            <a:tailEnd/>
          </a:ln>
        </p:spPr>
        <p:txBody>
          <a:bodyPr wrap="none">
            <a:prstTxWarp prst="textNoShape">
              <a:avLst/>
            </a:prstTxWarp>
            <a:spAutoFit/>
          </a:bodyPr>
          <a:lstStyle/>
          <a:p>
            <a:r>
              <a:rPr lang="en-US">
                <a:latin typeface="Times" charset="0"/>
              </a:rPr>
              <a:t>Original</a:t>
            </a:r>
          </a:p>
        </p:txBody>
      </p:sp>
      <p:sp>
        <p:nvSpPr>
          <p:cNvPr id="106502" name="Text Box 23"/>
          <p:cNvSpPr txBox="1">
            <a:spLocks noChangeArrowheads="1"/>
          </p:cNvSpPr>
          <p:nvPr/>
        </p:nvSpPr>
        <p:spPr bwMode="auto">
          <a:xfrm>
            <a:off x="6858000" y="2971800"/>
            <a:ext cx="565150" cy="1006475"/>
          </a:xfrm>
          <a:prstGeom prst="rect">
            <a:avLst/>
          </a:prstGeom>
          <a:noFill/>
          <a:ln w="9525">
            <a:noFill/>
            <a:miter lim="800000"/>
            <a:headEnd/>
            <a:tailEnd/>
          </a:ln>
        </p:spPr>
        <p:txBody>
          <a:bodyPr wrap="none">
            <a:prstTxWarp prst="textNoShape">
              <a:avLst/>
            </a:prstTxWarp>
            <a:spAutoFit/>
          </a:bodyPr>
          <a:lstStyle/>
          <a:p>
            <a:r>
              <a:rPr lang="en-US" sz="6000" b="1">
                <a:latin typeface="Times" charset="0"/>
              </a:rPr>
              <a:t>?</a:t>
            </a:r>
          </a:p>
        </p:txBody>
      </p:sp>
      <p:sp>
        <p:nvSpPr>
          <p:cNvPr id="106503" name="Text Box 24"/>
          <p:cNvSpPr txBox="1">
            <a:spLocks noChangeArrowheads="1"/>
          </p:cNvSpPr>
          <p:nvPr/>
        </p:nvSpPr>
        <p:spPr bwMode="auto">
          <a:xfrm>
            <a:off x="7467600" y="6553200"/>
            <a:ext cx="1495425" cy="304800"/>
          </a:xfrm>
          <a:prstGeom prst="rect">
            <a:avLst/>
          </a:prstGeom>
          <a:noFill/>
          <a:ln w="9525">
            <a:noFill/>
            <a:miter lim="800000"/>
            <a:headEnd/>
            <a:tailEnd/>
          </a:ln>
        </p:spPr>
        <p:txBody>
          <a:bodyPr wrap="none">
            <a:prstTxWarp prst="textNoShape">
              <a:avLst/>
            </a:prstTxWarp>
            <a:spAutoFit/>
          </a:bodyPr>
          <a:lstStyle/>
          <a:p>
            <a:r>
              <a:rPr lang="en-US" sz="1400">
                <a:latin typeface="Calibri" charset="0"/>
              </a:rPr>
              <a:t>Source: D. Lowe</a:t>
            </a:r>
          </a:p>
        </p:txBody>
      </p:sp>
    </p:spTree>
    <p:extLst>
      <p:ext uri="{BB962C8B-B14F-4D97-AF65-F5344CB8AC3E}">
        <p14:creationId xmlns:p14="http://schemas.microsoft.com/office/powerpoint/2010/main" val="297635547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pPr eaLnBrk="1" hangingPunct="1"/>
            <a:r>
              <a:rPr lang="en-US"/>
              <a:t>Practice with linear filters</a:t>
            </a:r>
          </a:p>
        </p:txBody>
      </p:sp>
      <p:grpSp>
        <p:nvGrpSpPr>
          <p:cNvPr id="108547" name="Group 3"/>
          <p:cNvGrpSpPr>
            <a:grpSpLocks/>
          </p:cNvGrpSpPr>
          <p:nvPr/>
        </p:nvGrpSpPr>
        <p:grpSpPr bwMode="auto">
          <a:xfrm>
            <a:off x="3886200" y="2971800"/>
            <a:ext cx="1225550" cy="1295400"/>
            <a:chOff x="144" y="144"/>
            <a:chExt cx="1152" cy="1136"/>
          </a:xfrm>
        </p:grpSpPr>
        <p:sp>
          <p:nvSpPr>
            <p:cNvPr id="108554" name="Rectangle 4"/>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prstTxWarp prst="textNoShape">
                <a:avLst/>
              </a:prstTxWarp>
            </a:bodyPr>
            <a:lstStyle/>
            <a:p>
              <a:pPr>
                <a:spcBef>
                  <a:spcPct val="20000"/>
                </a:spcBef>
              </a:pPr>
              <a:r>
                <a:rPr lang="en-US">
                  <a:latin typeface="Calibri" charset="0"/>
                </a:rPr>
                <a:t>0</a:t>
              </a:r>
            </a:p>
          </p:txBody>
        </p:sp>
        <p:sp>
          <p:nvSpPr>
            <p:cNvPr id="108555" name="Rectangle 5"/>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prstTxWarp prst="textNoShape">
                <a:avLst/>
              </a:prstTxWarp>
            </a:bodyPr>
            <a:lstStyle/>
            <a:p>
              <a:pPr>
                <a:spcBef>
                  <a:spcPct val="20000"/>
                </a:spcBef>
              </a:pPr>
              <a:r>
                <a:rPr lang="en-US">
                  <a:latin typeface="Calibri" charset="0"/>
                </a:rPr>
                <a:t>0</a:t>
              </a:r>
            </a:p>
          </p:txBody>
        </p:sp>
        <p:sp>
          <p:nvSpPr>
            <p:cNvPr id="108556" name="Rectangle 6"/>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prstTxWarp prst="textNoShape">
                <a:avLst/>
              </a:prstTxWarp>
            </a:bodyPr>
            <a:lstStyle/>
            <a:p>
              <a:pPr>
                <a:spcBef>
                  <a:spcPct val="20000"/>
                </a:spcBef>
              </a:pPr>
              <a:r>
                <a:rPr lang="en-US">
                  <a:latin typeface="Calibri" charset="0"/>
                </a:rPr>
                <a:t>0</a:t>
              </a:r>
            </a:p>
          </p:txBody>
        </p:sp>
        <p:sp>
          <p:nvSpPr>
            <p:cNvPr id="108557" name="Rectangle 7"/>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prstTxWarp prst="textNoShape">
                <a:avLst/>
              </a:prstTxWarp>
            </a:bodyPr>
            <a:lstStyle/>
            <a:p>
              <a:pPr>
                <a:spcBef>
                  <a:spcPct val="20000"/>
                </a:spcBef>
              </a:pPr>
              <a:r>
                <a:rPr lang="en-US">
                  <a:latin typeface="Calibri" charset="0"/>
                </a:rPr>
                <a:t>1</a:t>
              </a:r>
            </a:p>
          </p:txBody>
        </p:sp>
        <p:sp>
          <p:nvSpPr>
            <p:cNvPr id="108558" name="Rectangle 8"/>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prstTxWarp prst="textNoShape">
                <a:avLst/>
              </a:prstTxWarp>
            </a:bodyPr>
            <a:lstStyle/>
            <a:p>
              <a:pPr>
                <a:spcBef>
                  <a:spcPct val="20000"/>
                </a:spcBef>
              </a:pPr>
              <a:r>
                <a:rPr lang="en-US">
                  <a:latin typeface="Calibri" charset="0"/>
                </a:rPr>
                <a:t>0</a:t>
              </a:r>
            </a:p>
          </p:txBody>
        </p:sp>
        <p:sp>
          <p:nvSpPr>
            <p:cNvPr id="108559" name="Rectangle 9"/>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prstTxWarp prst="textNoShape">
                <a:avLst/>
              </a:prstTxWarp>
            </a:bodyPr>
            <a:lstStyle/>
            <a:p>
              <a:pPr>
                <a:spcBef>
                  <a:spcPct val="20000"/>
                </a:spcBef>
              </a:pPr>
              <a:r>
                <a:rPr lang="en-US">
                  <a:latin typeface="Calibri" charset="0"/>
                </a:rPr>
                <a:t>0</a:t>
              </a:r>
            </a:p>
          </p:txBody>
        </p:sp>
        <p:sp>
          <p:nvSpPr>
            <p:cNvPr id="108560" name="Rectangle 10"/>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prstTxWarp prst="textNoShape">
                <a:avLst/>
              </a:prstTxWarp>
            </a:bodyPr>
            <a:lstStyle/>
            <a:p>
              <a:pPr>
                <a:spcBef>
                  <a:spcPct val="20000"/>
                </a:spcBef>
              </a:pPr>
              <a:r>
                <a:rPr lang="en-US">
                  <a:latin typeface="Calibri" charset="0"/>
                </a:rPr>
                <a:t>0</a:t>
              </a:r>
            </a:p>
          </p:txBody>
        </p:sp>
        <p:sp>
          <p:nvSpPr>
            <p:cNvPr id="108561" name="Rectangle 11"/>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prstTxWarp prst="textNoShape">
                <a:avLst/>
              </a:prstTxWarp>
            </a:bodyPr>
            <a:lstStyle/>
            <a:p>
              <a:pPr>
                <a:spcBef>
                  <a:spcPct val="20000"/>
                </a:spcBef>
              </a:pPr>
              <a:r>
                <a:rPr lang="en-US">
                  <a:latin typeface="Calibri" charset="0"/>
                </a:rPr>
                <a:t>0</a:t>
              </a:r>
            </a:p>
          </p:txBody>
        </p:sp>
        <p:sp>
          <p:nvSpPr>
            <p:cNvPr id="108562" name="Rectangle 12"/>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prstTxWarp prst="textNoShape">
                <a:avLst/>
              </a:prstTxWarp>
            </a:bodyPr>
            <a:lstStyle/>
            <a:p>
              <a:pPr>
                <a:spcBef>
                  <a:spcPct val="20000"/>
                </a:spcBef>
              </a:pPr>
              <a:r>
                <a:rPr lang="en-US">
                  <a:latin typeface="Calibri" charset="0"/>
                </a:rPr>
                <a:t>0</a:t>
              </a:r>
            </a:p>
          </p:txBody>
        </p:sp>
        <p:sp>
          <p:nvSpPr>
            <p:cNvPr id="108563" name="Line 13"/>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prstTxWarp prst="textNoShape">
                <a:avLst/>
              </a:prstTxWarp>
            </a:bodyPr>
            <a:lstStyle/>
            <a:p>
              <a:endParaRPr lang="en-US"/>
            </a:p>
          </p:txBody>
        </p:sp>
        <p:sp>
          <p:nvSpPr>
            <p:cNvPr id="108564" name="Line 14"/>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prstTxWarp prst="textNoShape">
                <a:avLst/>
              </a:prstTxWarp>
            </a:bodyPr>
            <a:lstStyle/>
            <a:p>
              <a:endParaRPr lang="en-US"/>
            </a:p>
          </p:txBody>
        </p:sp>
        <p:sp>
          <p:nvSpPr>
            <p:cNvPr id="108565" name="Line 15"/>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prstTxWarp prst="textNoShape">
                <a:avLst/>
              </a:prstTxWarp>
            </a:bodyPr>
            <a:lstStyle/>
            <a:p>
              <a:endParaRPr lang="en-US"/>
            </a:p>
          </p:txBody>
        </p:sp>
        <p:sp>
          <p:nvSpPr>
            <p:cNvPr id="108566" name="Line 16"/>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prstTxWarp prst="textNoShape">
                <a:avLst/>
              </a:prstTxWarp>
            </a:bodyPr>
            <a:lstStyle/>
            <a:p>
              <a:endParaRPr lang="en-US"/>
            </a:p>
          </p:txBody>
        </p:sp>
        <p:sp>
          <p:nvSpPr>
            <p:cNvPr id="108567" name="Line 17"/>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prstTxWarp prst="textNoShape">
                <a:avLst/>
              </a:prstTxWarp>
            </a:bodyPr>
            <a:lstStyle/>
            <a:p>
              <a:endParaRPr lang="en-US"/>
            </a:p>
          </p:txBody>
        </p:sp>
        <p:sp>
          <p:nvSpPr>
            <p:cNvPr id="108568" name="Line 18"/>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prstTxWarp prst="textNoShape">
                <a:avLst/>
              </a:prstTxWarp>
            </a:bodyPr>
            <a:lstStyle/>
            <a:p>
              <a:endParaRPr lang="en-US"/>
            </a:p>
          </p:txBody>
        </p:sp>
        <p:sp>
          <p:nvSpPr>
            <p:cNvPr id="108569" name="Line 19"/>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prstTxWarp prst="textNoShape">
                <a:avLst/>
              </a:prstTxWarp>
            </a:bodyPr>
            <a:lstStyle/>
            <a:p>
              <a:endParaRPr lang="en-US"/>
            </a:p>
          </p:txBody>
        </p:sp>
        <p:sp>
          <p:nvSpPr>
            <p:cNvPr id="108570" name="Line 20"/>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prstTxWarp prst="textNoShape">
                <a:avLst/>
              </a:prstTxWarp>
            </a:bodyPr>
            <a:lstStyle/>
            <a:p>
              <a:endParaRPr lang="en-US"/>
            </a:p>
          </p:txBody>
        </p:sp>
      </p:grpSp>
      <p:pic>
        <p:nvPicPr>
          <p:cNvPr id="108548" name="Picture 21"/>
          <p:cNvPicPr>
            <a:picLocks noChangeAspect="1" noChangeArrowheads="1"/>
          </p:cNvPicPr>
          <p:nvPr/>
        </p:nvPicPr>
        <p:blipFill>
          <a:blip r:embed="rId3"/>
          <a:srcRect/>
          <a:stretch>
            <a:fillRect/>
          </a:stretch>
        </p:blipFill>
        <p:spPr bwMode="auto">
          <a:xfrm>
            <a:off x="914400" y="2667000"/>
            <a:ext cx="1876425" cy="1857375"/>
          </a:xfrm>
          <a:prstGeom prst="rect">
            <a:avLst/>
          </a:prstGeom>
          <a:noFill/>
          <a:ln w="38100">
            <a:solidFill>
              <a:schemeClr val="tx1"/>
            </a:solidFill>
            <a:miter lim="800000"/>
            <a:headEnd/>
            <a:tailEnd/>
          </a:ln>
        </p:spPr>
      </p:pic>
      <p:sp>
        <p:nvSpPr>
          <p:cNvPr id="108549" name="Text Box 22"/>
          <p:cNvSpPr txBox="1">
            <a:spLocks noChangeArrowheads="1"/>
          </p:cNvSpPr>
          <p:nvPr/>
        </p:nvSpPr>
        <p:spPr bwMode="auto">
          <a:xfrm>
            <a:off x="1127125" y="4689475"/>
            <a:ext cx="1198563" cy="457200"/>
          </a:xfrm>
          <a:prstGeom prst="rect">
            <a:avLst/>
          </a:prstGeom>
          <a:noFill/>
          <a:ln w="9525">
            <a:noFill/>
            <a:miter lim="800000"/>
            <a:headEnd/>
            <a:tailEnd/>
          </a:ln>
        </p:spPr>
        <p:txBody>
          <a:bodyPr wrap="none">
            <a:prstTxWarp prst="textNoShape">
              <a:avLst/>
            </a:prstTxWarp>
            <a:spAutoFit/>
          </a:bodyPr>
          <a:lstStyle/>
          <a:p>
            <a:r>
              <a:rPr lang="en-US">
                <a:latin typeface="Times" charset="0"/>
              </a:rPr>
              <a:t>Original</a:t>
            </a:r>
          </a:p>
        </p:txBody>
      </p:sp>
      <p:pic>
        <p:nvPicPr>
          <p:cNvPr id="108550" name="Picture 23"/>
          <p:cNvPicPr>
            <a:picLocks noChangeAspect="1" noChangeArrowheads="1"/>
          </p:cNvPicPr>
          <p:nvPr/>
        </p:nvPicPr>
        <p:blipFill>
          <a:blip r:embed="rId3"/>
          <a:srcRect l="8000"/>
          <a:stretch>
            <a:fillRect/>
          </a:stretch>
        </p:blipFill>
        <p:spPr bwMode="auto">
          <a:xfrm>
            <a:off x="6477000" y="2667000"/>
            <a:ext cx="1828800" cy="1857375"/>
          </a:xfrm>
          <a:prstGeom prst="rect">
            <a:avLst/>
          </a:prstGeom>
          <a:noFill/>
          <a:ln w="38100">
            <a:noFill/>
            <a:miter lim="800000"/>
            <a:headEnd/>
            <a:tailEnd/>
          </a:ln>
        </p:spPr>
      </p:pic>
      <p:sp>
        <p:nvSpPr>
          <p:cNvPr id="108551" name="Rectangle 24"/>
          <p:cNvSpPr>
            <a:spLocks noChangeArrowheads="1"/>
          </p:cNvSpPr>
          <p:nvPr/>
        </p:nvSpPr>
        <p:spPr bwMode="auto">
          <a:xfrm>
            <a:off x="6477000" y="2667000"/>
            <a:ext cx="1905000" cy="1828800"/>
          </a:xfrm>
          <a:prstGeom prst="rect">
            <a:avLst/>
          </a:prstGeom>
          <a:noFill/>
          <a:ln w="38100">
            <a:solidFill>
              <a:schemeClr val="tx1"/>
            </a:solidFill>
            <a:miter lim="800000"/>
            <a:headEnd/>
            <a:tailEnd/>
          </a:ln>
        </p:spPr>
        <p:txBody>
          <a:bodyPr wrap="none" anchor="ctr">
            <a:prstTxWarp prst="textNoShape">
              <a:avLst/>
            </a:prstTxWarp>
          </a:bodyPr>
          <a:lstStyle/>
          <a:p>
            <a:endParaRPr lang="en-US">
              <a:latin typeface="Calibri" charset="0"/>
            </a:endParaRPr>
          </a:p>
        </p:txBody>
      </p:sp>
      <p:sp>
        <p:nvSpPr>
          <p:cNvPr id="108552" name="Text Box 25"/>
          <p:cNvSpPr txBox="1">
            <a:spLocks noChangeArrowheads="1"/>
          </p:cNvSpPr>
          <p:nvPr/>
        </p:nvSpPr>
        <p:spPr bwMode="auto">
          <a:xfrm>
            <a:off x="6553200" y="4724400"/>
            <a:ext cx="1544638" cy="822325"/>
          </a:xfrm>
          <a:prstGeom prst="rect">
            <a:avLst/>
          </a:prstGeom>
          <a:noFill/>
          <a:ln w="9525">
            <a:noFill/>
            <a:miter lim="800000"/>
            <a:headEnd/>
            <a:tailEnd/>
          </a:ln>
        </p:spPr>
        <p:txBody>
          <a:bodyPr wrap="none">
            <a:prstTxWarp prst="textNoShape">
              <a:avLst/>
            </a:prstTxWarp>
            <a:spAutoFit/>
          </a:bodyPr>
          <a:lstStyle/>
          <a:p>
            <a:r>
              <a:rPr lang="en-US">
                <a:latin typeface="Times" charset="0"/>
              </a:rPr>
              <a:t>Shifted left</a:t>
            </a:r>
          </a:p>
          <a:p>
            <a:r>
              <a:rPr lang="en-US">
                <a:latin typeface="Times" charset="0"/>
              </a:rPr>
              <a:t>By 1 pixel</a:t>
            </a:r>
          </a:p>
        </p:txBody>
      </p:sp>
      <p:sp>
        <p:nvSpPr>
          <p:cNvPr id="108553" name="Text Box 26"/>
          <p:cNvSpPr txBox="1">
            <a:spLocks noChangeArrowheads="1"/>
          </p:cNvSpPr>
          <p:nvPr/>
        </p:nvSpPr>
        <p:spPr bwMode="auto">
          <a:xfrm>
            <a:off x="7467600" y="6553200"/>
            <a:ext cx="1495425" cy="304800"/>
          </a:xfrm>
          <a:prstGeom prst="rect">
            <a:avLst/>
          </a:prstGeom>
          <a:noFill/>
          <a:ln w="9525">
            <a:noFill/>
            <a:miter lim="800000"/>
            <a:headEnd/>
            <a:tailEnd/>
          </a:ln>
        </p:spPr>
        <p:txBody>
          <a:bodyPr wrap="none">
            <a:prstTxWarp prst="textNoShape">
              <a:avLst/>
            </a:prstTxWarp>
            <a:spAutoFit/>
          </a:bodyPr>
          <a:lstStyle/>
          <a:p>
            <a:r>
              <a:rPr lang="en-US" sz="1400">
                <a:latin typeface="Calibri" charset="0"/>
              </a:rPr>
              <a:t>Source: D. Lowe</a:t>
            </a:r>
          </a:p>
        </p:txBody>
      </p:sp>
    </p:spTree>
    <p:extLst>
      <p:ext uri="{BB962C8B-B14F-4D97-AF65-F5344CB8AC3E}">
        <p14:creationId xmlns:p14="http://schemas.microsoft.com/office/powerpoint/2010/main" val="9859567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pPr eaLnBrk="1" hangingPunct="1"/>
            <a:r>
              <a:rPr lang="en-US"/>
              <a:t>Practice with linear filters</a:t>
            </a:r>
          </a:p>
        </p:txBody>
      </p:sp>
      <p:pic>
        <p:nvPicPr>
          <p:cNvPr id="110595" name="Picture 3"/>
          <p:cNvPicPr>
            <a:picLocks noChangeAspect="1" noChangeArrowheads="1"/>
          </p:cNvPicPr>
          <p:nvPr/>
        </p:nvPicPr>
        <p:blipFill>
          <a:blip r:embed="rId4"/>
          <a:srcRect/>
          <a:stretch>
            <a:fillRect/>
          </a:stretch>
        </p:blipFill>
        <p:spPr bwMode="auto">
          <a:xfrm>
            <a:off x="914400" y="2667000"/>
            <a:ext cx="1876425" cy="1857375"/>
          </a:xfrm>
          <a:prstGeom prst="rect">
            <a:avLst/>
          </a:prstGeom>
          <a:noFill/>
          <a:ln w="38100">
            <a:solidFill>
              <a:schemeClr val="tx1"/>
            </a:solidFill>
            <a:miter lim="800000"/>
            <a:headEnd/>
            <a:tailEnd/>
          </a:ln>
        </p:spPr>
      </p:pic>
      <p:sp>
        <p:nvSpPr>
          <p:cNvPr id="110596" name="Text Box 4"/>
          <p:cNvSpPr txBox="1">
            <a:spLocks noChangeArrowheads="1"/>
          </p:cNvSpPr>
          <p:nvPr/>
        </p:nvSpPr>
        <p:spPr bwMode="auto">
          <a:xfrm>
            <a:off x="1127125" y="4689475"/>
            <a:ext cx="1198563" cy="457200"/>
          </a:xfrm>
          <a:prstGeom prst="rect">
            <a:avLst/>
          </a:prstGeom>
          <a:noFill/>
          <a:ln w="9525">
            <a:noFill/>
            <a:miter lim="800000"/>
            <a:headEnd/>
            <a:tailEnd/>
          </a:ln>
        </p:spPr>
        <p:txBody>
          <a:bodyPr wrap="none">
            <a:prstTxWarp prst="textNoShape">
              <a:avLst/>
            </a:prstTxWarp>
            <a:spAutoFit/>
          </a:bodyPr>
          <a:lstStyle/>
          <a:p>
            <a:r>
              <a:rPr lang="en-US">
                <a:latin typeface="Times" charset="0"/>
              </a:rPr>
              <a:t>Original</a:t>
            </a:r>
          </a:p>
        </p:txBody>
      </p:sp>
      <p:sp>
        <p:nvSpPr>
          <p:cNvPr id="110597" name="Text Box 5"/>
          <p:cNvSpPr txBox="1">
            <a:spLocks noChangeArrowheads="1"/>
          </p:cNvSpPr>
          <p:nvPr/>
        </p:nvSpPr>
        <p:spPr bwMode="auto">
          <a:xfrm>
            <a:off x="6858000" y="2971800"/>
            <a:ext cx="565150" cy="1006475"/>
          </a:xfrm>
          <a:prstGeom prst="rect">
            <a:avLst/>
          </a:prstGeom>
          <a:noFill/>
          <a:ln w="9525">
            <a:noFill/>
            <a:miter lim="800000"/>
            <a:headEnd/>
            <a:tailEnd/>
          </a:ln>
        </p:spPr>
        <p:txBody>
          <a:bodyPr wrap="none">
            <a:prstTxWarp prst="textNoShape">
              <a:avLst/>
            </a:prstTxWarp>
            <a:spAutoFit/>
          </a:bodyPr>
          <a:lstStyle/>
          <a:p>
            <a:r>
              <a:rPr lang="en-US" sz="6000" b="1">
                <a:latin typeface="Times" charset="0"/>
              </a:rPr>
              <a:t>?</a:t>
            </a:r>
          </a:p>
        </p:txBody>
      </p:sp>
      <p:grpSp>
        <p:nvGrpSpPr>
          <p:cNvPr id="110598" name="Group 6"/>
          <p:cNvGrpSpPr>
            <a:grpSpLocks/>
          </p:cNvGrpSpPr>
          <p:nvPr/>
        </p:nvGrpSpPr>
        <p:grpSpPr bwMode="auto">
          <a:xfrm>
            <a:off x="3733800" y="3048000"/>
            <a:ext cx="1676400" cy="1295400"/>
            <a:chOff x="3799" y="2064"/>
            <a:chExt cx="1433" cy="1136"/>
          </a:xfrm>
        </p:grpSpPr>
        <p:grpSp>
          <p:nvGrpSpPr>
            <p:cNvPr id="110600" name="Group 7"/>
            <p:cNvGrpSpPr>
              <a:grpSpLocks/>
            </p:cNvGrpSpPr>
            <p:nvPr/>
          </p:nvGrpSpPr>
          <p:grpSpPr bwMode="auto">
            <a:xfrm>
              <a:off x="4080" y="2064"/>
              <a:ext cx="1152" cy="1136"/>
              <a:chOff x="144" y="144"/>
              <a:chExt cx="1152" cy="1136"/>
            </a:xfrm>
          </p:grpSpPr>
          <p:sp>
            <p:nvSpPr>
              <p:cNvPr id="110602" name="Rectangle 8"/>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prstTxWarp prst="textNoShape">
                  <a:avLst/>
                </a:prstTxWarp>
              </a:bodyPr>
              <a:lstStyle/>
              <a:p>
                <a:pPr>
                  <a:spcBef>
                    <a:spcPct val="20000"/>
                  </a:spcBef>
                </a:pPr>
                <a:r>
                  <a:rPr lang="en-US">
                    <a:latin typeface="Calibri" charset="0"/>
                  </a:rPr>
                  <a:t>1</a:t>
                </a:r>
              </a:p>
            </p:txBody>
          </p:sp>
          <p:sp>
            <p:nvSpPr>
              <p:cNvPr id="110603" name="Rectangle 9"/>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prstTxWarp prst="textNoShape">
                  <a:avLst/>
                </a:prstTxWarp>
              </a:bodyPr>
              <a:lstStyle/>
              <a:p>
                <a:pPr>
                  <a:spcBef>
                    <a:spcPct val="20000"/>
                  </a:spcBef>
                </a:pPr>
                <a:r>
                  <a:rPr lang="en-US">
                    <a:latin typeface="Calibri" charset="0"/>
                  </a:rPr>
                  <a:t>1</a:t>
                </a:r>
              </a:p>
            </p:txBody>
          </p:sp>
          <p:sp>
            <p:nvSpPr>
              <p:cNvPr id="110604" name="Rectangle 10"/>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prstTxWarp prst="textNoShape">
                  <a:avLst/>
                </a:prstTxWarp>
              </a:bodyPr>
              <a:lstStyle/>
              <a:p>
                <a:pPr>
                  <a:spcBef>
                    <a:spcPct val="20000"/>
                  </a:spcBef>
                </a:pPr>
                <a:r>
                  <a:rPr lang="en-US">
                    <a:latin typeface="Calibri" charset="0"/>
                  </a:rPr>
                  <a:t>1</a:t>
                </a:r>
              </a:p>
            </p:txBody>
          </p:sp>
          <p:sp>
            <p:nvSpPr>
              <p:cNvPr id="110605" name="Rectangle 11"/>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prstTxWarp prst="textNoShape">
                  <a:avLst/>
                </a:prstTxWarp>
              </a:bodyPr>
              <a:lstStyle/>
              <a:p>
                <a:pPr>
                  <a:spcBef>
                    <a:spcPct val="20000"/>
                  </a:spcBef>
                </a:pPr>
                <a:r>
                  <a:rPr lang="en-US">
                    <a:latin typeface="Calibri" charset="0"/>
                  </a:rPr>
                  <a:t>1</a:t>
                </a:r>
              </a:p>
            </p:txBody>
          </p:sp>
          <p:sp>
            <p:nvSpPr>
              <p:cNvPr id="110606" name="Rectangle 12"/>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prstTxWarp prst="textNoShape">
                  <a:avLst/>
                </a:prstTxWarp>
              </a:bodyPr>
              <a:lstStyle/>
              <a:p>
                <a:pPr>
                  <a:spcBef>
                    <a:spcPct val="20000"/>
                  </a:spcBef>
                </a:pPr>
                <a:r>
                  <a:rPr lang="en-US">
                    <a:latin typeface="Calibri" charset="0"/>
                  </a:rPr>
                  <a:t>1</a:t>
                </a:r>
              </a:p>
            </p:txBody>
          </p:sp>
          <p:sp>
            <p:nvSpPr>
              <p:cNvPr id="110607" name="Rectangle 13"/>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prstTxWarp prst="textNoShape">
                  <a:avLst/>
                </a:prstTxWarp>
              </a:bodyPr>
              <a:lstStyle/>
              <a:p>
                <a:pPr>
                  <a:spcBef>
                    <a:spcPct val="20000"/>
                  </a:spcBef>
                </a:pPr>
                <a:r>
                  <a:rPr lang="en-US">
                    <a:latin typeface="Calibri" charset="0"/>
                  </a:rPr>
                  <a:t>1</a:t>
                </a:r>
              </a:p>
            </p:txBody>
          </p:sp>
          <p:sp>
            <p:nvSpPr>
              <p:cNvPr id="110608" name="Rectangle 14"/>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prstTxWarp prst="textNoShape">
                  <a:avLst/>
                </a:prstTxWarp>
              </a:bodyPr>
              <a:lstStyle/>
              <a:p>
                <a:pPr>
                  <a:spcBef>
                    <a:spcPct val="20000"/>
                  </a:spcBef>
                </a:pPr>
                <a:r>
                  <a:rPr lang="en-US">
                    <a:latin typeface="Calibri" charset="0"/>
                  </a:rPr>
                  <a:t>1</a:t>
                </a:r>
              </a:p>
            </p:txBody>
          </p:sp>
          <p:sp>
            <p:nvSpPr>
              <p:cNvPr id="110609" name="Rectangle 15"/>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prstTxWarp prst="textNoShape">
                  <a:avLst/>
                </a:prstTxWarp>
              </a:bodyPr>
              <a:lstStyle/>
              <a:p>
                <a:pPr>
                  <a:spcBef>
                    <a:spcPct val="20000"/>
                  </a:spcBef>
                </a:pPr>
                <a:r>
                  <a:rPr lang="en-US">
                    <a:latin typeface="Calibri" charset="0"/>
                  </a:rPr>
                  <a:t>1</a:t>
                </a:r>
              </a:p>
            </p:txBody>
          </p:sp>
          <p:sp>
            <p:nvSpPr>
              <p:cNvPr id="110610" name="Rectangle 16"/>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prstTxWarp prst="textNoShape">
                  <a:avLst/>
                </a:prstTxWarp>
              </a:bodyPr>
              <a:lstStyle/>
              <a:p>
                <a:pPr>
                  <a:spcBef>
                    <a:spcPct val="20000"/>
                  </a:spcBef>
                </a:pPr>
                <a:r>
                  <a:rPr lang="en-US">
                    <a:latin typeface="Calibri" charset="0"/>
                  </a:rPr>
                  <a:t>1</a:t>
                </a:r>
              </a:p>
            </p:txBody>
          </p:sp>
          <p:sp>
            <p:nvSpPr>
              <p:cNvPr id="110611" name="Line 17"/>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prstTxWarp prst="textNoShape">
                  <a:avLst/>
                </a:prstTxWarp>
              </a:bodyPr>
              <a:lstStyle/>
              <a:p>
                <a:endParaRPr lang="en-US"/>
              </a:p>
            </p:txBody>
          </p:sp>
          <p:sp>
            <p:nvSpPr>
              <p:cNvPr id="110612" name="Line 18"/>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prstTxWarp prst="textNoShape">
                  <a:avLst/>
                </a:prstTxWarp>
              </a:bodyPr>
              <a:lstStyle/>
              <a:p>
                <a:endParaRPr lang="en-US"/>
              </a:p>
            </p:txBody>
          </p:sp>
          <p:sp>
            <p:nvSpPr>
              <p:cNvPr id="110613" name="Line 19"/>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prstTxWarp prst="textNoShape">
                  <a:avLst/>
                </a:prstTxWarp>
              </a:bodyPr>
              <a:lstStyle/>
              <a:p>
                <a:endParaRPr lang="en-US"/>
              </a:p>
            </p:txBody>
          </p:sp>
          <p:sp>
            <p:nvSpPr>
              <p:cNvPr id="110614" name="Line 20"/>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prstTxWarp prst="textNoShape">
                  <a:avLst/>
                </a:prstTxWarp>
              </a:bodyPr>
              <a:lstStyle/>
              <a:p>
                <a:endParaRPr lang="en-US"/>
              </a:p>
            </p:txBody>
          </p:sp>
          <p:sp>
            <p:nvSpPr>
              <p:cNvPr id="110615" name="Line 21"/>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prstTxWarp prst="textNoShape">
                  <a:avLst/>
                </a:prstTxWarp>
              </a:bodyPr>
              <a:lstStyle/>
              <a:p>
                <a:endParaRPr lang="en-US"/>
              </a:p>
            </p:txBody>
          </p:sp>
          <p:sp>
            <p:nvSpPr>
              <p:cNvPr id="110616" name="Line 22"/>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prstTxWarp prst="textNoShape">
                  <a:avLst/>
                </a:prstTxWarp>
              </a:bodyPr>
              <a:lstStyle/>
              <a:p>
                <a:endParaRPr lang="en-US"/>
              </a:p>
            </p:txBody>
          </p:sp>
          <p:sp>
            <p:nvSpPr>
              <p:cNvPr id="110617" name="Line 23"/>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prstTxWarp prst="textNoShape">
                  <a:avLst/>
                </a:prstTxWarp>
              </a:bodyPr>
              <a:lstStyle/>
              <a:p>
                <a:endParaRPr lang="en-US"/>
              </a:p>
            </p:txBody>
          </p:sp>
          <p:sp>
            <p:nvSpPr>
              <p:cNvPr id="110618" name="Line 24"/>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prstTxWarp prst="textNoShape">
                  <a:avLst/>
                </a:prstTxWarp>
              </a:bodyPr>
              <a:lstStyle/>
              <a:p>
                <a:endParaRPr lang="en-US"/>
              </a:p>
            </p:txBody>
          </p:sp>
        </p:grpSp>
        <p:pic>
          <p:nvPicPr>
            <p:cNvPr id="110601" name="Picture 25" descr="txp_fig"/>
            <p:cNvPicPr>
              <a:picLocks noChangeAspect="1" noChangeArrowheads="1"/>
            </p:cNvPicPr>
            <p:nvPr>
              <p:custDataLst>
                <p:tags r:id="rId1"/>
              </p:custDataLst>
            </p:nvPr>
          </p:nvPicPr>
          <p:blipFill>
            <a:blip r:embed="rId5">
              <a:clrChange>
                <a:clrFrom>
                  <a:srgbClr val="FFFFFF"/>
                </a:clrFrom>
                <a:clrTo>
                  <a:srgbClr val="FFFFFF">
                    <a:alpha val="0"/>
                  </a:srgbClr>
                </a:clrTo>
              </a:clrChange>
            </a:blip>
            <a:srcRect/>
            <a:stretch>
              <a:fillRect/>
            </a:stretch>
          </p:blipFill>
          <p:spPr bwMode="auto">
            <a:xfrm>
              <a:off x="3799" y="2352"/>
              <a:ext cx="192" cy="576"/>
            </a:xfrm>
            <a:prstGeom prst="rect">
              <a:avLst/>
            </a:prstGeom>
            <a:noFill/>
            <a:ln w="9525">
              <a:noFill/>
              <a:miter lim="800000"/>
              <a:headEnd/>
              <a:tailEnd/>
            </a:ln>
          </p:spPr>
        </p:pic>
      </p:grpSp>
      <p:sp>
        <p:nvSpPr>
          <p:cNvPr id="110599" name="Text Box 26"/>
          <p:cNvSpPr txBox="1">
            <a:spLocks noChangeArrowheads="1"/>
          </p:cNvSpPr>
          <p:nvPr/>
        </p:nvSpPr>
        <p:spPr bwMode="auto">
          <a:xfrm>
            <a:off x="7467600" y="6553200"/>
            <a:ext cx="1495425" cy="304800"/>
          </a:xfrm>
          <a:prstGeom prst="rect">
            <a:avLst/>
          </a:prstGeom>
          <a:noFill/>
          <a:ln w="9525">
            <a:noFill/>
            <a:miter lim="800000"/>
            <a:headEnd/>
            <a:tailEnd/>
          </a:ln>
        </p:spPr>
        <p:txBody>
          <a:bodyPr wrap="none">
            <a:prstTxWarp prst="textNoShape">
              <a:avLst/>
            </a:prstTxWarp>
            <a:spAutoFit/>
          </a:bodyPr>
          <a:lstStyle/>
          <a:p>
            <a:r>
              <a:rPr lang="en-US" sz="1400">
                <a:latin typeface="Calibri" charset="0"/>
              </a:rPr>
              <a:t>Source: D. Lowe</a:t>
            </a:r>
          </a:p>
        </p:txBody>
      </p:sp>
    </p:spTree>
    <p:extLst>
      <p:ext uri="{BB962C8B-B14F-4D97-AF65-F5344CB8AC3E}">
        <p14:creationId xmlns:p14="http://schemas.microsoft.com/office/powerpoint/2010/main" val="359057418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pPr eaLnBrk="1" hangingPunct="1"/>
            <a:r>
              <a:rPr lang="en-US"/>
              <a:t>Practice with linear filters</a:t>
            </a:r>
          </a:p>
        </p:txBody>
      </p:sp>
      <p:pic>
        <p:nvPicPr>
          <p:cNvPr id="112643" name="Picture 3"/>
          <p:cNvPicPr>
            <a:picLocks noChangeAspect="1" noChangeArrowheads="1"/>
          </p:cNvPicPr>
          <p:nvPr/>
        </p:nvPicPr>
        <p:blipFill>
          <a:blip r:embed="rId4"/>
          <a:srcRect/>
          <a:stretch>
            <a:fillRect/>
          </a:stretch>
        </p:blipFill>
        <p:spPr bwMode="auto">
          <a:xfrm>
            <a:off x="914400" y="2667000"/>
            <a:ext cx="1876425" cy="1857375"/>
          </a:xfrm>
          <a:prstGeom prst="rect">
            <a:avLst/>
          </a:prstGeom>
          <a:noFill/>
          <a:ln w="38100">
            <a:solidFill>
              <a:schemeClr val="tx1"/>
            </a:solidFill>
            <a:miter lim="800000"/>
            <a:headEnd/>
            <a:tailEnd/>
          </a:ln>
        </p:spPr>
      </p:pic>
      <p:sp>
        <p:nvSpPr>
          <p:cNvPr id="112644" name="Text Box 4"/>
          <p:cNvSpPr txBox="1">
            <a:spLocks noChangeArrowheads="1"/>
          </p:cNvSpPr>
          <p:nvPr/>
        </p:nvSpPr>
        <p:spPr bwMode="auto">
          <a:xfrm>
            <a:off x="1127125" y="4689475"/>
            <a:ext cx="1198563" cy="457200"/>
          </a:xfrm>
          <a:prstGeom prst="rect">
            <a:avLst/>
          </a:prstGeom>
          <a:noFill/>
          <a:ln w="9525">
            <a:noFill/>
            <a:miter lim="800000"/>
            <a:headEnd/>
            <a:tailEnd/>
          </a:ln>
        </p:spPr>
        <p:txBody>
          <a:bodyPr wrap="none">
            <a:prstTxWarp prst="textNoShape">
              <a:avLst/>
            </a:prstTxWarp>
            <a:spAutoFit/>
          </a:bodyPr>
          <a:lstStyle/>
          <a:p>
            <a:r>
              <a:rPr lang="en-US">
                <a:latin typeface="Times" charset="0"/>
              </a:rPr>
              <a:t>Original</a:t>
            </a:r>
          </a:p>
        </p:txBody>
      </p:sp>
      <p:grpSp>
        <p:nvGrpSpPr>
          <p:cNvPr id="112645" name="Group 5"/>
          <p:cNvGrpSpPr>
            <a:grpSpLocks/>
          </p:cNvGrpSpPr>
          <p:nvPr/>
        </p:nvGrpSpPr>
        <p:grpSpPr bwMode="auto">
          <a:xfrm>
            <a:off x="3733800" y="3048000"/>
            <a:ext cx="1676400" cy="1295400"/>
            <a:chOff x="3799" y="2064"/>
            <a:chExt cx="1433" cy="1136"/>
          </a:xfrm>
        </p:grpSpPr>
        <p:grpSp>
          <p:nvGrpSpPr>
            <p:cNvPr id="112649" name="Group 6"/>
            <p:cNvGrpSpPr>
              <a:grpSpLocks/>
            </p:cNvGrpSpPr>
            <p:nvPr/>
          </p:nvGrpSpPr>
          <p:grpSpPr bwMode="auto">
            <a:xfrm>
              <a:off x="4080" y="2064"/>
              <a:ext cx="1152" cy="1136"/>
              <a:chOff x="144" y="144"/>
              <a:chExt cx="1152" cy="1136"/>
            </a:xfrm>
          </p:grpSpPr>
          <p:sp>
            <p:nvSpPr>
              <p:cNvPr id="112651" name="Rectangle 7"/>
              <p:cNvSpPr>
                <a:spLocks noChangeArrowheads="1"/>
              </p:cNvSpPr>
              <p:nvPr/>
            </p:nvSpPr>
            <p:spPr bwMode="auto">
              <a:xfrm>
                <a:off x="912" y="901"/>
                <a:ext cx="384" cy="379"/>
              </a:xfrm>
              <a:prstGeom prst="rect">
                <a:avLst/>
              </a:prstGeom>
              <a:solidFill>
                <a:srgbClr val="FFCC99"/>
              </a:solidFill>
              <a:ln w="9525">
                <a:noFill/>
                <a:miter lim="800000"/>
                <a:headEnd/>
                <a:tailEnd/>
              </a:ln>
            </p:spPr>
            <p:txBody>
              <a:bodyPr lIns="0" tIns="0" rIns="0" bIns="0" anchor="ctr" anchorCtr="1">
                <a:prstTxWarp prst="textNoShape">
                  <a:avLst/>
                </a:prstTxWarp>
              </a:bodyPr>
              <a:lstStyle/>
              <a:p>
                <a:pPr>
                  <a:spcBef>
                    <a:spcPct val="20000"/>
                  </a:spcBef>
                </a:pPr>
                <a:r>
                  <a:rPr lang="en-US">
                    <a:latin typeface="Calibri" charset="0"/>
                  </a:rPr>
                  <a:t>1</a:t>
                </a:r>
              </a:p>
            </p:txBody>
          </p:sp>
          <p:sp>
            <p:nvSpPr>
              <p:cNvPr id="112652" name="Rectangle 8"/>
              <p:cNvSpPr>
                <a:spLocks noChangeArrowheads="1"/>
              </p:cNvSpPr>
              <p:nvPr/>
            </p:nvSpPr>
            <p:spPr bwMode="auto">
              <a:xfrm>
                <a:off x="528" y="901"/>
                <a:ext cx="384" cy="379"/>
              </a:xfrm>
              <a:prstGeom prst="rect">
                <a:avLst/>
              </a:prstGeom>
              <a:solidFill>
                <a:srgbClr val="FFCC99"/>
              </a:solidFill>
              <a:ln w="9525">
                <a:noFill/>
                <a:miter lim="800000"/>
                <a:headEnd/>
                <a:tailEnd/>
              </a:ln>
            </p:spPr>
            <p:txBody>
              <a:bodyPr lIns="0" tIns="0" rIns="0" bIns="0" anchor="ctr" anchorCtr="1">
                <a:prstTxWarp prst="textNoShape">
                  <a:avLst/>
                </a:prstTxWarp>
              </a:bodyPr>
              <a:lstStyle/>
              <a:p>
                <a:pPr>
                  <a:spcBef>
                    <a:spcPct val="20000"/>
                  </a:spcBef>
                </a:pPr>
                <a:r>
                  <a:rPr lang="en-US">
                    <a:latin typeface="Calibri" charset="0"/>
                  </a:rPr>
                  <a:t>1</a:t>
                </a:r>
              </a:p>
            </p:txBody>
          </p:sp>
          <p:sp>
            <p:nvSpPr>
              <p:cNvPr id="112653" name="Rectangle 9"/>
              <p:cNvSpPr>
                <a:spLocks noChangeArrowheads="1"/>
              </p:cNvSpPr>
              <p:nvPr/>
            </p:nvSpPr>
            <p:spPr bwMode="auto">
              <a:xfrm>
                <a:off x="144" y="901"/>
                <a:ext cx="384" cy="379"/>
              </a:xfrm>
              <a:prstGeom prst="rect">
                <a:avLst/>
              </a:prstGeom>
              <a:solidFill>
                <a:srgbClr val="FFCC99"/>
              </a:solidFill>
              <a:ln w="9525">
                <a:noFill/>
                <a:miter lim="800000"/>
                <a:headEnd/>
                <a:tailEnd/>
              </a:ln>
            </p:spPr>
            <p:txBody>
              <a:bodyPr lIns="0" tIns="0" rIns="0" bIns="0" anchor="ctr" anchorCtr="1">
                <a:prstTxWarp prst="textNoShape">
                  <a:avLst/>
                </a:prstTxWarp>
              </a:bodyPr>
              <a:lstStyle/>
              <a:p>
                <a:pPr>
                  <a:spcBef>
                    <a:spcPct val="20000"/>
                  </a:spcBef>
                </a:pPr>
                <a:r>
                  <a:rPr lang="en-US">
                    <a:latin typeface="Calibri" charset="0"/>
                  </a:rPr>
                  <a:t>1</a:t>
                </a:r>
              </a:p>
            </p:txBody>
          </p:sp>
          <p:sp>
            <p:nvSpPr>
              <p:cNvPr id="112654" name="Rectangle 10"/>
              <p:cNvSpPr>
                <a:spLocks noChangeArrowheads="1"/>
              </p:cNvSpPr>
              <p:nvPr/>
            </p:nvSpPr>
            <p:spPr bwMode="auto">
              <a:xfrm>
                <a:off x="912" y="523"/>
                <a:ext cx="384" cy="378"/>
              </a:xfrm>
              <a:prstGeom prst="rect">
                <a:avLst/>
              </a:prstGeom>
              <a:solidFill>
                <a:srgbClr val="FFCC99"/>
              </a:solidFill>
              <a:ln w="9525">
                <a:noFill/>
                <a:miter lim="800000"/>
                <a:headEnd/>
                <a:tailEnd/>
              </a:ln>
            </p:spPr>
            <p:txBody>
              <a:bodyPr lIns="0" tIns="0" rIns="0" bIns="0" anchor="ctr" anchorCtr="1">
                <a:prstTxWarp prst="textNoShape">
                  <a:avLst/>
                </a:prstTxWarp>
              </a:bodyPr>
              <a:lstStyle/>
              <a:p>
                <a:pPr>
                  <a:spcBef>
                    <a:spcPct val="20000"/>
                  </a:spcBef>
                </a:pPr>
                <a:r>
                  <a:rPr lang="en-US">
                    <a:latin typeface="Calibri" charset="0"/>
                  </a:rPr>
                  <a:t>1</a:t>
                </a:r>
              </a:p>
            </p:txBody>
          </p:sp>
          <p:sp>
            <p:nvSpPr>
              <p:cNvPr id="112655" name="Rectangle 11"/>
              <p:cNvSpPr>
                <a:spLocks noChangeArrowheads="1"/>
              </p:cNvSpPr>
              <p:nvPr/>
            </p:nvSpPr>
            <p:spPr bwMode="auto">
              <a:xfrm>
                <a:off x="528" y="523"/>
                <a:ext cx="384" cy="378"/>
              </a:xfrm>
              <a:prstGeom prst="rect">
                <a:avLst/>
              </a:prstGeom>
              <a:solidFill>
                <a:srgbClr val="FFCC99"/>
              </a:solidFill>
              <a:ln w="9525">
                <a:noFill/>
                <a:miter lim="800000"/>
                <a:headEnd/>
                <a:tailEnd/>
              </a:ln>
            </p:spPr>
            <p:txBody>
              <a:bodyPr lIns="0" tIns="0" rIns="0" bIns="0" anchor="ctr" anchorCtr="1">
                <a:prstTxWarp prst="textNoShape">
                  <a:avLst/>
                </a:prstTxWarp>
              </a:bodyPr>
              <a:lstStyle/>
              <a:p>
                <a:pPr>
                  <a:spcBef>
                    <a:spcPct val="20000"/>
                  </a:spcBef>
                </a:pPr>
                <a:r>
                  <a:rPr lang="en-US">
                    <a:latin typeface="Calibri" charset="0"/>
                  </a:rPr>
                  <a:t>1</a:t>
                </a:r>
              </a:p>
            </p:txBody>
          </p:sp>
          <p:sp>
            <p:nvSpPr>
              <p:cNvPr id="112656" name="Rectangle 12"/>
              <p:cNvSpPr>
                <a:spLocks noChangeArrowheads="1"/>
              </p:cNvSpPr>
              <p:nvPr/>
            </p:nvSpPr>
            <p:spPr bwMode="auto">
              <a:xfrm>
                <a:off x="144" y="523"/>
                <a:ext cx="384" cy="378"/>
              </a:xfrm>
              <a:prstGeom prst="rect">
                <a:avLst/>
              </a:prstGeom>
              <a:solidFill>
                <a:srgbClr val="FFCC99"/>
              </a:solidFill>
              <a:ln w="9525">
                <a:noFill/>
                <a:miter lim="800000"/>
                <a:headEnd/>
                <a:tailEnd/>
              </a:ln>
            </p:spPr>
            <p:txBody>
              <a:bodyPr lIns="0" tIns="0" rIns="0" bIns="0" anchor="ctr" anchorCtr="1">
                <a:prstTxWarp prst="textNoShape">
                  <a:avLst/>
                </a:prstTxWarp>
              </a:bodyPr>
              <a:lstStyle/>
              <a:p>
                <a:pPr>
                  <a:spcBef>
                    <a:spcPct val="20000"/>
                  </a:spcBef>
                </a:pPr>
                <a:r>
                  <a:rPr lang="en-US">
                    <a:latin typeface="Calibri" charset="0"/>
                  </a:rPr>
                  <a:t>1</a:t>
                </a:r>
              </a:p>
            </p:txBody>
          </p:sp>
          <p:sp>
            <p:nvSpPr>
              <p:cNvPr id="112657" name="Rectangle 13"/>
              <p:cNvSpPr>
                <a:spLocks noChangeArrowheads="1"/>
              </p:cNvSpPr>
              <p:nvPr/>
            </p:nvSpPr>
            <p:spPr bwMode="auto">
              <a:xfrm>
                <a:off x="912" y="144"/>
                <a:ext cx="384" cy="379"/>
              </a:xfrm>
              <a:prstGeom prst="rect">
                <a:avLst/>
              </a:prstGeom>
              <a:solidFill>
                <a:srgbClr val="FFCC99"/>
              </a:solidFill>
              <a:ln w="9525">
                <a:noFill/>
                <a:miter lim="800000"/>
                <a:headEnd/>
                <a:tailEnd/>
              </a:ln>
            </p:spPr>
            <p:txBody>
              <a:bodyPr lIns="0" tIns="0" rIns="0" bIns="0" anchor="ctr" anchorCtr="1">
                <a:prstTxWarp prst="textNoShape">
                  <a:avLst/>
                </a:prstTxWarp>
              </a:bodyPr>
              <a:lstStyle/>
              <a:p>
                <a:pPr>
                  <a:spcBef>
                    <a:spcPct val="20000"/>
                  </a:spcBef>
                </a:pPr>
                <a:r>
                  <a:rPr lang="en-US">
                    <a:latin typeface="Calibri" charset="0"/>
                  </a:rPr>
                  <a:t>1</a:t>
                </a:r>
              </a:p>
            </p:txBody>
          </p:sp>
          <p:sp>
            <p:nvSpPr>
              <p:cNvPr id="112658" name="Rectangle 14"/>
              <p:cNvSpPr>
                <a:spLocks noChangeArrowheads="1"/>
              </p:cNvSpPr>
              <p:nvPr/>
            </p:nvSpPr>
            <p:spPr bwMode="auto">
              <a:xfrm>
                <a:off x="528" y="144"/>
                <a:ext cx="384" cy="379"/>
              </a:xfrm>
              <a:prstGeom prst="rect">
                <a:avLst/>
              </a:prstGeom>
              <a:solidFill>
                <a:srgbClr val="FFCC99"/>
              </a:solidFill>
              <a:ln w="9525">
                <a:noFill/>
                <a:miter lim="800000"/>
                <a:headEnd/>
                <a:tailEnd/>
              </a:ln>
            </p:spPr>
            <p:txBody>
              <a:bodyPr lIns="0" tIns="0" rIns="0" bIns="0" anchor="ctr" anchorCtr="1">
                <a:prstTxWarp prst="textNoShape">
                  <a:avLst/>
                </a:prstTxWarp>
              </a:bodyPr>
              <a:lstStyle/>
              <a:p>
                <a:pPr>
                  <a:spcBef>
                    <a:spcPct val="20000"/>
                  </a:spcBef>
                </a:pPr>
                <a:r>
                  <a:rPr lang="en-US">
                    <a:latin typeface="Calibri" charset="0"/>
                  </a:rPr>
                  <a:t>1</a:t>
                </a:r>
              </a:p>
            </p:txBody>
          </p:sp>
          <p:sp>
            <p:nvSpPr>
              <p:cNvPr id="112659" name="Rectangle 15"/>
              <p:cNvSpPr>
                <a:spLocks noChangeArrowheads="1"/>
              </p:cNvSpPr>
              <p:nvPr/>
            </p:nvSpPr>
            <p:spPr bwMode="auto">
              <a:xfrm>
                <a:off x="144" y="144"/>
                <a:ext cx="384" cy="379"/>
              </a:xfrm>
              <a:prstGeom prst="rect">
                <a:avLst/>
              </a:prstGeom>
              <a:solidFill>
                <a:srgbClr val="FFCC99"/>
              </a:solidFill>
              <a:ln w="9525">
                <a:noFill/>
                <a:miter lim="800000"/>
                <a:headEnd/>
                <a:tailEnd/>
              </a:ln>
            </p:spPr>
            <p:txBody>
              <a:bodyPr lIns="0" tIns="0" rIns="0" bIns="0" anchor="ctr" anchorCtr="1">
                <a:prstTxWarp prst="textNoShape">
                  <a:avLst/>
                </a:prstTxWarp>
              </a:bodyPr>
              <a:lstStyle/>
              <a:p>
                <a:pPr>
                  <a:spcBef>
                    <a:spcPct val="20000"/>
                  </a:spcBef>
                </a:pPr>
                <a:r>
                  <a:rPr lang="en-US">
                    <a:latin typeface="Calibri" charset="0"/>
                  </a:rPr>
                  <a:t>1</a:t>
                </a:r>
              </a:p>
            </p:txBody>
          </p:sp>
          <p:sp>
            <p:nvSpPr>
              <p:cNvPr id="112660" name="Line 16"/>
              <p:cNvSpPr>
                <a:spLocks noChangeShapeType="1"/>
              </p:cNvSpPr>
              <p:nvPr/>
            </p:nvSpPr>
            <p:spPr bwMode="auto">
              <a:xfrm>
                <a:off x="144" y="144"/>
                <a:ext cx="1152" cy="0"/>
              </a:xfrm>
              <a:prstGeom prst="line">
                <a:avLst/>
              </a:prstGeom>
              <a:noFill/>
              <a:ln w="28575" cap="sq">
                <a:solidFill>
                  <a:schemeClr val="tx1"/>
                </a:solidFill>
                <a:round/>
                <a:headEnd/>
                <a:tailEnd/>
              </a:ln>
            </p:spPr>
            <p:txBody>
              <a:bodyPr lIns="0" tIns="0" rIns="0" bIns="0" anchor="ctr" anchorCtr="1">
                <a:prstTxWarp prst="textNoShape">
                  <a:avLst/>
                </a:prstTxWarp>
              </a:bodyPr>
              <a:lstStyle/>
              <a:p>
                <a:endParaRPr lang="en-US"/>
              </a:p>
            </p:txBody>
          </p:sp>
          <p:sp>
            <p:nvSpPr>
              <p:cNvPr id="112661" name="Line 17"/>
              <p:cNvSpPr>
                <a:spLocks noChangeShapeType="1"/>
              </p:cNvSpPr>
              <p:nvPr/>
            </p:nvSpPr>
            <p:spPr bwMode="auto">
              <a:xfrm>
                <a:off x="144" y="523"/>
                <a:ext cx="1152" cy="0"/>
              </a:xfrm>
              <a:prstGeom prst="line">
                <a:avLst/>
              </a:prstGeom>
              <a:noFill/>
              <a:ln w="12700">
                <a:solidFill>
                  <a:schemeClr val="tx1"/>
                </a:solidFill>
                <a:round/>
                <a:headEnd/>
                <a:tailEnd/>
              </a:ln>
            </p:spPr>
            <p:txBody>
              <a:bodyPr lIns="0" tIns="0" rIns="0" bIns="0" anchor="ctr" anchorCtr="1">
                <a:prstTxWarp prst="textNoShape">
                  <a:avLst/>
                </a:prstTxWarp>
              </a:bodyPr>
              <a:lstStyle/>
              <a:p>
                <a:endParaRPr lang="en-US"/>
              </a:p>
            </p:txBody>
          </p:sp>
          <p:sp>
            <p:nvSpPr>
              <p:cNvPr id="112662" name="Line 18"/>
              <p:cNvSpPr>
                <a:spLocks noChangeShapeType="1"/>
              </p:cNvSpPr>
              <p:nvPr/>
            </p:nvSpPr>
            <p:spPr bwMode="auto">
              <a:xfrm>
                <a:off x="144" y="901"/>
                <a:ext cx="1152" cy="0"/>
              </a:xfrm>
              <a:prstGeom prst="line">
                <a:avLst/>
              </a:prstGeom>
              <a:noFill/>
              <a:ln w="12700">
                <a:solidFill>
                  <a:schemeClr val="tx1"/>
                </a:solidFill>
                <a:round/>
                <a:headEnd/>
                <a:tailEnd/>
              </a:ln>
            </p:spPr>
            <p:txBody>
              <a:bodyPr lIns="0" tIns="0" rIns="0" bIns="0" anchor="ctr" anchorCtr="1">
                <a:prstTxWarp prst="textNoShape">
                  <a:avLst/>
                </a:prstTxWarp>
              </a:bodyPr>
              <a:lstStyle/>
              <a:p>
                <a:endParaRPr lang="en-US"/>
              </a:p>
            </p:txBody>
          </p:sp>
          <p:sp>
            <p:nvSpPr>
              <p:cNvPr id="112663" name="Line 19"/>
              <p:cNvSpPr>
                <a:spLocks noChangeShapeType="1"/>
              </p:cNvSpPr>
              <p:nvPr/>
            </p:nvSpPr>
            <p:spPr bwMode="auto">
              <a:xfrm>
                <a:off x="144" y="1280"/>
                <a:ext cx="1152" cy="0"/>
              </a:xfrm>
              <a:prstGeom prst="line">
                <a:avLst/>
              </a:prstGeom>
              <a:noFill/>
              <a:ln w="28575" cap="sq">
                <a:solidFill>
                  <a:schemeClr val="tx1"/>
                </a:solidFill>
                <a:round/>
                <a:headEnd/>
                <a:tailEnd/>
              </a:ln>
            </p:spPr>
            <p:txBody>
              <a:bodyPr lIns="0" tIns="0" rIns="0" bIns="0" anchor="ctr" anchorCtr="1">
                <a:prstTxWarp prst="textNoShape">
                  <a:avLst/>
                </a:prstTxWarp>
              </a:bodyPr>
              <a:lstStyle/>
              <a:p>
                <a:endParaRPr lang="en-US"/>
              </a:p>
            </p:txBody>
          </p:sp>
          <p:sp>
            <p:nvSpPr>
              <p:cNvPr id="112664" name="Line 20"/>
              <p:cNvSpPr>
                <a:spLocks noChangeShapeType="1"/>
              </p:cNvSpPr>
              <p:nvPr/>
            </p:nvSpPr>
            <p:spPr bwMode="auto">
              <a:xfrm>
                <a:off x="144" y="144"/>
                <a:ext cx="0" cy="1136"/>
              </a:xfrm>
              <a:prstGeom prst="line">
                <a:avLst/>
              </a:prstGeom>
              <a:noFill/>
              <a:ln w="28575" cap="sq">
                <a:solidFill>
                  <a:schemeClr val="tx1"/>
                </a:solidFill>
                <a:round/>
                <a:headEnd/>
                <a:tailEnd/>
              </a:ln>
            </p:spPr>
            <p:txBody>
              <a:bodyPr lIns="0" tIns="0" rIns="0" bIns="0" anchor="ctr" anchorCtr="1">
                <a:prstTxWarp prst="textNoShape">
                  <a:avLst/>
                </a:prstTxWarp>
              </a:bodyPr>
              <a:lstStyle/>
              <a:p>
                <a:endParaRPr lang="en-US"/>
              </a:p>
            </p:txBody>
          </p:sp>
          <p:sp>
            <p:nvSpPr>
              <p:cNvPr id="112665" name="Line 21"/>
              <p:cNvSpPr>
                <a:spLocks noChangeShapeType="1"/>
              </p:cNvSpPr>
              <p:nvPr/>
            </p:nvSpPr>
            <p:spPr bwMode="auto">
              <a:xfrm>
                <a:off x="528" y="144"/>
                <a:ext cx="0" cy="1136"/>
              </a:xfrm>
              <a:prstGeom prst="line">
                <a:avLst/>
              </a:prstGeom>
              <a:noFill/>
              <a:ln w="12700">
                <a:solidFill>
                  <a:schemeClr val="tx1"/>
                </a:solidFill>
                <a:round/>
                <a:headEnd/>
                <a:tailEnd/>
              </a:ln>
            </p:spPr>
            <p:txBody>
              <a:bodyPr lIns="0" tIns="0" rIns="0" bIns="0" anchor="ctr" anchorCtr="1">
                <a:prstTxWarp prst="textNoShape">
                  <a:avLst/>
                </a:prstTxWarp>
              </a:bodyPr>
              <a:lstStyle/>
              <a:p>
                <a:endParaRPr lang="en-US"/>
              </a:p>
            </p:txBody>
          </p:sp>
          <p:sp>
            <p:nvSpPr>
              <p:cNvPr id="112666" name="Line 22"/>
              <p:cNvSpPr>
                <a:spLocks noChangeShapeType="1"/>
              </p:cNvSpPr>
              <p:nvPr/>
            </p:nvSpPr>
            <p:spPr bwMode="auto">
              <a:xfrm>
                <a:off x="912" y="144"/>
                <a:ext cx="0" cy="1136"/>
              </a:xfrm>
              <a:prstGeom prst="line">
                <a:avLst/>
              </a:prstGeom>
              <a:noFill/>
              <a:ln w="12700">
                <a:solidFill>
                  <a:schemeClr val="tx1"/>
                </a:solidFill>
                <a:round/>
                <a:headEnd/>
                <a:tailEnd/>
              </a:ln>
            </p:spPr>
            <p:txBody>
              <a:bodyPr lIns="0" tIns="0" rIns="0" bIns="0" anchor="ctr" anchorCtr="1">
                <a:prstTxWarp prst="textNoShape">
                  <a:avLst/>
                </a:prstTxWarp>
              </a:bodyPr>
              <a:lstStyle/>
              <a:p>
                <a:endParaRPr lang="en-US"/>
              </a:p>
            </p:txBody>
          </p:sp>
          <p:sp>
            <p:nvSpPr>
              <p:cNvPr id="112667" name="Line 23"/>
              <p:cNvSpPr>
                <a:spLocks noChangeShapeType="1"/>
              </p:cNvSpPr>
              <p:nvPr/>
            </p:nvSpPr>
            <p:spPr bwMode="auto">
              <a:xfrm>
                <a:off x="1296" y="144"/>
                <a:ext cx="0" cy="1136"/>
              </a:xfrm>
              <a:prstGeom prst="line">
                <a:avLst/>
              </a:prstGeom>
              <a:noFill/>
              <a:ln w="28575" cap="sq">
                <a:solidFill>
                  <a:schemeClr val="tx1"/>
                </a:solidFill>
                <a:round/>
                <a:headEnd/>
                <a:tailEnd/>
              </a:ln>
            </p:spPr>
            <p:txBody>
              <a:bodyPr lIns="0" tIns="0" rIns="0" bIns="0" anchor="ctr" anchorCtr="1">
                <a:prstTxWarp prst="textNoShape">
                  <a:avLst/>
                </a:prstTxWarp>
              </a:bodyPr>
              <a:lstStyle/>
              <a:p>
                <a:endParaRPr lang="en-US"/>
              </a:p>
            </p:txBody>
          </p:sp>
        </p:grpSp>
        <p:pic>
          <p:nvPicPr>
            <p:cNvPr id="112650" name="Picture 24" descr="txp_fig"/>
            <p:cNvPicPr>
              <a:picLocks noChangeAspect="1" noChangeArrowheads="1"/>
            </p:cNvPicPr>
            <p:nvPr>
              <p:custDataLst>
                <p:tags r:id="rId1"/>
              </p:custDataLst>
            </p:nvPr>
          </p:nvPicPr>
          <p:blipFill>
            <a:blip r:embed="rId5">
              <a:clrChange>
                <a:clrFrom>
                  <a:srgbClr val="FFFFFF"/>
                </a:clrFrom>
                <a:clrTo>
                  <a:srgbClr val="FFFFFF">
                    <a:alpha val="0"/>
                  </a:srgbClr>
                </a:clrTo>
              </a:clrChange>
            </a:blip>
            <a:srcRect/>
            <a:stretch>
              <a:fillRect/>
            </a:stretch>
          </p:blipFill>
          <p:spPr bwMode="auto">
            <a:xfrm>
              <a:off x="3799" y="2352"/>
              <a:ext cx="192" cy="576"/>
            </a:xfrm>
            <a:prstGeom prst="rect">
              <a:avLst/>
            </a:prstGeom>
            <a:noFill/>
            <a:ln w="9525">
              <a:noFill/>
              <a:miter lim="800000"/>
              <a:headEnd/>
              <a:tailEnd/>
            </a:ln>
          </p:spPr>
        </p:pic>
      </p:grpSp>
      <p:pic>
        <p:nvPicPr>
          <p:cNvPr id="112646" name="Picture 25"/>
          <p:cNvPicPr>
            <a:picLocks noChangeAspect="1" noChangeArrowheads="1"/>
          </p:cNvPicPr>
          <p:nvPr/>
        </p:nvPicPr>
        <p:blipFill>
          <a:blip r:embed="rId6"/>
          <a:srcRect/>
          <a:stretch>
            <a:fillRect/>
          </a:stretch>
        </p:blipFill>
        <p:spPr bwMode="auto">
          <a:xfrm>
            <a:off x="6477000" y="2667000"/>
            <a:ext cx="1857375" cy="1866900"/>
          </a:xfrm>
          <a:prstGeom prst="rect">
            <a:avLst/>
          </a:prstGeom>
          <a:noFill/>
          <a:ln w="38100">
            <a:solidFill>
              <a:schemeClr val="tx1"/>
            </a:solidFill>
            <a:miter lim="800000"/>
            <a:headEnd/>
            <a:tailEnd/>
          </a:ln>
        </p:spPr>
      </p:pic>
      <p:sp>
        <p:nvSpPr>
          <p:cNvPr id="112647" name="Text Box 26"/>
          <p:cNvSpPr txBox="1">
            <a:spLocks noChangeArrowheads="1"/>
          </p:cNvSpPr>
          <p:nvPr/>
        </p:nvSpPr>
        <p:spPr bwMode="auto">
          <a:xfrm>
            <a:off x="6477000" y="4800600"/>
            <a:ext cx="1655763" cy="822325"/>
          </a:xfrm>
          <a:prstGeom prst="rect">
            <a:avLst/>
          </a:prstGeom>
          <a:noFill/>
          <a:ln w="9525">
            <a:noFill/>
            <a:miter lim="800000"/>
            <a:headEnd/>
            <a:tailEnd/>
          </a:ln>
        </p:spPr>
        <p:txBody>
          <a:bodyPr wrap="none">
            <a:prstTxWarp prst="textNoShape">
              <a:avLst/>
            </a:prstTxWarp>
            <a:spAutoFit/>
          </a:bodyPr>
          <a:lstStyle/>
          <a:p>
            <a:r>
              <a:rPr lang="en-US">
                <a:latin typeface="Times" charset="0"/>
              </a:rPr>
              <a:t>Blur (with a</a:t>
            </a:r>
          </a:p>
          <a:p>
            <a:r>
              <a:rPr lang="en-US">
                <a:latin typeface="Times" charset="0"/>
              </a:rPr>
              <a:t>box filter)</a:t>
            </a:r>
          </a:p>
        </p:txBody>
      </p:sp>
      <p:sp>
        <p:nvSpPr>
          <p:cNvPr id="112648" name="Text Box 27"/>
          <p:cNvSpPr txBox="1">
            <a:spLocks noChangeArrowheads="1"/>
          </p:cNvSpPr>
          <p:nvPr/>
        </p:nvSpPr>
        <p:spPr bwMode="auto">
          <a:xfrm>
            <a:off x="7467600" y="6553200"/>
            <a:ext cx="1495425" cy="304800"/>
          </a:xfrm>
          <a:prstGeom prst="rect">
            <a:avLst/>
          </a:prstGeom>
          <a:noFill/>
          <a:ln w="9525">
            <a:noFill/>
            <a:miter lim="800000"/>
            <a:headEnd/>
            <a:tailEnd/>
          </a:ln>
        </p:spPr>
        <p:txBody>
          <a:bodyPr wrap="none">
            <a:prstTxWarp prst="textNoShape">
              <a:avLst/>
            </a:prstTxWarp>
            <a:spAutoFit/>
          </a:bodyPr>
          <a:lstStyle/>
          <a:p>
            <a:r>
              <a:rPr lang="en-US" sz="1400">
                <a:latin typeface="Calibri" charset="0"/>
              </a:rPr>
              <a:t>Source: D. Lowe</a:t>
            </a:r>
          </a:p>
        </p:txBody>
      </p:sp>
    </p:spTree>
    <p:extLst>
      <p:ext uri="{BB962C8B-B14F-4D97-AF65-F5344CB8AC3E}">
        <p14:creationId xmlns:p14="http://schemas.microsoft.com/office/powerpoint/2010/main" val="36212439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685800" y="228600"/>
            <a:ext cx="7772400" cy="609600"/>
          </a:xfrm>
        </p:spPr>
        <p:txBody>
          <a:bodyPr>
            <a:normAutofit fontScale="90000"/>
          </a:bodyPr>
          <a:lstStyle/>
          <a:p>
            <a:pPr eaLnBrk="1" hangingPunct="1"/>
            <a:r>
              <a:rPr lang="en-US">
                <a:ea typeface="ＭＳ Ｐゴシック" charset="-128"/>
                <a:cs typeface="ＭＳ Ｐゴシック" charset="-128"/>
              </a:rPr>
              <a:t>Gaussian Kernel</a:t>
            </a:r>
          </a:p>
        </p:txBody>
      </p:sp>
      <p:sp>
        <p:nvSpPr>
          <p:cNvPr id="77827" name="Rectangle 3"/>
          <p:cNvSpPr txBox="1">
            <a:spLocks noChangeArrowheads="1"/>
          </p:cNvSpPr>
          <p:nvPr/>
        </p:nvSpPr>
        <p:spPr bwMode="auto">
          <a:xfrm>
            <a:off x="152400" y="5410200"/>
            <a:ext cx="8839200" cy="1219200"/>
          </a:xfrm>
          <a:prstGeom prst="rect">
            <a:avLst/>
          </a:prstGeom>
          <a:noFill/>
          <a:ln w="9525">
            <a:noFill/>
            <a:miter lim="800000"/>
            <a:headEnd/>
            <a:tailEnd/>
          </a:ln>
        </p:spPr>
        <p:txBody>
          <a:bodyPr>
            <a:prstTxWarp prst="textNoShape">
              <a:avLst/>
            </a:prstTxWarp>
          </a:bodyPr>
          <a:lstStyle/>
          <a:p>
            <a:pPr marL="342900" indent="-342900" defTabSz="914400" eaLnBrk="0" hangingPunct="0">
              <a:spcBef>
                <a:spcPct val="20000"/>
              </a:spcBef>
              <a:buFontTx/>
              <a:buChar char="•"/>
            </a:pPr>
            <a:r>
              <a:rPr lang="en-US" sz="2400">
                <a:latin typeface="Calibri" charset="0"/>
              </a:rPr>
              <a:t>Constant factor at front makes volume sum to 1 (can be ignored, as we should re-normalize weights to sum to 1 in any case)</a:t>
            </a:r>
            <a:endParaRPr lang="en-US" sz="2400">
              <a:latin typeface="Courier New" charset="0"/>
            </a:endParaRPr>
          </a:p>
        </p:txBody>
      </p:sp>
      <p:pic>
        <p:nvPicPr>
          <p:cNvPr id="77828" name="Picture 4" descr="realgaussian"/>
          <p:cNvPicPr>
            <a:picLocks noChangeAspect="1" noChangeArrowheads="1"/>
          </p:cNvPicPr>
          <p:nvPr/>
        </p:nvPicPr>
        <p:blipFill>
          <a:blip r:embed="rId4"/>
          <a:srcRect l="3360" t="15573" b="4480"/>
          <a:stretch>
            <a:fillRect/>
          </a:stretch>
        </p:blipFill>
        <p:spPr bwMode="auto">
          <a:xfrm>
            <a:off x="228600" y="2973388"/>
            <a:ext cx="2943225" cy="1827212"/>
          </a:xfrm>
          <a:prstGeom prst="rect">
            <a:avLst/>
          </a:prstGeom>
          <a:noFill/>
          <a:ln w="9525">
            <a:noFill/>
            <a:miter lim="800000"/>
            <a:headEnd/>
            <a:tailEnd/>
          </a:ln>
        </p:spPr>
      </p:pic>
      <p:pic>
        <p:nvPicPr>
          <p:cNvPr id="77829" name="Picture 5"/>
          <p:cNvPicPr>
            <a:picLocks noChangeAspect="1" noChangeArrowheads="1"/>
          </p:cNvPicPr>
          <p:nvPr/>
        </p:nvPicPr>
        <p:blipFill>
          <a:blip r:embed="rId5"/>
          <a:srcRect/>
          <a:stretch>
            <a:fillRect/>
          </a:stretch>
        </p:blipFill>
        <p:spPr bwMode="auto">
          <a:xfrm>
            <a:off x="3352800" y="2819400"/>
            <a:ext cx="1828800" cy="1828800"/>
          </a:xfrm>
          <a:prstGeom prst="rect">
            <a:avLst/>
          </a:prstGeom>
          <a:noFill/>
          <a:ln w="9525">
            <a:noFill/>
            <a:miter lim="800000"/>
            <a:headEnd/>
            <a:tailEnd/>
          </a:ln>
        </p:spPr>
      </p:pic>
      <p:pic>
        <p:nvPicPr>
          <p:cNvPr id="77830" name="Picture 6" descr="txp_fig"/>
          <p:cNvPicPr>
            <a:picLocks noChangeAspect="1" noChangeArrowheads="1"/>
          </p:cNvPicPr>
          <p:nvPr>
            <p:custDataLst>
              <p:tags r:id="rId1"/>
            </p:custDataLst>
          </p:nvPr>
        </p:nvPicPr>
        <p:blipFill>
          <a:blip r:embed="rId6">
            <a:clrChange>
              <a:clrFrom>
                <a:srgbClr val="FFFFFF"/>
              </a:clrFrom>
              <a:clrTo>
                <a:srgbClr val="FFFFFF">
                  <a:alpha val="0"/>
                </a:srgbClr>
              </a:clrTo>
            </a:clrChange>
          </a:blip>
          <a:srcRect/>
          <a:stretch>
            <a:fillRect/>
          </a:stretch>
        </p:blipFill>
        <p:spPr bwMode="auto">
          <a:xfrm>
            <a:off x="2590800" y="1143000"/>
            <a:ext cx="4114800" cy="1052513"/>
          </a:xfrm>
          <a:prstGeom prst="rect">
            <a:avLst/>
          </a:prstGeom>
          <a:noFill/>
          <a:ln w="9525">
            <a:noFill/>
            <a:miter lim="800000"/>
            <a:headEnd/>
            <a:tailEnd/>
          </a:ln>
        </p:spPr>
      </p:pic>
      <p:sp>
        <p:nvSpPr>
          <p:cNvPr id="77831" name="Text Box 7"/>
          <p:cNvSpPr txBox="1">
            <a:spLocks noChangeArrowheads="1"/>
          </p:cNvSpPr>
          <p:nvPr/>
        </p:nvSpPr>
        <p:spPr bwMode="auto">
          <a:xfrm>
            <a:off x="5437188" y="3105150"/>
            <a:ext cx="3478212" cy="1314450"/>
          </a:xfrm>
          <a:prstGeom prst="rect">
            <a:avLst/>
          </a:prstGeom>
          <a:noFill/>
          <a:ln w="9525">
            <a:noFill/>
            <a:miter lim="800000"/>
            <a:headEnd/>
            <a:tailEnd/>
          </a:ln>
        </p:spPr>
        <p:txBody>
          <a:bodyPr wrap="none">
            <a:prstTxWarp prst="textNoShape">
              <a:avLst/>
            </a:prstTxWarp>
            <a:spAutoFit/>
          </a:bodyPr>
          <a:lstStyle/>
          <a:p>
            <a:r>
              <a:rPr lang="en-US" sz="1600">
                <a:latin typeface="Tahoma" charset="0"/>
              </a:rPr>
              <a:t>0.003   0.013   0.022   0.013   0.003</a:t>
            </a:r>
          </a:p>
          <a:p>
            <a:r>
              <a:rPr lang="en-US" sz="1600">
                <a:latin typeface="Tahoma" charset="0"/>
              </a:rPr>
              <a:t>0.013   0.059   0.097   0.059   0.013</a:t>
            </a:r>
          </a:p>
          <a:p>
            <a:r>
              <a:rPr lang="en-US" sz="1600">
                <a:latin typeface="Tahoma" charset="0"/>
              </a:rPr>
              <a:t>0.022   0.097   0.159   0.097   0.022</a:t>
            </a:r>
          </a:p>
          <a:p>
            <a:r>
              <a:rPr lang="en-US" sz="1600">
                <a:latin typeface="Tahoma" charset="0"/>
              </a:rPr>
              <a:t>0.013   0.059   0.097   0.059   0.013</a:t>
            </a:r>
          </a:p>
          <a:p>
            <a:r>
              <a:rPr lang="en-US" sz="1600">
                <a:latin typeface="Tahoma" charset="0"/>
              </a:rPr>
              <a:t>0.003   0.013   0.022   0.013   0.003</a:t>
            </a:r>
          </a:p>
        </p:txBody>
      </p:sp>
      <p:sp>
        <p:nvSpPr>
          <p:cNvPr id="77832" name="Text Box 8"/>
          <p:cNvSpPr txBox="1">
            <a:spLocks noChangeArrowheads="1"/>
          </p:cNvSpPr>
          <p:nvPr/>
        </p:nvSpPr>
        <p:spPr bwMode="auto">
          <a:xfrm>
            <a:off x="6591300" y="4662488"/>
            <a:ext cx="1404938" cy="366712"/>
          </a:xfrm>
          <a:prstGeom prst="rect">
            <a:avLst/>
          </a:prstGeom>
          <a:noFill/>
          <a:ln w="9525">
            <a:noFill/>
            <a:miter lim="800000"/>
            <a:headEnd/>
            <a:tailEnd/>
          </a:ln>
        </p:spPr>
        <p:txBody>
          <a:bodyPr wrap="none">
            <a:prstTxWarp prst="textNoShape">
              <a:avLst/>
            </a:prstTxWarp>
            <a:spAutoFit/>
          </a:bodyPr>
          <a:lstStyle/>
          <a:p>
            <a:r>
              <a:rPr lang="en-US">
                <a:latin typeface="Tahoma" charset="0"/>
                <a:sym typeface="Symbol" charset="2"/>
              </a:rPr>
              <a:t>5 x 5,  = 1</a:t>
            </a:r>
            <a:endParaRPr lang="en-US">
              <a:latin typeface="Tahoma" charset="0"/>
            </a:endParaRPr>
          </a:p>
        </p:txBody>
      </p:sp>
      <p:sp>
        <p:nvSpPr>
          <p:cNvPr id="77833" name="Rectangle 9"/>
          <p:cNvSpPr>
            <a:spLocks noChangeArrowheads="1"/>
          </p:cNvSpPr>
          <p:nvPr/>
        </p:nvSpPr>
        <p:spPr bwMode="auto">
          <a:xfrm>
            <a:off x="5410200" y="2819400"/>
            <a:ext cx="3505200" cy="1828800"/>
          </a:xfrm>
          <a:prstGeom prst="rect">
            <a:avLst/>
          </a:prstGeom>
          <a:noFill/>
          <a:ln w="9525">
            <a:solidFill>
              <a:schemeClr val="tx1"/>
            </a:solidFill>
            <a:miter lim="800000"/>
            <a:headEnd/>
            <a:tailEnd/>
          </a:ln>
        </p:spPr>
        <p:txBody>
          <a:bodyPr wrap="none" anchor="ctr">
            <a:prstTxWarp prst="textNoShape">
              <a:avLst/>
            </a:prstTxWarp>
          </a:bodyPr>
          <a:lstStyle/>
          <a:p>
            <a:endParaRPr lang="en-US"/>
          </a:p>
        </p:txBody>
      </p:sp>
      <p:sp>
        <p:nvSpPr>
          <p:cNvPr id="77834" name="Text Box 10"/>
          <p:cNvSpPr txBox="1">
            <a:spLocks noChangeArrowheads="1"/>
          </p:cNvSpPr>
          <p:nvPr/>
        </p:nvSpPr>
        <p:spPr bwMode="auto">
          <a:xfrm>
            <a:off x="7010400" y="6397625"/>
            <a:ext cx="2092325" cy="457200"/>
          </a:xfrm>
          <a:prstGeom prst="rect">
            <a:avLst/>
          </a:prstGeom>
          <a:noFill/>
          <a:ln w="9525">
            <a:noFill/>
            <a:miter lim="800000"/>
            <a:headEnd/>
            <a:tailEnd/>
          </a:ln>
        </p:spPr>
        <p:txBody>
          <a:bodyPr wrap="none">
            <a:prstTxWarp prst="textNoShape">
              <a:avLst/>
            </a:prstTxWarp>
            <a:spAutoFit/>
          </a:bodyPr>
          <a:lstStyle/>
          <a:p>
            <a:r>
              <a:rPr lang="en-US" sz="1400"/>
              <a:t>Source: C. Rasmussen</a:t>
            </a:r>
            <a:r>
              <a:rPr lang="en-US"/>
              <a:t> </a:t>
            </a:r>
          </a:p>
        </p:txBody>
      </p:sp>
    </p:spTree>
    <p:extLst>
      <p:ext uri="{BB962C8B-B14F-4D97-AF65-F5344CB8AC3E}">
        <p14:creationId xmlns:p14="http://schemas.microsoft.com/office/powerpoint/2010/main" val="42092526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8850" name="Picture 3"/>
          <p:cNvPicPr>
            <a:picLocks noChangeAspect="1" noChangeArrowheads="1"/>
          </p:cNvPicPr>
          <p:nvPr/>
        </p:nvPicPr>
        <p:blipFill>
          <a:blip r:embed="rId2"/>
          <a:srcRect/>
          <a:stretch>
            <a:fillRect/>
          </a:stretch>
        </p:blipFill>
        <p:spPr bwMode="auto">
          <a:xfrm>
            <a:off x="0" y="2362200"/>
            <a:ext cx="4495800" cy="4495800"/>
          </a:xfrm>
          <a:prstGeom prst="rect">
            <a:avLst/>
          </a:prstGeom>
          <a:noFill/>
          <a:ln w="9525">
            <a:noFill/>
            <a:miter lim="800000"/>
            <a:headEnd/>
            <a:tailEnd/>
          </a:ln>
        </p:spPr>
      </p:pic>
      <p:pic>
        <p:nvPicPr>
          <p:cNvPr id="78851" name="Picture 4"/>
          <p:cNvPicPr>
            <a:picLocks noChangeAspect="1" noChangeArrowheads="1"/>
          </p:cNvPicPr>
          <p:nvPr/>
        </p:nvPicPr>
        <p:blipFill>
          <a:blip r:embed="rId3"/>
          <a:srcRect/>
          <a:stretch>
            <a:fillRect/>
          </a:stretch>
        </p:blipFill>
        <p:spPr bwMode="auto">
          <a:xfrm>
            <a:off x="4648200" y="2362200"/>
            <a:ext cx="4495800" cy="4495800"/>
          </a:xfrm>
          <a:prstGeom prst="rect">
            <a:avLst/>
          </a:prstGeom>
          <a:noFill/>
          <a:ln w="9525">
            <a:noFill/>
            <a:miter lim="800000"/>
            <a:headEnd/>
            <a:tailEnd/>
          </a:ln>
        </p:spPr>
      </p:pic>
      <p:pic>
        <p:nvPicPr>
          <p:cNvPr id="78852" name="Picture 5"/>
          <p:cNvPicPr>
            <a:picLocks noChangeAspect="1" noChangeArrowheads="1"/>
          </p:cNvPicPr>
          <p:nvPr/>
        </p:nvPicPr>
        <p:blipFill>
          <a:blip r:embed="rId4"/>
          <a:srcRect/>
          <a:stretch>
            <a:fillRect/>
          </a:stretch>
        </p:blipFill>
        <p:spPr bwMode="auto">
          <a:xfrm>
            <a:off x="4191000" y="1447800"/>
            <a:ext cx="762000" cy="762000"/>
          </a:xfrm>
          <a:prstGeom prst="rect">
            <a:avLst/>
          </a:prstGeom>
          <a:noFill/>
          <a:ln w="9525">
            <a:noFill/>
            <a:miter lim="800000"/>
            <a:headEnd/>
            <a:tailEnd/>
          </a:ln>
        </p:spPr>
      </p:pic>
      <p:sp>
        <p:nvSpPr>
          <p:cNvPr id="78853" name="Rectangle 8"/>
          <p:cNvSpPr>
            <a:spLocks noGrp="1" noChangeArrowheads="1"/>
          </p:cNvSpPr>
          <p:nvPr>
            <p:ph type="title"/>
          </p:nvPr>
        </p:nvSpPr>
        <p:spPr>
          <a:xfrm>
            <a:off x="685800" y="76200"/>
            <a:ext cx="7772400" cy="838200"/>
          </a:xfrm>
        </p:spPr>
        <p:txBody>
          <a:bodyPr>
            <a:normAutofit fontScale="90000"/>
          </a:bodyPr>
          <a:lstStyle/>
          <a:p>
            <a:pPr eaLnBrk="1" hangingPunct="1"/>
            <a:r>
              <a:rPr lang="en-US">
                <a:ea typeface="ＭＳ Ｐゴシック" charset="-128"/>
                <a:cs typeface="ＭＳ Ｐゴシック" charset="-128"/>
              </a:rPr>
              <a:t>Example: Smoothing with a Gaussian</a:t>
            </a:r>
          </a:p>
        </p:txBody>
      </p:sp>
      <p:sp>
        <p:nvSpPr>
          <p:cNvPr id="78854" name="Text Box 6"/>
          <p:cNvSpPr txBox="1">
            <a:spLocks noChangeArrowheads="1"/>
          </p:cNvSpPr>
          <p:nvPr/>
        </p:nvSpPr>
        <p:spPr bwMode="auto">
          <a:xfrm>
            <a:off x="6569075" y="6488113"/>
            <a:ext cx="2574925" cy="369887"/>
          </a:xfrm>
          <a:prstGeom prst="rect">
            <a:avLst/>
          </a:prstGeom>
          <a:noFill/>
          <a:ln w="9525">
            <a:noFill/>
            <a:miter lim="800000"/>
            <a:headEnd/>
            <a:tailEnd/>
          </a:ln>
        </p:spPr>
        <p:txBody>
          <a:bodyPr wrap="none">
            <a:prstTxWarp prst="textNoShape">
              <a:avLst/>
            </a:prstTxWarp>
            <a:spAutoFit/>
          </a:bodyPr>
          <a:lstStyle/>
          <a:p>
            <a:pPr eaLnBrk="0" hangingPunct="0"/>
            <a:r>
              <a:rPr lang="en-US">
                <a:solidFill>
                  <a:srgbClr val="000000"/>
                </a:solidFill>
                <a:latin typeface="Calibri" charset="0"/>
                <a:ea typeface="Arial" charset="0"/>
                <a:cs typeface="Arial" charset="0"/>
              </a:rPr>
              <a:t>source: Svetlana Lazebnik </a:t>
            </a:r>
          </a:p>
        </p:txBody>
      </p:sp>
    </p:spTree>
    <p:extLst>
      <p:ext uri="{BB962C8B-B14F-4D97-AF65-F5344CB8AC3E}">
        <p14:creationId xmlns:p14="http://schemas.microsoft.com/office/powerpoint/2010/main" val="19402961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a:xfrm>
            <a:off x="457200" y="2438400"/>
            <a:ext cx="8229600" cy="1143000"/>
          </a:xfrm>
        </p:spPr>
        <p:txBody>
          <a:bodyPr/>
          <a:lstStyle/>
          <a:p>
            <a:pPr eaLnBrk="1" hangingPunct="1"/>
            <a:r>
              <a:rPr lang="en-US">
                <a:ea typeface="ＭＳ Ｐゴシック" charset="-128"/>
                <a:cs typeface="ＭＳ Ｐゴシック" charset="-128"/>
              </a:rPr>
              <a:t>Edges</a:t>
            </a:r>
          </a:p>
        </p:txBody>
      </p:sp>
    </p:spTree>
    <p:extLst>
      <p:ext uri="{BB962C8B-B14F-4D97-AF65-F5344CB8AC3E}">
        <p14:creationId xmlns:p14="http://schemas.microsoft.com/office/powerpoint/2010/main" val="38994972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17784"/>
            <a:ext cx="8229600" cy="1143000"/>
          </a:xfrm>
        </p:spPr>
        <p:txBody>
          <a:bodyPr/>
          <a:lstStyle/>
          <a:p>
            <a:r>
              <a:rPr lang="en-US" dirty="0"/>
              <a:t>Feature Choices</a:t>
            </a:r>
          </a:p>
        </p:txBody>
      </p:sp>
    </p:spTree>
    <p:extLst>
      <p:ext uri="{BB962C8B-B14F-4D97-AF65-F5344CB8AC3E}">
        <p14:creationId xmlns:p14="http://schemas.microsoft.com/office/powerpoint/2010/main" val="147271228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0898" name="Object 2"/>
          <p:cNvGraphicFramePr>
            <a:graphicFrameLocks noGrp="1" noChangeAspect="1"/>
          </p:cNvGraphicFramePr>
          <p:nvPr>
            <p:ph idx="4294967295"/>
          </p:nvPr>
        </p:nvGraphicFramePr>
        <p:xfrm>
          <a:off x="5486400" y="1905000"/>
          <a:ext cx="3332163" cy="3581400"/>
        </p:xfrm>
        <a:graphic>
          <a:graphicData uri="http://schemas.openxmlformats.org/presentationml/2006/ole">
            <mc:AlternateContent xmlns:mc="http://schemas.openxmlformats.org/markup-compatibility/2006">
              <mc:Choice xmlns:v="urn:schemas-microsoft-com:vml" Requires="v">
                <p:oleObj spid="_x0000_s323607" name="Bitmap Image" r:id="rId4" imgW="2161905" imgH="2324424" progId="">
                  <p:embed/>
                </p:oleObj>
              </mc:Choice>
              <mc:Fallback>
                <p:oleObj name="Bitmap Image" r:id="rId4" imgW="2161905" imgH="2324424"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6400" y="1905000"/>
                        <a:ext cx="3332163" cy="35814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0899" name="Rectangle 5"/>
          <p:cNvSpPr>
            <a:spLocks noGrp="1" noChangeArrowheads="1"/>
          </p:cNvSpPr>
          <p:nvPr>
            <p:ph type="title"/>
          </p:nvPr>
        </p:nvSpPr>
        <p:spPr>
          <a:xfrm>
            <a:off x="685800" y="76200"/>
            <a:ext cx="7772400" cy="838200"/>
          </a:xfrm>
        </p:spPr>
        <p:txBody>
          <a:bodyPr/>
          <a:lstStyle/>
          <a:p>
            <a:pPr eaLnBrk="1" hangingPunct="1"/>
            <a:r>
              <a:rPr lang="en-US">
                <a:ea typeface="ＭＳ Ｐゴシック" charset="-128"/>
                <a:cs typeface="ＭＳ Ｐゴシック" charset="-128"/>
              </a:rPr>
              <a:t>Edge detection</a:t>
            </a:r>
          </a:p>
        </p:txBody>
      </p:sp>
      <p:sp>
        <p:nvSpPr>
          <p:cNvPr id="80900" name="Rectangle 7"/>
          <p:cNvSpPr txBox="1">
            <a:spLocks noChangeArrowheads="1"/>
          </p:cNvSpPr>
          <p:nvPr/>
        </p:nvSpPr>
        <p:spPr bwMode="auto">
          <a:xfrm>
            <a:off x="685800" y="1143000"/>
            <a:ext cx="5105400" cy="5257800"/>
          </a:xfrm>
          <a:prstGeom prst="rect">
            <a:avLst/>
          </a:prstGeom>
          <a:noFill/>
          <a:ln w="9525">
            <a:noFill/>
            <a:miter lim="800000"/>
            <a:headEnd/>
            <a:tailEnd/>
          </a:ln>
        </p:spPr>
        <p:txBody>
          <a:bodyPr>
            <a:prstTxWarp prst="textNoShape">
              <a:avLst/>
            </a:prstTxWarp>
          </a:bodyPr>
          <a:lstStyle/>
          <a:p>
            <a:pPr marL="342900" indent="-342900" defTabSz="914400" eaLnBrk="0" hangingPunct="0">
              <a:spcBef>
                <a:spcPct val="20000"/>
              </a:spcBef>
              <a:buFontTx/>
              <a:buChar char="•"/>
            </a:pPr>
            <a:r>
              <a:rPr lang="en-US" sz="2800" b="1">
                <a:latin typeface="Calibri" charset="0"/>
              </a:rPr>
              <a:t>Goal:  </a:t>
            </a:r>
            <a:r>
              <a:rPr lang="en-US" sz="2800">
                <a:latin typeface="Calibri" charset="0"/>
              </a:rPr>
              <a:t>Identify sudden changes (discontinuities) in an image</a:t>
            </a:r>
          </a:p>
          <a:p>
            <a:pPr marL="742950" lvl="1" indent="-285750" defTabSz="914400" eaLnBrk="0" hangingPunct="0">
              <a:spcBef>
                <a:spcPct val="20000"/>
              </a:spcBef>
              <a:buFontTx/>
              <a:buChar char="•"/>
            </a:pPr>
            <a:r>
              <a:rPr lang="en-US" sz="2000">
                <a:latin typeface="Calibri" charset="0"/>
              </a:rPr>
              <a:t>Intuitively, most semantic and shape information from the image can be encoded in the edges</a:t>
            </a:r>
          </a:p>
          <a:p>
            <a:pPr marL="742950" lvl="1" indent="-285750" defTabSz="914400" eaLnBrk="0" hangingPunct="0">
              <a:spcBef>
                <a:spcPct val="20000"/>
              </a:spcBef>
              <a:buFontTx/>
              <a:buChar char="•"/>
            </a:pPr>
            <a:r>
              <a:rPr lang="en-US" sz="2000">
                <a:latin typeface="Calibri" charset="0"/>
              </a:rPr>
              <a:t>More compact than pixels</a:t>
            </a:r>
            <a:br>
              <a:rPr lang="en-US" sz="2000">
                <a:latin typeface="Calibri" charset="0"/>
              </a:rPr>
            </a:br>
            <a:endParaRPr lang="en-US" sz="2000">
              <a:latin typeface="Calibri" charset="0"/>
            </a:endParaRPr>
          </a:p>
          <a:p>
            <a:pPr marL="342900" indent="-342900" defTabSz="914400" eaLnBrk="0" hangingPunct="0">
              <a:spcBef>
                <a:spcPct val="20000"/>
              </a:spcBef>
              <a:buFontTx/>
              <a:buChar char="•"/>
            </a:pPr>
            <a:r>
              <a:rPr lang="en-US" sz="2800" b="1">
                <a:latin typeface="Calibri" charset="0"/>
              </a:rPr>
              <a:t>Ideal:</a:t>
            </a:r>
            <a:r>
              <a:rPr lang="en-US" sz="2800">
                <a:latin typeface="Calibri" charset="0"/>
              </a:rPr>
              <a:t> artist’s line drawing (but artist is also using object-level knowledge)</a:t>
            </a:r>
            <a:endParaRPr lang="en-US" sz="2400">
              <a:latin typeface="Calibri" charset="0"/>
            </a:endParaRPr>
          </a:p>
        </p:txBody>
      </p:sp>
      <p:sp>
        <p:nvSpPr>
          <p:cNvPr id="80901" name="Text Box 8"/>
          <p:cNvSpPr txBox="1">
            <a:spLocks noChangeArrowheads="1"/>
          </p:cNvSpPr>
          <p:nvPr/>
        </p:nvSpPr>
        <p:spPr bwMode="auto">
          <a:xfrm>
            <a:off x="7315200" y="6477000"/>
            <a:ext cx="1765300" cy="274638"/>
          </a:xfrm>
          <a:prstGeom prst="rect">
            <a:avLst/>
          </a:prstGeom>
          <a:solidFill>
            <a:schemeClr val="bg1"/>
          </a:solidFill>
          <a:ln w="9525">
            <a:noFill/>
            <a:miter lim="800000"/>
            <a:headEnd/>
            <a:tailEnd/>
          </a:ln>
        </p:spPr>
        <p:txBody>
          <a:bodyPr>
            <a:prstTxWarp prst="textNoShape">
              <a:avLst/>
            </a:prstTxWarp>
            <a:spAutoFit/>
          </a:bodyPr>
          <a:lstStyle/>
          <a:p>
            <a:r>
              <a:rPr lang="en-US" sz="1200"/>
              <a:t>Source: D. Lowe</a:t>
            </a:r>
          </a:p>
        </p:txBody>
      </p:sp>
    </p:spTree>
    <p:extLst>
      <p:ext uri="{BB962C8B-B14F-4D97-AF65-F5344CB8AC3E}">
        <p14:creationId xmlns:p14="http://schemas.microsoft.com/office/powerpoint/2010/main" val="4763869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2"/>
          <p:cNvSpPr>
            <a:spLocks noGrp="1" noChangeArrowheads="1"/>
          </p:cNvSpPr>
          <p:nvPr>
            <p:ph type="title"/>
          </p:nvPr>
        </p:nvSpPr>
        <p:spPr>
          <a:xfrm>
            <a:off x="685800" y="76200"/>
            <a:ext cx="7772400" cy="838200"/>
          </a:xfrm>
        </p:spPr>
        <p:txBody>
          <a:bodyPr/>
          <a:lstStyle/>
          <a:p>
            <a:pPr eaLnBrk="1" hangingPunct="1"/>
            <a:r>
              <a:rPr lang="en-US">
                <a:ea typeface="ＭＳ Ｐゴシック" charset="-128"/>
                <a:cs typeface="ＭＳ Ｐゴシック" charset="-128"/>
              </a:rPr>
              <a:t>Origin of Edges</a:t>
            </a:r>
          </a:p>
        </p:txBody>
      </p:sp>
      <p:sp>
        <p:nvSpPr>
          <p:cNvPr id="81924" name="Rectangle 3"/>
          <p:cNvSpPr txBox="1">
            <a:spLocks noChangeArrowheads="1"/>
          </p:cNvSpPr>
          <p:nvPr/>
        </p:nvSpPr>
        <p:spPr bwMode="auto">
          <a:xfrm>
            <a:off x="685800" y="4800600"/>
            <a:ext cx="7772400" cy="1371600"/>
          </a:xfrm>
          <a:prstGeom prst="rect">
            <a:avLst/>
          </a:prstGeom>
          <a:noFill/>
          <a:ln w="9525">
            <a:noFill/>
            <a:miter lim="800000"/>
            <a:headEnd/>
            <a:tailEnd/>
          </a:ln>
        </p:spPr>
        <p:txBody>
          <a:bodyPr>
            <a:prstTxWarp prst="textNoShape">
              <a:avLst/>
            </a:prstTxWarp>
          </a:bodyPr>
          <a:lstStyle/>
          <a:p>
            <a:pPr marL="342900" indent="-342900" defTabSz="914400" eaLnBrk="0" hangingPunct="0">
              <a:spcBef>
                <a:spcPct val="20000"/>
              </a:spcBef>
            </a:pPr>
            <a:r>
              <a:rPr lang="en-US" sz="2800">
                <a:latin typeface="Calibri" charset="0"/>
              </a:rPr>
              <a:t>Edges are caused by a variety of factors</a:t>
            </a:r>
          </a:p>
        </p:txBody>
      </p:sp>
      <p:sp>
        <p:nvSpPr>
          <p:cNvPr id="81925" name="Rectangle 4"/>
          <p:cNvSpPr>
            <a:spLocks noChangeArrowheads="1"/>
          </p:cNvSpPr>
          <p:nvPr/>
        </p:nvSpPr>
        <p:spPr bwMode="auto">
          <a:xfrm>
            <a:off x="1588" y="92075"/>
            <a:ext cx="9144000" cy="0"/>
          </a:xfrm>
          <a:prstGeom prst="rect">
            <a:avLst/>
          </a:prstGeom>
          <a:noFill/>
          <a:ln w="9525">
            <a:noFill/>
            <a:miter lim="800000"/>
            <a:headEnd/>
            <a:tailEnd/>
          </a:ln>
        </p:spPr>
        <p:txBody>
          <a:bodyPr>
            <a:prstTxWarp prst="textNoShape">
              <a:avLst/>
            </a:prstTxWarp>
            <a:spAutoFit/>
          </a:bodyPr>
          <a:lstStyle/>
          <a:p>
            <a:endParaRPr lang="en-US"/>
          </a:p>
        </p:txBody>
      </p:sp>
      <p:graphicFrame>
        <p:nvGraphicFramePr>
          <p:cNvPr id="81922" name="Object 2"/>
          <p:cNvGraphicFramePr>
            <a:graphicFrameLocks noChangeAspect="1"/>
          </p:cNvGraphicFramePr>
          <p:nvPr/>
        </p:nvGraphicFramePr>
        <p:xfrm>
          <a:off x="2667000" y="1447800"/>
          <a:ext cx="2990850" cy="2857500"/>
        </p:xfrm>
        <a:graphic>
          <a:graphicData uri="http://schemas.openxmlformats.org/presentationml/2006/ole">
            <mc:AlternateContent xmlns:mc="http://schemas.openxmlformats.org/markup-compatibility/2006">
              <mc:Choice xmlns:v="urn:schemas-microsoft-com:vml" Requires="v">
                <p:oleObj spid="_x0000_s325654" name="Photo Editor Photo" r:id="rId4" imgW="2991268" imgH="2857899" progId="">
                  <p:embed/>
                </p:oleObj>
              </mc:Choice>
              <mc:Fallback>
                <p:oleObj name="Photo Editor Photo" r:id="rId4" imgW="2991268" imgH="2857899" progId="">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7000" y="1447800"/>
                        <a:ext cx="2990850" cy="28575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81926" name="Text Box 6"/>
          <p:cNvSpPr txBox="1">
            <a:spLocks noChangeArrowheads="1"/>
          </p:cNvSpPr>
          <p:nvPr/>
        </p:nvSpPr>
        <p:spPr bwMode="auto">
          <a:xfrm>
            <a:off x="5638800" y="2330450"/>
            <a:ext cx="1865313" cy="336550"/>
          </a:xfrm>
          <a:prstGeom prst="rect">
            <a:avLst/>
          </a:prstGeom>
          <a:noFill/>
          <a:ln w="9525">
            <a:noFill/>
            <a:miter lim="800000"/>
            <a:headEnd/>
            <a:tailEnd/>
          </a:ln>
        </p:spPr>
        <p:txBody>
          <a:bodyPr wrap="none">
            <a:prstTxWarp prst="textNoShape">
              <a:avLst/>
            </a:prstTxWarp>
            <a:spAutoFit/>
          </a:bodyPr>
          <a:lstStyle/>
          <a:p>
            <a:r>
              <a:rPr lang="en-US" sz="1600"/>
              <a:t>depth discontinuity</a:t>
            </a:r>
          </a:p>
        </p:txBody>
      </p:sp>
      <p:sp>
        <p:nvSpPr>
          <p:cNvPr id="81927" name="Text Box 7"/>
          <p:cNvSpPr txBox="1">
            <a:spLocks noChangeArrowheads="1"/>
          </p:cNvSpPr>
          <p:nvPr/>
        </p:nvSpPr>
        <p:spPr bwMode="auto">
          <a:xfrm>
            <a:off x="5638800" y="2971800"/>
            <a:ext cx="2520950" cy="336550"/>
          </a:xfrm>
          <a:prstGeom prst="rect">
            <a:avLst/>
          </a:prstGeom>
          <a:noFill/>
          <a:ln w="9525">
            <a:noFill/>
            <a:miter lim="800000"/>
            <a:headEnd/>
            <a:tailEnd/>
          </a:ln>
        </p:spPr>
        <p:txBody>
          <a:bodyPr wrap="none">
            <a:prstTxWarp prst="textNoShape">
              <a:avLst/>
            </a:prstTxWarp>
            <a:spAutoFit/>
          </a:bodyPr>
          <a:lstStyle/>
          <a:p>
            <a:r>
              <a:rPr lang="en-US" sz="1600"/>
              <a:t>surface color discontinuity</a:t>
            </a:r>
          </a:p>
        </p:txBody>
      </p:sp>
      <p:sp>
        <p:nvSpPr>
          <p:cNvPr id="81928" name="Text Box 8"/>
          <p:cNvSpPr txBox="1">
            <a:spLocks noChangeArrowheads="1"/>
          </p:cNvSpPr>
          <p:nvPr/>
        </p:nvSpPr>
        <p:spPr bwMode="auto">
          <a:xfrm>
            <a:off x="5638800" y="3625850"/>
            <a:ext cx="2370138" cy="336550"/>
          </a:xfrm>
          <a:prstGeom prst="rect">
            <a:avLst/>
          </a:prstGeom>
          <a:noFill/>
          <a:ln w="9525">
            <a:noFill/>
            <a:miter lim="800000"/>
            <a:headEnd/>
            <a:tailEnd/>
          </a:ln>
        </p:spPr>
        <p:txBody>
          <a:bodyPr wrap="none">
            <a:prstTxWarp prst="textNoShape">
              <a:avLst/>
            </a:prstTxWarp>
            <a:spAutoFit/>
          </a:bodyPr>
          <a:lstStyle/>
          <a:p>
            <a:r>
              <a:rPr lang="en-US" sz="1600"/>
              <a:t>illumination discontinuity</a:t>
            </a:r>
          </a:p>
        </p:txBody>
      </p:sp>
      <p:sp>
        <p:nvSpPr>
          <p:cNvPr id="81929" name="Text Box 9"/>
          <p:cNvSpPr txBox="1">
            <a:spLocks noChangeArrowheads="1"/>
          </p:cNvSpPr>
          <p:nvPr/>
        </p:nvSpPr>
        <p:spPr bwMode="auto">
          <a:xfrm>
            <a:off x="5638800" y="1676400"/>
            <a:ext cx="2701925" cy="336550"/>
          </a:xfrm>
          <a:prstGeom prst="rect">
            <a:avLst/>
          </a:prstGeom>
          <a:noFill/>
          <a:ln w="9525">
            <a:noFill/>
            <a:miter lim="800000"/>
            <a:headEnd/>
            <a:tailEnd/>
          </a:ln>
        </p:spPr>
        <p:txBody>
          <a:bodyPr wrap="none">
            <a:prstTxWarp prst="textNoShape">
              <a:avLst/>
            </a:prstTxWarp>
            <a:spAutoFit/>
          </a:bodyPr>
          <a:lstStyle/>
          <a:p>
            <a:r>
              <a:rPr lang="en-US" sz="1600"/>
              <a:t>surface normal discontinuity</a:t>
            </a:r>
          </a:p>
        </p:txBody>
      </p:sp>
      <p:sp>
        <p:nvSpPr>
          <p:cNvPr id="81930" name="Text Box 12"/>
          <p:cNvSpPr txBox="1">
            <a:spLocks noChangeArrowheads="1"/>
          </p:cNvSpPr>
          <p:nvPr/>
        </p:nvSpPr>
        <p:spPr bwMode="auto">
          <a:xfrm>
            <a:off x="7239000" y="6477000"/>
            <a:ext cx="1841500" cy="274638"/>
          </a:xfrm>
          <a:prstGeom prst="rect">
            <a:avLst/>
          </a:prstGeom>
          <a:solidFill>
            <a:schemeClr val="bg1"/>
          </a:solidFill>
          <a:ln w="9525">
            <a:noFill/>
            <a:miter lim="800000"/>
            <a:headEnd/>
            <a:tailEnd/>
          </a:ln>
        </p:spPr>
        <p:txBody>
          <a:bodyPr>
            <a:prstTxWarp prst="textNoShape">
              <a:avLst/>
            </a:prstTxWarp>
            <a:spAutoFit/>
          </a:bodyPr>
          <a:lstStyle/>
          <a:p>
            <a:r>
              <a:rPr lang="en-US" sz="1200"/>
              <a:t>Source: Steve Seitz</a:t>
            </a:r>
          </a:p>
        </p:txBody>
      </p:sp>
    </p:spTree>
    <p:extLst>
      <p:ext uri="{BB962C8B-B14F-4D97-AF65-F5344CB8AC3E}">
        <p14:creationId xmlns:p14="http://schemas.microsoft.com/office/powerpoint/2010/main" val="41948861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685800" y="76200"/>
            <a:ext cx="7772400" cy="838200"/>
          </a:xfrm>
        </p:spPr>
        <p:txBody>
          <a:bodyPr/>
          <a:lstStyle/>
          <a:p>
            <a:pPr eaLnBrk="1" hangingPunct="1"/>
            <a:r>
              <a:rPr lang="en-US">
                <a:ea typeface="ＭＳ Ｐゴシック" charset="-128"/>
                <a:cs typeface="ＭＳ Ｐゴシック" charset="-128"/>
              </a:rPr>
              <a:t>Characterizing edges</a:t>
            </a:r>
          </a:p>
        </p:txBody>
      </p:sp>
      <p:sp>
        <p:nvSpPr>
          <p:cNvPr id="82947" name="Rectangle 26"/>
          <p:cNvSpPr txBox="1">
            <a:spLocks noChangeArrowheads="1"/>
          </p:cNvSpPr>
          <p:nvPr/>
        </p:nvSpPr>
        <p:spPr bwMode="auto">
          <a:xfrm>
            <a:off x="685800" y="914400"/>
            <a:ext cx="7772400" cy="5257800"/>
          </a:xfrm>
          <a:prstGeom prst="rect">
            <a:avLst/>
          </a:prstGeom>
          <a:noFill/>
          <a:ln w="9525">
            <a:noFill/>
            <a:miter lim="800000"/>
            <a:headEnd/>
            <a:tailEnd/>
          </a:ln>
        </p:spPr>
        <p:txBody>
          <a:bodyPr>
            <a:prstTxWarp prst="textNoShape">
              <a:avLst/>
            </a:prstTxWarp>
          </a:bodyPr>
          <a:lstStyle/>
          <a:p>
            <a:pPr marL="342900" indent="-342900" defTabSz="914400" eaLnBrk="0" hangingPunct="0">
              <a:spcBef>
                <a:spcPct val="20000"/>
              </a:spcBef>
              <a:buFontTx/>
              <a:buChar char="•"/>
            </a:pPr>
            <a:r>
              <a:rPr lang="en-US" sz="2800">
                <a:latin typeface="Calibri" charset="0"/>
              </a:rPr>
              <a:t>An edge is a place of rapid change in the image intensity function</a:t>
            </a:r>
          </a:p>
        </p:txBody>
      </p:sp>
      <p:pic>
        <p:nvPicPr>
          <p:cNvPr id="82948" name="Picture 10" descr="step_edge2"/>
          <p:cNvPicPr>
            <a:picLocks noChangeAspect="1" noChangeArrowheads="1"/>
          </p:cNvPicPr>
          <p:nvPr/>
        </p:nvPicPr>
        <p:blipFill>
          <a:blip r:embed="rId3"/>
          <a:srcRect/>
          <a:stretch>
            <a:fillRect/>
          </a:stretch>
        </p:blipFill>
        <p:spPr bwMode="auto">
          <a:xfrm>
            <a:off x="228600" y="2895600"/>
            <a:ext cx="2743200" cy="2082800"/>
          </a:xfrm>
          <a:prstGeom prst="rect">
            <a:avLst/>
          </a:prstGeom>
          <a:noFill/>
          <a:ln w="9525">
            <a:solidFill>
              <a:schemeClr val="tx1"/>
            </a:solidFill>
            <a:miter lim="800000"/>
            <a:headEnd/>
            <a:tailEnd/>
          </a:ln>
        </p:spPr>
      </p:pic>
      <p:sp>
        <p:nvSpPr>
          <p:cNvPr id="82949" name="Line 21"/>
          <p:cNvSpPr>
            <a:spLocks noChangeShapeType="1"/>
          </p:cNvSpPr>
          <p:nvPr/>
        </p:nvSpPr>
        <p:spPr bwMode="auto">
          <a:xfrm>
            <a:off x="228600" y="3962400"/>
            <a:ext cx="2743200" cy="0"/>
          </a:xfrm>
          <a:prstGeom prst="line">
            <a:avLst/>
          </a:prstGeom>
          <a:noFill/>
          <a:ln w="38100">
            <a:solidFill>
              <a:srgbClr val="FF0000"/>
            </a:solidFill>
            <a:round/>
            <a:headEnd/>
            <a:tailEnd/>
          </a:ln>
        </p:spPr>
        <p:txBody>
          <a:bodyPr>
            <a:prstTxWarp prst="textNoShape">
              <a:avLst/>
            </a:prstTxWarp>
          </a:bodyPr>
          <a:lstStyle/>
          <a:p>
            <a:endParaRPr lang="en-US"/>
          </a:p>
        </p:txBody>
      </p:sp>
      <p:sp>
        <p:nvSpPr>
          <p:cNvPr id="82950" name="Text Box 22"/>
          <p:cNvSpPr txBox="1">
            <a:spLocks noChangeArrowheads="1"/>
          </p:cNvSpPr>
          <p:nvPr/>
        </p:nvSpPr>
        <p:spPr bwMode="auto">
          <a:xfrm>
            <a:off x="1174750" y="2514600"/>
            <a:ext cx="806450" cy="366713"/>
          </a:xfrm>
          <a:prstGeom prst="rect">
            <a:avLst/>
          </a:prstGeom>
          <a:noFill/>
          <a:ln w="9525">
            <a:noFill/>
            <a:miter lim="800000"/>
            <a:headEnd/>
            <a:tailEnd/>
          </a:ln>
        </p:spPr>
        <p:txBody>
          <a:bodyPr wrap="none">
            <a:prstTxWarp prst="textNoShape">
              <a:avLst/>
            </a:prstTxWarp>
            <a:spAutoFit/>
          </a:bodyPr>
          <a:lstStyle/>
          <a:p>
            <a:pPr algn="ctr"/>
            <a:r>
              <a:rPr lang="en-US"/>
              <a:t>image</a:t>
            </a:r>
          </a:p>
        </p:txBody>
      </p:sp>
      <p:grpSp>
        <p:nvGrpSpPr>
          <p:cNvPr id="2" name="Group 31"/>
          <p:cNvGrpSpPr>
            <a:grpSpLocks/>
          </p:cNvGrpSpPr>
          <p:nvPr/>
        </p:nvGrpSpPr>
        <p:grpSpPr bwMode="auto">
          <a:xfrm>
            <a:off x="3124200" y="2254250"/>
            <a:ext cx="2851150" cy="2725738"/>
            <a:chOff x="1968" y="1420"/>
            <a:chExt cx="1796" cy="1717"/>
          </a:xfrm>
        </p:grpSpPr>
        <p:sp>
          <p:nvSpPr>
            <p:cNvPr id="82963" name="Rectangle 11"/>
            <p:cNvSpPr>
              <a:spLocks noChangeArrowheads="1"/>
            </p:cNvSpPr>
            <p:nvPr/>
          </p:nvSpPr>
          <p:spPr bwMode="auto">
            <a:xfrm>
              <a:off x="2016" y="1824"/>
              <a:ext cx="1727" cy="1313"/>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sp>
          <p:nvSpPr>
            <p:cNvPr id="82964" name="Freeform 12"/>
            <p:cNvSpPr>
              <a:spLocks/>
            </p:cNvSpPr>
            <p:nvPr/>
          </p:nvSpPr>
          <p:spPr bwMode="auto">
            <a:xfrm>
              <a:off x="2016" y="2016"/>
              <a:ext cx="912" cy="1015"/>
            </a:xfrm>
            <a:custGeom>
              <a:avLst/>
              <a:gdLst>
                <a:gd name="T0" fmla="*/ 0 w 912"/>
                <a:gd name="T1" fmla="*/ 0 h 1015"/>
                <a:gd name="T2" fmla="*/ 316 w 912"/>
                <a:gd name="T3" fmla="*/ 0 h 1015"/>
                <a:gd name="T4" fmla="*/ 435 w 912"/>
                <a:gd name="T5" fmla="*/ 129 h 1015"/>
                <a:gd name="T6" fmla="*/ 492 w 912"/>
                <a:gd name="T7" fmla="*/ 579 h 1015"/>
                <a:gd name="T8" fmla="*/ 549 w 912"/>
                <a:gd name="T9" fmla="*/ 927 h 1015"/>
                <a:gd name="T10" fmla="*/ 660 w 912"/>
                <a:gd name="T11" fmla="*/ 1008 h 1015"/>
                <a:gd name="T12" fmla="*/ 912 w 912"/>
                <a:gd name="T13" fmla="*/ 1014 h 1015"/>
                <a:gd name="T14" fmla="*/ 0 60000 65536"/>
                <a:gd name="T15" fmla="*/ 0 60000 65536"/>
                <a:gd name="T16" fmla="*/ 0 60000 65536"/>
                <a:gd name="T17" fmla="*/ 0 60000 65536"/>
                <a:gd name="T18" fmla="*/ 0 60000 65536"/>
                <a:gd name="T19" fmla="*/ 0 60000 65536"/>
                <a:gd name="T20" fmla="*/ 0 60000 65536"/>
                <a:gd name="T21" fmla="*/ 0 w 912"/>
                <a:gd name="T22" fmla="*/ 0 h 1015"/>
                <a:gd name="T23" fmla="*/ 912 w 912"/>
                <a:gd name="T24" fmla="*/ 1015 h 10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2" h="1015">
                  <a:moveTo>
                    <a:pt x="0" y="0"/>
                  </a:moveTo>
                  <a:cubicBezTo>
                    <a:pt x="0" y="0"/>
                    <a:pt x="252" y="0"/>
                    <a:pt x="316" y="0"/>
                  </a:cubicBezTo>
                  <a:cubicBezTo>
                    <a:pt x="380" y="0"/>
                    <a:pt x="405" y="28"/>
                    <a:pt x="435" y="129"/>
                  </a:cubicBezTo>
                  <a:cubicBezTo>
                    <a:pt x="465" y="230"/>
                    <a:pt x="480" y="444"/>
                    <a:pt x="492" y="579"/>
                  </a:cubicBezTo>
                  <a:cubicBezTo>
                    <a:pt x="504" y="714"/>
                    <a:pt x="521" y="856"/>
                    <a:pt x="549" y="927"/>
                  </a:cubicBezTo>
                  <a:cubicBezTo>
                    <a:pt x="577" y="998"/>
                    <a:pt x="602" y="1001"/>
                    <a:pt x="660" y="1008"/>
                  </a:cubicBezTo>
                  <a:cubicBezTo>
                    <a:pt x="718" y="1015"/>
                    <a:pt x="860" y="1013"/>
                    <a:pt x="912" y="1014"/>
                  </a:cubicBezTo>
                </a:path>
              </a:pathLst>
            </a:custGeom>
            <a:noFill/>
            <a:ln w="9525">
              <a:solidFill>
                <a:schemeClr val="tx1"/>
              </a:solidFill>
              <a:round/>
              <a:headEnd/>
              <a:tailEnd/>
            </a:ln>
          </p:spPr>
          <p:txBody>
            <a:bodyPr>
              <a:prstTxWarp prst="textNoShape">
                <a:avLst/>
              </a:prstTxWarp>
            </a:bodyPr>
            <a:lstStyle/>
            <a:p>
              <a:endParaRPr lang="en-US"/>
            </a:p>
          </p:txBody>
        </p:sp>
        <p:sp>
          <p:nvSpPr>
            <p:cNvPr id="82965" name="Freeform 15"/>
            <p:cNvSpPr>
              <a:spLocks/>
            </p:cNvSpPr>
            <p:nvPr/>
          </p:nvSpPr>
          <p:spPr bwMode="auto">
            <a:xfrm flipH="1">
              <a:off x="2832" y="2016"/>
              <a:ext cx="912" cy="1015"/>
            </a:xfrm>
            <a:custGeom>
              <a:avLst/>
              <a:gdLst>
                <a:gd name="T0" fmla="*/ 0 w 912"/>
                <a:gd name="T1" fmla="*/ 0 h 1015"/>
                <a:gd name="T2" fmla="*/ 316 w 912"/>
                <a:gd name="T3" fmla="*/ 0 h 1015"/>
                <a:gd name="T4" fmla="*/ 435 w 912"/>
                <a:gd name="T5" fmla="*/ 129 h 1015"/>
                <a:gd name="T6" fmla="*/ 492 w 912"/>
                <a:gd name="T7" fmla="*/ 579 h 1015"/>
                <a:gd name="T8" fmla="*/ 549 w 912"/>
                <a:gd name="T9" fmla="*/ 927 h 1015"/>
                <a:gd name="T10" fmla="*/ 660 w 912"/>
                <a:gd name="T11" fmla="*/ 1008 h 1015"/>
                <a:gd name="T12" fmla="*/ 912 w 912"/>
                <a:gd name="T13" fmla="*/ 1014 h 1015"/>
                <a:gd name="T14" fmla="*/ 0 60000 65536"/>
                <a:gd name="T15" fmla="*/ 0 60000 65536"/>
                <a:gd name="T16" fmla="*/ 0 60000 65536"/>
                <a:gd name="T17" fmla="*/ 0 60000 65536"/>
                <a:gd name="T18" fmla="*/ 0 60000 65536"/>
                <a:gd name="T19" fmla="*/ 0 60000 65536"/>
                <a:gd name="T20" fmla="*/ 0 60000 65536"/>
                <a:gd name="T21" fmla="*/ 0 w 912"/>
                <a:gd name="T22" fmla="*/ 0 h 1015"/>
                <a:gd name="T23" fmla="*/ 912 w 912"/>
                <a:gd name="T24" fmla="*/ 1015 h 10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12" h="1015">
                  <a:moveTo>
                    <a:pt x="0" y="0"/>
                  </a:moveTo>
                  <a:cubicBezTo>
                    <a:pt x="0" y="0"/>
                    <a:pt x="252" y="0"/>
                    <a:pt x="316" y="0"/>
                  </a:cubicBezTo>
                  <a:cubicBezTo>
                    <a:pt x="380" y="0"/>
                    <a:pt x="405" y="28"/>
                    <a:pt x="435" y="129"/>
                  </a:cubicBezTo>
                  <a:cubicBezTo>
                    <a:pt x="465" y="230"/>
                    <a:pt x="480" y="444"/>
                    <a:pt x="492" y="579"/>
                  </a:cubicBezTo>
                  <a:cubicBezTo>
                    <a:pt x="504" y="714"/>
                    <a:pt x="521" y="856"/>
                    <a:pt x="549" y="927"/>
                  </a:cubicBezTo>
                  <a:cubicBezTo>
                    <a:pt x="577" y="998"/>
                    <a:pt x="602" y="1001"/>
                    <a:pt x="660" y="1008"/>
                  </a:cubicBezTo>
                  <a:cubicBezTo>
                    <a:pt x="718" y="1015"/>
                    <a:pt x="860" y="1013"/>
                    <a:pt x="912" y="1014"/>
                  </a:cubicBezTo>
                </a:path>
              </a:pathLst>
            </a:custGeom>
            <a:noFill/>
            <a:ln w="9525">
              <a:solidFill>
                <a:schemeClr val="tx1"/>
              </a:solidFill>
              <a:round/>
              <a:headEnd/>
              <a:tailEnd/>
            </a:ln>
          </p:spPr>
          <p:txBody>
            <a:bodyPr>
              <a:prstTxWarp prst="textNoShape">
                <a:avLst/>
              </a:prstTxWarp>
            </a:bodyPr>
            <a:lstStyle/>
            <a:p>
              <a:endParaRPr lang="en-US"/>
            </a:p>
          </p:txBody>
        </p:sp>
        <p:sp>
          <p:nvSpPr>
            <p:cNvPr id="82966" name="Text Box 24"/>
            <p:cNvSpPr txBox="1">
              <a:spLocks noChangeArrowheads="1"/>
            </p:cNvSpPr>
            <p:nvPr/>
          </p:nvSpPr>
          <p:spPr bwMode="auto">
            <a:xfrm>
              <a:off x="1968" y="1420"/>
              <a:ext cx="1796" cy="404"/>
            </a:xfrm>
            <a:prstGeom prst="rect">
              <a:avLst/>
            </a:prstGeom>
            <a:noFill/>
            <a:ln w="9525">
              <a:noFill/>
              <a:miter lim="800000"/>
              <a:headEnd/>
              <a:tailEnd/>
            </a:ln>
          </p:spPr>
          <p:txBody>
            <a:bodyPr wrap="none">
              <a:prstTxWarp prst="textNoShape">
                <a:avLst/>
              </a:prstTxWarp>
              <a:spAutoFit/>
            </a:bodyPr>
            <a:lstStyle/>
            <a:p>
              <a:pPr algn="ctr"/>
              <a:r>
                <a:rPr lang="en-US"/>
                <a:t>intensity function</a:t>
              </a:r>
              <a:br>
                <a:rPr lang="en-US"/>
              </a:br>
              <a:r>
                <a:rPr lang="en-US"/>
                <a:t>(along horizontal scanline)</a:t>
              </a:r>
            </a:p>
          </p:txBody>
        </p:sp>
      </p:grpSp>
      <p:grpSp>
        <p:nvGrpSpPr>
          <p:cNvPr id="3" name="Group 32"/>
          <p:cNvGrpSpPr>
            <a:grpSpLocks/>
          </p:cNvGrpSpPr>
          <p:nvPr/>
        </p:nvGrpSpPr>
        <p:grpSpPr bwMode="auto">
          <a:xfrm>
            <a:off x="6172200" y="2528888"/>
            <a:ext cx="2743200" cy="2451100"/>
            <a:chOff x="3888" y="1593"/>
            <a:chExt cx="1728" cy="1544"/>
          </a:xfrm>
        </p:grpSpPr>
        <p:sp>
          <p:nvSpPr>
            <p:cNvPr id="82958" name="Rectangle 16"/>
            <p:cNvSpPr>
              <a:spLocks noChangeArrowheads="1"/>
            </p:cNvSpPr>
            <p:nvPr/>
          </p:nvSpPr>
          <p:spPr bwMode="auto">
            <a:xfrm>
              <a:off x="3888" y="1824"/>
              <a:ext cx="1727" cy="1313"/>
            </a:xfrm>
            <a:prstGeom prst="rect">
              <a:avLst/>
            </a:prstGeom>
            <a:solidFill>
              <a:schemeClr val="bg1"/>
            </a:solidFill>
            <a:ln w="9525">
              <a:solidFill>
                <a:schemeClr val="tx1"/>
              </a:solidFill>
              <a:miter lim="800000"/>
              <a:headEnd/>
              <a:tailEnd/>
            </a:ln>
          </p:spPr>
          <p:txBody>
            <a:bodyPr wrap="none" anchor="ctr">
              <a:prstTxWarp prst="textNoShape">
                <a:avLst/>
              </a:prstTxWarp>
            </a:bodyPr>
            <a:lstStyle/>
            <a:p>
              <a:endParaRPr lang="en-US"/>
            </a:p>
          </p:txBody>
        </p:sp>
        <p:grpSp>
          <p:nvGrpSpPr>
            <p:cNvPr id="82959" name="Group 19"/>
            <p:cNvGrpSpPr>
              <a:grpSpLocks/>
            </p:cNvGrpSpPr>
            <p:nvPr/>
          </p:nvGrpSpPr>
          <p:grpSpPr bwMode="auto">
            <a:xfrm>
              <a:off x="3888" y="1854"/>
              <a:ext cx="1728" cy="1248"/>
              <a:chOff x="3888" y="2640"/>
              <a:chExt cx="1728" cy="1248"/>
            </a:xfrm>
          </p:grpSpPr>
          <p:sp>
            <p:nvSpPr>
              <p:cNvPr id="82961" name="Freeform 17"/>
              <p:cNvSpPr>
                <a:spLocks/>
              </p:cNvSpPr>
              <p:nvPr/>
            </p:nvSpPr>
            <p:spPr bwMode="auto">
              <a:xfrm>
                <a:off x="3888" y="3264"/>
                <a:ext cx="909" cy="624"/>
              </a:xfrm>
              <a:custGeom>
                <a:avLst/>
                <a:gdLst>
                  <a:gd name="T0" fmla="*/ 0 w 909"/>
                  <a:gd name="T1" fmla="*/ 0 h 630"/>
                  <a:gd name="T2" fmla="*/ 288 w 909"/>
                  <a:gd name="T3" fmla="*/ 6 h 630"/>
                  <a:gd name="T4" fmla="*/ 354 w 909"/>
                  <a:gd name="T5" fmla="*/ 82 h 630"/>
                  <a:gd name="T6" fmla="*/ 399 w 909"/>
                  <a:gd name="T7" fmla="*/ 421 h 630"/>
                  <a:gd name="T8" fmla="*/ 459 w 909"/>
                  <a:gd name="T9" fmla="*/ 618 h 630"/>
                  <a:gd name="T10" fmla="*/ 528 w 909"/>
                  <a:gd name="T11" fmla="*/ 424 h 630"/>
                  <a:gd name="T12" fmla="*/ 564 w 909"/>
                  <a:gd name="T13" fmla="*/ 94 h 630"/>
                  <a:gd name="T14" fmla="*/ 642 w 909"/>
                  <a:gd name="T15" fmla="*/ 15 h 630"/>
                  <a:gd name="T16" fmla="*/ 909 w 909"/>
                  <a:gd name="T17" fmla="*/ 3 h 6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09"/>
                  <a:gd name="T28" fmla="*/ 0 h 630"/>
                  <a:gd name="T29" fmla="*/ 909 w 909"/>
                  <a:gd name="T30" fmla="*/ 630 h 6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09" h="630">
                    <a:moveTo>
                      <a:pt x="0" y="0"/>
                    </a:moveTo>
                    <a:cubicBezTo>
                      <a:pt x="48" y="1"/>
                      <a:pt x="231" y="0"/>
                      <a:pt x="288" y="6"/>
                    </a:cubicBezTo>
                    <a:cubicBezTo>
                      <a:pt x="345" y="12"/>
                      <a:pt x="351" y="57"/>
                      <a:pt x="354" y="84"/>
                    </a:cubicBezTo>
                    <a:cubicBezTo>
                      <a:pt x="357" y="111"/>
                      <a:pt x="382" y="338"/>
                      <a:pt x="399" y="429"/>
                    </a:cubicBezTo>
                    <a:cubicBezTo>
                      <a:pt x="416" y="520"/>
                      <a:pt x="438" y="630"/>
                      <a:pt x="459" y="630"/>
                    </a:cubicBezTo>
                    <a:cubicBezTo>
                      <a:pt x="483" y="630"/>
                      <a:pt x="504" y="536"/>
                      <a:pt x="528" y="432"/>
                    </a:cubicBezTo>
                    <a:cubicBezTo>
                      <a:pt x="546" y="343"/>
                      <a:pt x="545" y="165"/>
                      <a:pt x="564" y="96"/>
                    </a:cubicBezTo>
                    <a:cubicBezTo>
                      <a:pt x="581" y="24"/>
                      <a:pt x="585" y="28"/>
                      <a:pt x="642" y="15"/>
                    </a:cubicBezTo>
                    <a:cubicBezTo>
                      <a:pt x="699" y="2"/>
                      <a:pt x="854" y="5"/>
                      <a:pt x="909" y="3"/>
                    </a:cubicBezTo>
                  </a:path>
                </a:pathLst>
              </a:custGeom>
              <a:noFill/>
              <a:ln w="9525">
                <a:solidFill>
                  <a:schemeClr val="tx1"/>
                </a:solidFill>
                <a:round/>
                <a:headEnd/>
                <a:tailEnd/>
              </a:ln>
            </p:spPr>
            <p:txBody>
              <a:bodyPr>
                <a:prstTxWarp prst="textNoShape">
                  <a:avLst/>
                </a:prstTxWarp>
              </a:bodyPr>
              <a:lstStyle/>
              <a:p>
                <a:endParaRPr lang="en-US"/>
              </a:p>
            </p:txBody>
          </p:sp>
          <p:sp>
            <p:nvSpPr>
              <p:cNvPr id="82962" name="Freeform 18"/>
              <p:cNvSpPr>
                <a:spLocks/>
              </p:cNvSpPr>
              <p:nvPr/>
            </p:nvSpPr>
            <p:spPr bwMode="auto">
              <a:xfrm flipV="1">
                <a:off x="4707" y="2640"/>
                <a:ext cx="909" cy="624"/>
              </a:xfrm>
              <a:custGeom>
                <a:avLst/>
                <a:gdLst>
                  <a:gd name="T0" fmla="*/ 0 w 909"/>
                  <a:gd name="T1" fmla="*/ 0 h 630"/>
                  <a:gd name="T2" fmla="*/ 288 w 909"/>
                  <a:gd name="T3" fmla="*/ 6 h 630"/>
                  <a:gd name="T4" fmla="*/ 354 w 909"/>
                  <a:gd name="T5" fmla="*/ 82 h 630"/>
                  <a:gd name="T6" fmla="*/ 399 w 909"/>
                  <a:gd name="T7" fmla="*/ 421 h 630"/>
                  <a:gd name="T8" fmla="*/ 459 w 909"/>
                  <a:gd name="T9" fmla="*/ 618 h 630"/>
                  <a:gd name="T10" fmla="*/ 528 w 909"/>
                  <a:gd name="T11" fmla="*/ 424 h 630"/>
                  <a:gd name="T12" fmla="*/ 564 w 909"/>
                  <a:gd name="T13" fmla="*/ 94 h 630"/>
                  <a:gd name="T14" fmla="*/ 642 w 909"/>
                  <a:gd name="T15" fmla="*/ 15 h 630"/>
                  <a:gd name="T16" fmla="*/ 909 w 909"/>
                  <a:gd name="T17" fmla="*/ 3 h 6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09"/>
                  <a:gd name="T28" fmla="*/ 0 h 630"/>
                  <a:gd name="T29" fmla="*/ 909 w 909"/>
                  <a:gd name="T30" fmla="*/ 630 h 6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09" h="630">
                    <a:moveTo>
                      <a:pt x="0" y="0"/>
                    </a:moveTo>
                    <a:cubicBezTo>
                      <a:pt x="48" y="1"/>
                      <a:pt x="231" y="0"/>
                      <a:pt x="288" y="6"/>
                    </a:cubicBezTo>
                    <a:cubicBezTo>
                      <a:pt x="345" y="12"/>
                      <a:pt x="351" y="57"/>
                      <a:pt x="354" y="84"/>
                    </a:cubicBezTo>
                    <a:cubicBezTo>
                      <a:pt x="357" y="111"/>
                      <a:pt x="382" y="338"/>
                      <a:pt x="399" y="429"/>
                    </a:cubicBezTo>
                    <a:cubicBezTo>
                      <a:pt x="416" y="520"/>
                      <a:pt x="438" y="630"/>
                      <a:pt x="459" y="630"/>
                    </a:cubicBezTo>
                    <a:cubicBezTo>
                      <a:pt x="483" y="630"/>
                      <a:pt x="504" y="536"/>
                      <a:pt x="528" y="432"/>
                    </a:cubicBezTo>
                    <a:cubicBezTo>
                      <a:pt x="546" y="343"/>
                      <a:pt x="545" y="165"/>
                      <a:pt x="564" y="96"/>
                    </a:cubicBezTo>
                    <a:cubicBezTo>
                      <a:pt x="581" y="24"/>
                      <a:pt x="585" y="28"/>
                      <a:pt x="642" y="15"/>
                    </a:cubicBezTo>
                    <a:cubicBezTo>
                      <a:pt x="699" y="2"/>
                      <a:pt x="854" y="5"/>
                      <a:pt x="909" y="3"/>
                    </a:cubicBezTo>
                  </a:path>
                </a:pathLst>
              </a:custGeom>
              <a:noFill/>
              <a:ln w="9525">
                <a:solidFill>
                  <a:schemeClr val="tx1"/>
                </a:solidFill>
                <a:round/>
                <a:headEnd/>
                <a:tailEnd/>
              </a:ln>
            </p:spPr>
            <p:txBody>
              <a:bodyPr>
                <a:prstTxWarp prst="textNoShape">
                  <a:avLst/>
                </a:prstTxWarp>
              </a:bodyPr>
              <a:lstStyle/>
              <a:p>
                <a:endParaRPr lang="en-US"/>
              </a:p>
            </p:txBody>
          </p:sp>
        </p:grpSp>
        <p:sp>
          <p:nvSpPr>
            <p:cNvPr id="82960" name="Text Box 25"/>
            <p:cNvSpPr txBox="1">
              <a:spLocks noChangeArrowheads="1"/>
            </p:cNvSpPr>
            <p:nvPr/>
          </p:nvSpPr>
          <p:spPr bwMode="auto">
            <a:xfrm>
              <a:off x="4216" y="1593"/>
              <a:ext cx="1004" cy="231"/>
            </a:xfrm>
            <a:prstGeom prst="rect">
              <a:avLst/>
            </a:prstGeom>
            <a:noFill/>
            <a:ln w="9525">
              <a:noFill/>
              <a:miter lim="800000"/>
              <a:headEnd/>
              <a:tailEnd/>
            </a:ln>
          </p:spPr>
          <p:txBody>
            <a:bodyPr wrap="none">
              <a:prstTxWarp prst="textNoShape">
                <a:avLst/>
              </a:prstTxWarp>
              <a:spAutoFit/>
            </a:bodyPr>
            <a:lstStyle/>
            <a:p>
              <a:pPr algn="ctr"/>
              <a:r>
                <a:rPr lang="en-US"/>
                <a:t>first derivative</a:t>
              </a:r>
            </a:p>
          </p:txBody>
        </p:sp>
      </p:grpSp>
      <p:grpSp>
        <p:nvGrpSpPr>
          <p:cNvPr id="5" name="Group 33"/>
          <p:cNvGrpSpPr>
            <a:grpSpLocks/>
          </p:cNvGrpSpPr>
          <p:nvPr/>
        </p:nvGrpSpPr>
        <p:grpSpPr bwMode="auto">
          <a:xfrm>
            <a:off x="6489700" y="3276600"/>
            <a:ext cx="2305050" cy="3200400"/>
            <a:chOff x="4088" y="2064"/>
            <a:chExt cx="1452" cy="2016"/>
          </a:xfrm>
        </p:grpSpPr>
        <p:sp>
          <p:nvSpPr>
            <p:cNvPr id="82955" name="Line 28"/>
            <p:cNvSpPr>
              <a:spLocks noChangeShapeType="1"/>
            </p:cNvSpPr>
            <p:nvPr/>
          </p:nvSpPr>
          <p:spPr bwMode="auto">
            <a:xfrm flipH="1" flipV="1">
              <a:off x="4368" y="3168"/>
              <a:ext cx="144" cy="528"/>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82956" name="Line 29"/>
            <p:cNvSpPr>
              <a:spLocks noChangeShapeType="1"/>
            </p:cNvSpPr>
            <p:nvPr/>
          </p:nvSpPr>
          <p:spPr bwMode="auto">
            <a:xfrm flipV="1">
              <a:off x="5040" y="2064"/>
              <a:ext cx="144" cy="1632"/>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82957" name="Text Box 30"/>
            <p:cNvSpPr txBox="1">
              <a:spLocks noChangeArrowheads="1"/>
            </p:cNvSpPr>
            <p:nvPr/>
          </p:nvSpPr>
          <p:spPr bwMode="auto">
            <a:xfrm>
              <a:off x="4088" y="3676"/>
              <a:ext cx="1452" cy="404"/>
            </a:xfrm>
            <a:prstGeom prst="rect">
              <a:avLst/>
            </a:prstGeom>
            <a:noFill/>
            <a:ln w="9525">
              <a:noFill/>
              <a:miter lim="800000"/>
              <a:headEnd/>
              <a:tailEnd/>
            </a:ln>
          </p:spPr>
          <p:txBody>
            <a:bodyPr wrap="none">
              <a:prstTxWarp prst="textNoShape">
                <a:avLst/>
              </a:prstTxWarp>
              <a:spAutoFit/>
            </a:bodyPr>
            <a:lstStyle/>
            <a:p>
              <a:pPr algn="ctr"/>
              <a:r>
                <a:rPr lang="en-US"/>
                <a:t>edges correspond to</a:t>
              </a:r>
              <a:br>
                <a:rPr lang="en-US"/>
              </a:br>
              <a:r>
                <a:rPr lang="en-US"/>
                <a:t>extrema of derivative</a:t>
              </a:r>
            </a:p>
          </p:txBody>
        </p:sp>
      </p:grpSp>
      <p:sp>
        <p:nvSpPr>
          <p:cNvPr id="82954" name="Text Box 6"/>
          <p:cNvSpPr txBox="1">
            <a:spLocks noChangeArrowheads="1"/>
          </p:cNvSpPr>
          <p:nvPr/>
        </p:nvSpPr>
        <p:spPr bwMode="auto">
          <a:xfrm>
            <a:off x="6569075" y="6488113"/>
            <a:ext cx="2574925" cy="369887"/>
          </a:xfrm>
          <a:prstGeom prst="rect">
            <a:avLst/>
          </a:prstGeom>
          <a:noFill/>
          <a:ln w="9525">
            <a:noFill/>
            <a:miter lim="800000"/>
            <a:headEnd/>
            <a:tailEnd/>
          </a:ln>
        </p:spPr>
        <p:txBody>
          <a:bodyPr wrap="none">
            <a:prstTxWarp prst="textNoShape">
              <a:avLst/>
            </a:prstTxWarp>
            <a:spAutoFit/>
          </a:bodyPr>
          <a:lstStyle/>
          <a:p>
            <a:pPr eaLnBrk="0" hangingPunct="0"/>
            <a:r>
              <a:rPr lang="en-US">
                <a:solidFill>
                  <a:srgbClr val="000000"/>
                </a:solidFill>
                <a:latin typeface="Calibri" charset="0"/>
                <a:ea typeface="Arial" charset="0"/>
                <a:cs typeface="Arial" charset="0"/>
              </a:rPr>
              <a:t>source: Svetlana Lazebnik </a:t>
            </a:r>
          </a:p>
        </p:txBody>
      </p:sp>
    </p:spTree>
    <p:extLst>
      <p:ext uri="{BB962C8B-B14F-4D97-AF65-F5344CB8AC3E}">
        <p14:creationId xmlns:p14="http://schemas.microsoft.com/office/powerpoint/2010/main" val="1261432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685800" y="76200"/>
            <a:ext cx="7772400" cy="838200"/>
          </a:xfrm>
        </p:spPr>
        <p:txBody>
          <a:bodyPr/>
          <a:lstStyle/>
          <a:p>
            <a:pPr eaLnBrk="1" hangingPunct="1"/>
            <a:r>
              <a:rPr lang="en-US">
                <a:ea typeface="ＭＳ Ｐゴシック" charset="-128"/>
                <a:cs typeface="ＭＳ Ｐゴシック" charset="-128"/>
              </a:rPr>
              <a:t>Edge filters</a:t>
            </a:r>
          </a:p>
        </p:txBody>
      </p:sp>
      <p:sp>
        <p:nvSpPr>
          <p:cNvPr id="83971" name="Rectangle 3"/>
          <p:cNvSpPr txBox="1">
            <a:spLocks noChangeArrowheads="1"/>
          </p:cNvSpPr>
          <p:nvPr/>
        </p:nvSpPr>
        <p:spPr bwMode="auto">
          <a:xfrm>
            <a:off x="685800" y="1219200"/>
            <a:ext cx="7772400" cy="5257800"/>
          </a:xfrm>
          <a:prstGeom prst="rect">
            <a:avLst/>
          </a:prstGeom>
          <a:noFill/>
          <a:ln w="9525">
            <a:noFill/>
            <a:miter lim="800000"/>
            <a:headEnd/>
            <a:tailEnd/>
          </a:ln>
        </p:spPr>
        <p:txBody>
          <a:bodyPr>
            <a:prstTxWarp prst="textNoShape">
              <a:avLst/>
            </a:prstTxWarp>
          </a:bodyPr>
          <a:lstStyle/>
          <a:p>
            <a:pPr marL="342900" indent="-342900" defTabSz="914400" eaLnBrk="0" hangingPunct="0">
              <a:spcBef>
                <a:spcPct val="20000"/>
              </a:spcBef>
            </a:pPr>
            <a:r>
              <a:rPr lang="en-US" sz="2800">
                <a:latin typeface="Calibri" charset="0"/>
              </a:rPr>
              <a:t>Approximations of derivative filters:</a:t>
            </a:r>
          </a:p>
        </p:txBody>
      </p:sp>
      <p:pic>
        <p:nvPicPr>
          <p:cNvPr id="83972" name="Picture 4"/>
          <p:cNvPicPr>
            <a:picLocks noChangeAspect="1" noChangeArrowheads="1"/>
          </p:cNvPicPr>
          <p:nvPr/>
        </p:nvPicPr>
        <p:blipFill>
          <a:blip r:embed="rId3"/>
          <a:srcRect/>
          <a:stretch>
            <a:fillRect/>
          </a:stretch>
        </p:blipFill>
        <p:spPr bwMode="auto">
          <a:xfrm>
            <a:off x="762000" y="1752600"/>
            <a:ext cx="7696200" cy="3838575"/>
          </a:xfrm>
          <a:prstGeom prst="rect">
            <a:avLst/>
          </a:prstGeom>
          <a:noFill/>
          <a:ln w="9525">
            <a:noFill/>
            <a:miter lim="800000"/>
            <a:headEnd/>
            <a:tailEnd/>
          </a:ln>
        </p:spPr>
      </p:pic>
      <p:sp>
        <p:nvSpPr>
          <p:cNvPr id="83973" name="Text Box 5"/>
          <p:cNvSpPr txBox="1">
            <a:spLocks noChangeArrowheads="1"/>
          </p:cNvSpPr>
          <p:nvPr/>
        </p:nvSpPr>
        <p:spPr bwMode="auto">
          <a:xfrm>
            <a:off x="7267575" y="6477000"/>
            <a:ext cx="1800225" cy="304800"/>
          </a:xfrm>
          <a:prstGeom prst="rect">
            <a:avLst/>
          </a:prstGeom>
          <a:noFill/>
          <a:ln w="9525">
            <a:noFill/>
            <a:miter lim="800000"/>
            <a:headEnd/>
            <a:tailEnd/>
          </a:ln>
        </p:spPr>
        <p:txBody>
          <a:bodyPr wrap="none">
            <a:prstTxWarp prst="textNoShape">
              <a:avLst/>
            </a:prstTxWarp>
            <a:spAutoFit/>
          </a:bodyPr>
          <a:lstStyle/>
          <a:p>
            <a:pPr algn="ctr"/>
            <a:r>
              <a:rPr lang="en-US" sz="1400"/>
              <a:t>Source: K. Grauman</a:t>
            </a:r>
          </a:p>
        </p:txBody>
      </p:sp>
      <p:sp>
        <p:nvSpPr>
          <p:cNvPr id="83974" name="TextBox 7"/>
          <p:cNvSpPr txBox="1">
            <a:spLocks noChangeArrowheads="1"/>
          </p:cNvSpPr>
          <p:nvPr/>
        </p:nvSpPr>
        <p:spPr bwMode="auto">
          <a:xfrm>
            <a:off x="457200" y="5867400"/>
            <a:ext cx="4662488" cy="369888"/>
          </a:xfrm>
          <a:prstGeom prst="rect">
            <a:avLst/>
          </a:prstGeom>
          <a:noFill/>
          <a:ln w="9525">
            <a:noFill/>
            <a:miter lim="800000"/>
            <a:headEnd/>
            <a:tailEnd/>
          </a:ln>
        </p:spPr>
        <p:txBody>
          <a:bodyPr wrap="none">
            <a:prstTxWarp prst="textNoShape">
              <a:avLst/>
            </a:prstTxWarp>
            <a:spAutoFit/>
          </a:bodyPr>
          <a:lstStyle/>
          <a:p>
            <a:r>
              <a:rPr lang="en-US"/>
              <a:t>Convolve filter with image to get edge map </a:t>
            </a:r>
          </a:p>
        </p:txBody>
      </p:sp>
    </p:spTree>
    <p:extLst>
      <p:ext uri="{BB962C8B-B14F-4D97-AF65-F5344CB8AC3E}">
        <p14:creationId xmlns:p14="http://schemas.microsoft.com/office/powerpoint/2010/main" val="3331171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685800" y="76200"/>
            <a:ext cx="7772400" cy="838200"/>
          </a:xfrm>
        </p:spPr>
        <p:txBody>
          <a:bodyPr/>
          <a:lstStyle/>
          <a:p>
            <a:pPr eaLnBrk="1" hangingPunct="1"/>
            <a:r>
              <a:rPr lang="en-US">
                <a:ea typeface="ＭＳ Ｐゴシック" charset="-128"/>
                <a:cs typeface="ＭＳ Ｐゴシック" charset="-128"/>
              </a:rPr>
              <a:t>Edge filters</a:t>
            </a:r>
          </a:p>
        </p:txBody>
      </p:sp>
      <p:sp>
        <p:nvSpPr>
          <p:cNvPr id="84995" name="Rectangle 3"/>
          <p:cNvSpPr txBox="1">
            <a:spLocks noChangeArrowheads="1"/>
          </p:cNvSpPr>
          <p:nvPr/>
        </p:nvSpPr>
        <p:spPr bwMode="auto">
          <a:xfrm>
            <a:off x="685800" y="1219200"/>
            <a:ext cx="7772400" cy="5257800"/>
          </a:xfrm>
          <a:prstGeom prst="rect">
            <a:avLst/>
          </a:prstGeom>
          <a:noFill/>
          <a:ln w="9525">
            <a:noFill/>
            <a:miter lim="800000"/>
            <a:headEnd/>
            <a:tailEnd/>
          </a:ln>
        </p:spPr>
        <p:txBody>
          <a:bodyPr>
            <a:prstTxWarp prst="textNoShape">
              <a:avLst/>
            </a:prstTxWarp>
          </a:bodyPr>
          <a:lstStyle/>
          <a:p>
            <a:pPr marL="342900" indent="-342900" defTabSz="914400" eaLnBrk="0" hangingPunct="0">
              <a:spcBef>
                <a:spcPct val="20000"/>
              </a:spcBef>
            </a:pPr>
            <a:r>
              <a:rPr lang="en-US" sz="2800">
                <a:latin typeface="Calibri" charset="0"/>
              </a:rPr>
              <a:t>Approximations of derivative filters:</a:t>
            </a:r>
          </a:p>
        </p:txBody>
      </p:sp>
      <p:pic>
        <p:nvPicPr>
          <p:cNvPr id="84996" name="Picture 4"/>
          <p:cNvPicPr>
            <a:picLocks noChangeAspect="1" noChangeArrowheads="1"/>
          </p:cNvPicPr>
          <p:nvPr/>
        </p:nvPicPr>
        <p:blipFill>
          <a:blip r:embed="rId3"/>
          <a:srcRect/>
          <a:stretch>
            <a:fillRect/>
          </a:stretch>
        </p:blipFill>
        <p:spPr bwMode="auto">
          <a:xfrm>
            <a:off x="762000" y="1752600"/>
            <a:ext cx="7696200" cy="3838575"/>
          </a:xfrm>
          <a:prstGeom prst="rect">
            <a:avLst/>
          </a:prstGeom>
          <a:noFill/>
          <a:ln w="9525">
            <a:noFill/>
            <a:miter lim="800000"/>
            <a:headEnd/>
            <a:tailEnd/>
          </a:ln>
        </p:spPr>
      </p:pic>
      <p:sp>
        <p:nvSpPr>
          <p:cNvPr id="84997" name="Text Box 5"/>
          <p:cNvSpPr txBox="1">
            <a:spLocks noChangeArrowheads="1"/>
          </p:cNvSpPr>
          <p:nvPr/>
        </p:nvSpPr>
        <p:spPr bwMode="auto">
          <a:xfrm>
            <a:off x="7267575" y="6477000"/>
            <a:ext cx="1800225" cy="304800"/>
          </a:xfrm>
          <a:prstGeom prst="rect">
            <a:avLst/>
          </a:prstGeom>
          <a:noFill/>
          <a:ln w="9525">
            <a:noFill/>
            <a:miter lim="800000"/>
            <a:headEnd/>
            <a:tailEnd/>
          </a:ln>
        </p:spPr>
        <p:txBody>
          <a:bodyPr wrap="none">
            <a:prstTxWarp prst="textNoShape">
              <a:avLst/>
            </a:prstTxWarp>
            <a:spAutoFit/>
          </a:bodyPr>
          <a:lstStyle/>
          <a:p>
            <a:pPr algn="ctr"/>
            <a:r>
              <a:rPr lang="en-US" sz="1400"/>
              <a:t>Source: K. Grauman</a:t>
            </a:r>
          </a:p>
        </p:txBody>
      </p:sp>
      <p:sp>
        <p:nvSpPr>
          <p:cNvPr id="12" name="Rectangle 11"/>
          <p:cNvSpPr/>
          <p:nvPr/>
        </p:nvSpPr>
        <p:spPr>
          <a:xfrm>
            <a:off x="2590800" y="1752600"/>
            <a:ext cx="2819400" cy="3838575"/>
          </a:xfrm>
          <a:prstGeom prst="rect">
            <a:avLst/>
          </a:prstGeom>
          <a:solidFill>
            <a:srgbClr val="FF0000">
              <a:alpha val="0"/>
            </a:srgbClr>
          </a:solidFill>
          <a:ln w="66675"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charset="-128"/>
              <a:cs typeface="ＭＳ Ｐゴシック" charset="-128"/>
            </a:endParaRPr>
          </a:p>
        </p:txBody>
      </p:sp>
      <p:cxnSp>
        <p:nvCxnSpPr>
          <p:cNvPr id="14" name="Straight Arrow Connector 13"/>
          <p:cNvCxnSpPr/>
          <p:nvPr/>
        </p:nvCxnSpPr>
        <p:spPr>
          <a:xfrm flipV="1">
            <a:off x="2743200" y="5591175"/>
            <a:ext cx="914400" cy="701675"/>
          </a:xfrm>
          <a:prstGeom prst="straightConnector1">
            <a:avLst/>
          </a:prstGeom>
          <a:ln w="57150" cap="flat" cmpd="sng" algn="ctr">
            <a:solidFill>
              <a:srgbClr val="FF0000"/>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75779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a:xfrm>
            <a:off x="685800" y="76200"/>
            <a:ext cx="7772400" cy="838200"/>
          </a:xfrm>
        </p:spPr>
        <p:txBody>
          <a:bodyPr/>
          <a:lstStyle/>
          <a:p>
            <a:pPr eaLnBrk="1" hangingPunct="1"/>
            <a:r>
              <a:rPr lang="en-US">
                <a:ea typeface="ＭＳ Ｐゴシック" charset="-128"/>
                <a:cs typeface="ＭＳ Ｐゴシック" charset="-128"/>
              </a:rPr>
              <a:t>Edge filters</a:t>
            </a:r>
          </a:p>
        </p:txBody>
      </p:sp>
      <p:sp>
        <p:nvSpPr>
          <p:cNvPr id="84995" name="Rectangle 3"/>
          <p:cNvSpPr txBox="1">
            <a:spLocks noChangeArrowheads="1"/>
          </p:cNvSpPr>
          <p:nvPr/>
        </p:nvSpPr>
        <p:spPr bwMode="auto">
          <a:xfrm>
            <a:off x="685800" y="1219200"/>
            <a:ext cx="7772400" cy="5257800"/>
          </a:xfrm>
          <a:prstGeom prst="rect">
            <a:avLst/>
          </a:prstGeom>
          <a:noFill/>
          <a:ln w="9525">
            <a:noFill/>
            <a:miter lim="800000"/>
            <a:headEnd/>
            <a:tailEnd/>
          </a:ln>
        </p:spPr>
        <p:txBody>
          <a:bodyPr>
            <a:prstTxWarp prst="textNoShape">
              <a:avLst/>
            </a:prstTxWarp>
          </a:bodyPr>
          <a:lstStyle/>
          <a:p>
            <a:pPr marL="342900" indent="-342900" defTabSz="914400" eaLnBrk="0" hangingPunct="0">
              <a:spcBef>
                <a:spcPct val="20000"/>
              </a:spcBef>
            </a:pPr>
            <a:r>
              <a:rPr lang="en-US" sz="2800">
                <a:latin typeface="Calibri" charset="0"/>
              </a:rPr>
              <a:t>Approximations of derivative filters:</a:t>
            </a:r>
          </a:p>
        </p:txBody>
      </p:sp>
      <p:pic>
        <p:nvPicPr>
          <p:cNvPr id="84996" name="Picture 4"/>
          <p:cNvPicPr>
            <a:picLocks noChangeAspect="1" noChangeArrowheads="1"/>
          </p:cNvPicPr>
          <p:nvPr/>
        </p:nvPicPr>
        <p:blipFill>
          <a:blip r:embed="rId3"/>
          <a:srcRect/>
          <a:stretch>
            <a:fillRect/>
          </a:stretch>
        </p:blipFill>
        <p:spPr bwMode="auto">
          <a:xfrm>
            <a:off x="762000" y="1752600"/>
            <a:ext cx="7696200" cy="3838575"/>
          </a:xfrm>
          <a:prstGeom prst="rect">
            <a:avLst/>
          </a:prstGeom>
          <a:noFill/>
          <a:ln w="9525">
            <a:noFill/>
            <a:miter lim="800000"/>
            <a:headEnd/>
            <a:tailEnd/>
          </a:ln>
        </p:spPr>
      </p:pic>
      <p:sp>
        <p:nvSpPr>
          <p:cNvPr id="84997" name="Text Box 5"/>
          <p:cNvSpPr txBox="1">
            <a:spLocks noChangeArrowheads="1"/>
          </p:cNvSpPr>
          <p:nvPr/>
        </p:nvSpPr>
        <p:spPr bwMode="auto">
          <a:xfrm>
            <a:off x="7267575" y="6477000"/>
            <a:ext cx="1800225" cy="304800"/>
          </a:xfrm>
          <a:prstGeom prst="rect">
            <a:avLst/>
          </a:prstGeom>
          <a:noFill/>
          <a:ln w="9525">
            <a:noFill/>
            <a:miter lim="800000"/>
            <a:headEnd/>
            <a:tailEnd/>
          </a:ln>
        </p:spPr>
        <p:txBody>
          <a:bodyPr wrap="none">
            <a:prstTxWarp prst="textNoShape">
              <a:avLst/>
            </a:prstTxWarp>
            <a:spAutoFit/>
          </a:bodyPr>
          <a:lstStyle/>
          <a:p>
            <a:pPr algn="ctr"/>
            <a:r>
              <a:rPr lang="en-US" sz="1400"/>
              <a:t>Source: K. Grauman</a:t>
            </a:r>
          </a:p>
        </p:txBody>
      </p:sp>
      <p:sp>
        <p:nvSpPr>
          <p:cNvPr id="84998" name="TextBox 8"/>
          <p:cNvSpPr txBox="1">
            <a:spLocks noChangeArrowheads="1"/>
          </p:cNvSpPr>
          <p:nvPr/>
        </p:nvSpPr>
        <p:spPr bwMode="auto">
          <a:xfrm>
            <a:off x="830263" y="6292850"/>
            <a:ext cx="3521075" cy="368300"/>
          </a:xfrm>
          <a:prstGeom prst="rect">
            <a:avLst/>
          </a:prstGeom>
          <a:noFill/>
          <a:ln w="9525">
            <a:noFill/>
            <a:miter lim="800000"/>
            <a:headEnd/>
            <a:tailEnd/>
          </a:ln>
        </p:spPr>
        <p:txBody>
          <a:bodyPr wrap="none">
            <a:prstTxWarp prst="textNoShape">
              <a:avLst/>
            </a:prstTxWarp>
            <a:spAutoFit/>
          </a:bodyPr>
          <a:lstStyle/>
          <a:p>
            <a:r>
              <a:rPr lang="en-US" dirty="0"/>
              <a:t>Respond highly to vertical edges</a:t>
            </a:r>
          </a:p>
        </p:txBody>
      </p:sp>
      <p:sp>
        <p:nvSpPr>
          <p:cNvPr id="12" name="Rectangle 11"/>
          <p:cNvSpPr/>
          <p:nvPr/>
        </p:nvSpPr>
        <p:spPr>
          <a:xfrm>
            <a:off x="2590800" y="1752600"/>
            <a:ext cx="2819400" cy="3838575"/>
          </a:xfrm>
          <a:prstGeom prst="rect">
            <a:avLst/>
          </a:prstGeom>
          <a:solidFill>
            <a:srgbClr val="FF0000">
              <a:alpha val="0"/>
            </a:srgbClr>
          </a:solidFill>
          <a:ln w="66675"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charset="-128"/>
              <a:cs typeface="ＭＳ Ｐゴシック" charset="-128"/>
            </a:endParaRPr>
          </a:p>
        </p:txBody>
      </p:sp>
      <p:cxnSp>
        <p:nvCxnSpPr>
          <p:cNvPr id="14" name="Straight Arrow Connector 13"/>
          <p:cNvCxnSpPr/>
          <p:nvPr/>
        </p:nvCxnSpPr>
        <p:spPr>
          <a:xfrm flipV="1">
            <a:off x="2743200" y="5591175"/>
            <a:ext cx="914400" cy="701675"/>
          </a:xfrm>
          <a:prstGeom prst="straightConnector1">
            <a:avLst/>
          </a:prstGeom>
          <a:ln w="57150" cap="flat" cmpd="sng" algn="ctr">
            <a:solidFill>
              <a:srgbClr val="FF0000"/>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937970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685800" y="76200"/>
            <a:ext cx="7772400" cy="838200"/>
          </a:xfrm>
        </p:spPr>
        <p:txBody>
          <a:bodyPr/>
          <a:lstStyle/>
          <a:p>
            <a:pPr eaLnBrk="1" hangingPunct="1"/>
            <a:r>
              <a:rPr lang="en-US">
                <a:ea typeface="ＭＳ Ｐゴシック" charset="-128"/>
                <a:cs typeface="ＭＳ Ｐゴシック" charset="-128"/>
              </a:rPr>
              <a:t>Edge filters</a:t>
            </a:r>
          </a:p>
        </p:txBody>
      </p:sp>
      <p:sp>
        <p:nvSpPr>
          <p:cNvPr id="86019" name="Rectangle 3"/>
          <p:cNvSpPr txBox="1">
            <a:spLocks noChangeArrowheads="1"/>
          </p:cNvSpPr>
          <p:nvPr/>
        </p:nvSpPr>
        <p:spPr bwMode="auto">
          <a:xfrm>
            <a:off x="685800" y="1219200"/>
            <a:ext cx="7772400" cy="5257800"/>
          </a:xfrm>
          <a:prstGeom prst="rect">
            <a:avLst/>
          </a:prstGeom>
          <a:noFill/>
          <a:ln w="9525">
            <a:noFill/>
            <a:miter lim="800000"/>
            <a:headEnd/>
            <a:tailEnd/>
          </a:ln>
        </p:spPr>
        <p:txBody>
          <a:bodyPr>
            <a:prstTxWarp prst="textNoShape">
              <a:avLst/>
            </a:prstTxWarp>
          </a:bodyPr>
          <a:lstStyle/>
          <a:p>
            <a:pPr marL="342900" indent="-342900" defTabSz="914400" eaLnBrk="0" hangingPunct="0">
              <a:spcBef>
                <a:spcPct val="20000"/>
              </a:spcBef>
            </a:pPr>
            <a:r>
              <a:rPr lang="en-US" sz="2800">
                <a:latin typeface="Calibri" charset="0"/>
              </a:rPr>
              <a:t>Approximations of derivative filters:</a:t>
            </a:r>
          </a:p>
        </p:txBody>
      </p:sp>
      <p:pic>
        <p:nvPicPr>
          <p:cNvPr id="86020" name="Picture 4"/>
          <p:cNvPicPr>
            <a:picLocks noChangeAspect="1" noChangeArrowheads="1"/>
          </p:cNvPicPr>
          <p:nvPr/>
        </p:nvPicPr>
        <p:blipFill>
          <a:blip r:embed="rId3"/>
          <a:srcRect/>
          <a:stretch>
            <a:fillRect/>
          </a:stretch>
        </p:blipFill>
        <p:spPr bwMode="auto">
          <a:xfrm>
            <a:off x="762000" y="1752600"/>
            <a:ext cx="7696200" cy="3838575"/>
          </a:xfrm>
          <a:prstGeom prst="rect">
            <a:avLst/>
          </a:prstGeom>
          <a:noFill/>
          <a:ln w="9525">
            <a:noFill/>
            <a:miter lim="800000"/>
            <a:headEnd/>
            <a:tailEnd/>
          </a:ln>
        </p:spPr>
      </p:pic>
      <p:sp>
        <p:nvSpPr>
          <p:cNvPr id="86021" name="Text Box 5"/>
          <p:cNvSpPr txBox="1">
            <a:spLocks noChangeArrowheads="1"/>
          </p:cNvSpPr>
          <p:nvPr/>
        </p:nvSpPr>
        <p:spPr bwMode="auto">
          <a:xfrm>
            <a:off x="7267575" y="6477000"/>
            <a:ext cx="1800225" cy="304800"/>
          </a:xfrm>
          <a:prstGeom prst="rect">
            <a:avLst/>
          </a:prstGeom>
          <a:noFill/>
          <a:ln w="9525">
            <a:noFill/>
            <a:miter lim="800000"/>
            <a:headEnd/>
            <a:tailEnd/>
          </a:ln>
        </p:spPr>
        <p:txBody>
          <a:bodyPr wrap="none">
            <a:prstTxWarp prst="textNoShape">
              <a:avLst/>
            </a:prstTxWarp>
            <a:spAutoFit/>
          </a:bodyPr>
          <a:lstStyle/>
          <a:p>
            <a:pPr algn="ctr"/>
            <a:r>
              <a:rPr lang="en-US" sz="1400"/>
              <a:t>Source: K. Grauman</a:t>
            </a:r>
          </a:p>
        </p:txBody>
      </p:sp>
      <p:sp>
        <p:nvSpPr>
          <p:cNvPr id="12" name="Rectangle 11"/>
          <p:cNvSpPr/>
          <p:nvPr/>
        </p:nvSpPr>
        <p:spPr>
          <a:xfrm>
            <a:off x="5410200" y="1752600"/>
            <a:ext cx="2819400" cy="3838575"/>
          </a:xfrm>
          <a:prstGeom prst="rect">
            <a:avLst/>
          </a:prstGeom>
          <a:solidFill>
            <a:srgbClr val="FF0000">
              <a:alpha val="0"/>
            </a:srgbClr>
          </a:solidFill>
          <a:ln w="66675"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charset="-128"/>
              <a:cs typeface="ＭＳ Ｐゴシック" charset="-128"/>
            </a:endParaRPr>
          </a:p>
        </p:txBody>
      </p:sp>
      <p:cxnSp>
        <p:nvCxnSpPr>
          <p:cNvPr id="14" name="Straight Arrow Connector 13"/>
          <p:cNvCxnSpPr/>
          <p:nvPr/>
        </p:nvCxnSpPr>
        <p:spPr>
          <a:xfrm flipV="1">
            <a:off x="2743200" y="5591175"/>
            <a:ext cx="3581400" cy="701675"/>
          </a:xfrm>
          <a:prstGeom prst="straightConnector1">
            <a:avLst/>
          </a:prstGeom>
          <a:ln w="57150" cap="flat" cmpd="sng" algn="ctr">
            <a:solidFill>
              <a:srgbClr val="FF0000"/>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244340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685800" y="76200"/>
            <a:ext cx="7772400" cy="838200"/>
          </a:xfrm>
        </p:spPr>
        <p:txBody>
          <a:bodyPr/>
          <a:lstStyle/>
          <a:p>
            <a:pPr eaLnBrk="1" hangingPunct="1"/>
            <a:r>
              <a:rPr lang="en-US">
                <a:ea typeface="ＭＳ Ｐゴシック" charset="-128"/>
                <a:cs typeface="ＭＳ Ｐゴシック" charset="-128"/>
              </a:rPr>
              <a:t>Edge filters</a:t>
            </a:r>
          </a:p>
        </p:txBody>
      </p:sp>
      <p:sp>
        <p:nvSpPr>
          <p:cNvPr id="86019" name="Rectangle 3"/>
          <p:cNvSpPr txBox="1">
            <a:spLocks noChangeArrowheads="1"/>
          </p:cNvSpPr>
          <p:nvPr/>
        </p:nvSpPr>
        <p:spPr bwMode="auto">
          <a:xfrm>
            <a:off x="685800" y="1219200"/>
            <a:ext cx="7772400" cy="5257800"/>
          </a:xfrm>
          <a:prstGeom prst="rect">
            <a:avLst/>
          </a:prstGeom>
          <a:noFill/>
          <a:ln w="9525">
            <a:noFill/>
            <a:miter lim="800000"/>
            <a:headEnd/>
            <a:tailEnd/>
          </a:ln>
        </p:spPr>
        <p:txBody>
          <a:bodyPr>
            <a:prstTxWarp prst="textNoShape">
              <a:avLst/>
            </a:prstTxWarp>
          </a:bodyPr>
          <a:lstStyle/>
          <a:p>
            <a:pPr marL="342900" indent="-342900" defTabSz="914400" eaLnBrk="0" hangingPunct="0">
              <a:spcBef>
                <a:spcPct val="20000"/>
              </a:spcBef>
            </a:pPr>
            <a:r>
              <a:rPr lang="en-US" sz="2800">
                <a:latin typeface="Calibri" charset="0"/>
              </a:rPr>
              <a:t>Approximations of derivative filters:</a:t>
            </a:r>
          </a:p>
        </p:txBody>
      </p:sp>
      <p:pic>
        <p:nvPicPr>
          <p:cNvPr id="86020" name="Picture 4"/>
          <p:cNvPicPr>
            <a:picLocks noChangeAspect="1" noChangeArrowheads="1"/>
          </p:cNvPicPr>
          <p:nvPr/>
        </p:nvPicPr>
        <p:blipFill>
          <a:blip r:embed="rId2"/>
          <a:srcRect/>
          <a:stretch>
            <a:fillRect/>
          </a:stretch>
        </p:blipFill>
        <p:spPr bwMode="auto">
          <a:xfrm>
            <a:off x="762000" y="1752600"/>
            <a:ext cx="7696200" cy="3838575"/>
          </a:xfrm>
          <a:prstGeom prst="rect">
            <a:avLst/>
          </a:prstGeom>
          <a:noFill/>
          <a:ln w="9525">
            <a:noFill/>
            <a:miter lim="800000"/>
            <a:headEnd/>
            <a:tailEnd/>
          </a:ln>
        </p:spPr>
      </p:pic>
      <p:sp>
        <p:nvSpPr>
          <p:cNvPr id="86021" name="Text Box 5"/>
          <p:cNvSpPr txBox="1">
            <a:spLocks noChangeArrowheads="1"/>
          </p:cNvSpPr>
          <p:nvPr/>
        </p:nvSpPr>
        <p:spPr bwMode="auto">
          <a:xfrm>
            <a:off x="7267575" y="6477000"/>
            <a:ext cx="1800225" cy="304800"/>
          </a:xfrm>
          <a:prstGeom prst="rect">
            <a:avLst/>
          </a:prstGeom>
          <a:noFill/>
          <a:ln w="9525">
            <a:noFill/>
            <a:miter lim="800000"/>
            <a:headEnd/>
            <a:tailEnd/>
          </a:ln>
        </p:spPr>
        <p:txBody>
          <a:bodyPr wrap="none">
            <a:prstTxWarp prst="textNoShape">
              <a:avLst/>
            </a:prstTxWarp>
            <a:spAutoFit/>
          </a:bodyPr>
          <a:lstStyle/>
          <a:p>
            <a:pPr algn="ctr"/>
            <a:r>
              <a:rPr lang="en-US" sz="1400"/>
              <a:t>Source: K. Grauman</a:t>
            </a:r>
          </a:p>
        </p:txBody>
      </p:sp>
      <p:sp>
        <p:nvSpPr>
          <p:cNvPr id="86022" name="TextBox 8"/>
          <p:cNvSpPr txBox="1">
            <a:spLocks noChangeArrowheads="1"/>
          </p:cNvSpPr>
          <p:nvPr/>
        </p:nvSpPr>
        <p:spPr bwMode="auto">
          <a:xfrm>
            <a:off x="830263" y="6292850"/>
            <a:ext cx="3790950" cy="368300"/>
          </a:xfrm>
          <a:prstGeom prst="rect">
            <a:avLst/>
          </a:prstGeom>
          <a:noFill/>
          <a:ln w="9525">
            <a:noFill/>
            <a:miter lim="800000"/>
            <a:headEnd/>
            <a:tailEnd/>
          </a:ln>
        </p:spPr>
        <p:txBody>
          <a:bodyPr wrap="none">
            <a:prstTxWarp prst="textNoShape">
              <a:avLst/>
            </a:prstTxWarp>
            <a:spAutoFit/>
          </a:bodyPr>
          <a:lstStyle/>
          <a:p>
            <a:r>
              <a:rPr lang="en-US"/>
              <a:t>Respond highly to horizontal edges</a:t>
            </a:r>
          </a:p>
        </p:txBody>
      </p:sp>
      <p:sp>
        <p:nvSpPr>
          <p:cNvPr id="12" name="Rectangle 11"/>
          <p:cNvSpPr/>
          <p:nvPr/>
        </p:nvSpPr>
        <p:spPr>
          <a:xfrm>
            <a:off x="5410200" y="1752600"/>
            <a:ext cx="2819400" cy="3838575"/>
          </a:xfrm>
          <a:prstGeom prst="rect">
            <a:avLst/>
          </a:prstGeom>
          <a:solidFill>
            <a:srgbClr val="FF0000">
              <a:alpha val="0"/>
            </a:srgbClr>
          </a:solidFill>
          <a:ln w="66675"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prstTxWarp prst="textNoShape">
              <a:avLst/>
            </a:prstTxWarp>
          </a:bodyPr>
          <a:lstStyle/>
          <a:p>
            <a:pPr algn="ctr">
              <a:defRPr/>
            </a:pPr>
            <a:endParaRPr lang="en-US">
              <a:solidFill>
                <a:srgbClr val="FFFFFF"/>
              </a:solidFill>
              <a:ea typeface="ＭＳ Ｐゴシック" charset="-128"/>
              <a:cs typeface="ＭＳ Ｐゴシック" charset="-128"/>
            </a:endParaRPr>
          </a:p>
        </p:txBody>
      </p:sp>
      <p:cxnSp>
        <p:nvCxnSpPr>
          <p:cNvPr id="14" name="Straight Arrow Connector 13"/>
          <p:cNvCxnSpPr/>
          <p:nvPr/>
        </p:nvCxnSpPr>
        <p:spPr>
          <a:xfrm flipV="1">
            <a:off x="2743200" y="5591175"/>
            <a:ext cx="3581400" cy="701675"/>
          </a:xfrm>
          <a:prstGeom prst="straightConnector1">
            <a:avLst/>
          </a:prstGeom>
          <a:ln w="57150" cap="flat" cmpd="sng" algn="ctr">
            <a:solidFill>
              <a:srgbClr val="FF0000"/>
            </a:solidFill>
            <a:prstDash val="solid"/>
            <a:round/>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97878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a:xfrm>
            <a:off x="685800" y="76200"/>
            <a:ext cx="7772400" cy="838200"/>
          </a:xfrm>
        </p:spPr>
        <p:txBody>
          <a:bodyPr/>
          <a:lstStyle/>
          <a:p>
            <a:pPr eaLnBrk="1" hangingPunct="1"/>
            <a:r>
              <a:rPr lang="en-US">
                <a:ea typeface="ＭＳ Ｐゴシック" charset="-128"/>
                <a:cs typeface="ＭＳ Ｐゴシック" charset="-128"/>
              </a:rPr>
              <a:t>Edges: example</a:t>
            </a:r>
          </a:p>
        </p:txBody>
      </p:sp>
      <p:pic>
        <p:nvPicPr>
          <p:cNvPr id="87043" name="Picture 4"/>
          <p:cNvPicPr>
            <a:picLocks noChangeAspect="1" noChangeArrowheads="1"/>
          </p:cNvPicPr>
          <p:nvPr/>
        </p:nvPicPr>
        <p:blipFill>
          <a:blip r:embed="rId3"/>
          <a:srcRect/>
          <a:stretch>
            <a:fillRect/>
          </a:stretch>
        </p:blipFill>
        <p:spPr bwMode="auto">
          <a:xfrm>
            <a:off x="1638300" y="914400"/>
            <a:ext cx="5829300" cy="5176838"/>
          </a:xfrm>
          <a:prstGeom prst="rect">
            <a:avLst/>
          </a:prstGeom>
          <a:noFill/>
          <a:ln w="9525">
            <a:noFill/>
            <a:miter lim="800000"/>
            <a:headEnd/>
            <a:tailEnd/>
          </a:ln>
        </p:spPr>
      </p:pic>
      <p:sp>
        <p:nvSpPr>
          <p:cNvPr id="87044" name="Text Box 6"/>
          <p:cNvSpPr txBox="1">
            <a:spLocks noChangeArrowheads="1"/>
          </p:cNvSpPr>
          <p:nvPr/>
        </p:nvSpPr>
        <p:spPr bwMode="auto">
          <a:xfrm>
            <a:off x="6569075" y="6488113"/>
            <a:ext cx="2574925" cy="369887"/>
          </a:xfrm>
          <a:prstGeom prst="rect">
            <a:avLst/>
          </a:prstGeom>
          <a:noFill/>
          <a:ln w="9525">
            <a:noFill/>
            <a:miter lim="800000"/>
            <a:headEnd/>
            <a:tailEnd/>
          </a:ln>
        </p:spPr>
        <p:txBody>
          <a:bodyPr wrap="none">
            <a:prstTxWarp prst="textNoShape">
              <a:avLst/>
            </a:prstTxWarp>
            <a:spAutoFit/>
          </a:bodyPr>
          <a:lstStyle/>
          <a:p>
            <a:pPr eaLnBrk="0" hangingPunct="0"/>
            <a:r>
              <a:rPr lang="en-US">
                <a:solidFill>
                  <a:srgbClr val="000000"/>
                </a:solidFill>
                <a:latin typeface="Calibri" charset="0"/>
                <a:ea typeface="Arial" charset="0"/>
                <a:cs typeface="Arial" charset="0"/>
              </a:rPr>
              <a:t>source: Svetlana Lazebnik </a:t>
            </a:r>
          </a:p>
        </p:txBody>
      </p:sp>
    </p:spTree>
    <p:extLst>
      <p:ext uri="{BB962C8B-B14F-4D97-AF65-F5344CB8AC3E}">
        <p14:creationId xmlns:p14="http://schemas.microsoft.com/office/powerpoint/2010/main" val="17684212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AutoShape 2"/>
          <p:cNvSpPr>
            <a:spLocks noGrp="1" noChangeArrowheads="1"/>
          </p:cNvSpPr>
          <p:nvPr>
            <p:ph type="title"/>
          </p:nvPr>
        </p:nvSpPr>
        <p:spPr/>
        <p:txBody>
          <a:bodyPr/>
          <a:lstStyle/>
          <a:p>
            <a:r>
              <a:rPr lang="en-US" sz="3200"/>
              <a:t>How to achieve illumination invariance</a:t>
            </a:r>
          </a:p>
        </p:txBody>
      </p:sp>
      <p:sp>
        <p:nvSpPr>
          <p:cNvPr id="8196" name="Rectangle 4"/>
          <p:cNvSpPr>
            <a:spLocks noGrp="1" noChangeArrowheads="1"/>
          </p:cNvSpPr>
          <p:nvPr>
            <p:ph type="body" sz="half" idx="1"/>
          </p:nvPr>
        </p:nvSpPr>
        <p:spPr>
          <a:xfrm>
            <a:off x="838200" y="2362200"/>
            <a:ext cx="3776663" cy="3724275"/>
          </a:xfrm>
        </p:spPr>
        <p:txBody>
          <a:bodyPr/>
          <a:lstStyle/>
          <a:p>
            <a:r>
              <a:rPr lang="en-US" sz="2400" dirty="0"/>
              <a:t>Use edges instead of raw values </a:t>
            </a:r>
          </a:p>
        </p:txBody>
      </p:sp>
      <p:graphicFrame>
        <p:nvGraphicFramePr>
          <p:cNvPr id="8198" name="Object 6"/>
          <p:cNvGraphicFramePr>
            <a:graphicFrameLocks noGrp="1" noChangeAspect="1"/>
          </p:cNvGraphicFramePr>
          <p:nvPr>
            <p:ph sz="quarter" idx="3"/>
          </p:nvPr>
        </p:nvGraphicFramePr>
        <p:xfrm>
          <a:off x="5775325" y="4495800"/>
          <a:ext cx="1827213" cy="1798638"/>
        </p:xfrm>
        <a:graphic>
          <a:graphicData uri="http://schemas.openxmlformats.org/presentationml/2006/ole">
            <mc:AlternateContent xmlns:mc="http://schemas.openxmlformats.org/markup-compatibility/2006">
              <mc:Choice xmlns:v="urn:schemas-microsoft-com:vml" Requires="v">
                <p:oleObj spid="_x0000_s303264" name="Image" r:id="rId4" imgW="1624824" imgH="1600000" progId="">
                  <p:embed/>
                </p:oleObj>
              </mc:Choice>
              <mc:Fallback>
                <p:oleObj name="Image" r:id="rId4" imgW="1624824" imgH="1600000" progId="">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5325" y="4495800"/>
                        <a:ext cx="1827213" cy="1798638"/>
                      </a:xfrm>
                      <a:prstGeom prst="rect">
                        <a:avLst/>
                      </a:prstGeom>
                      <a:noFill/>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pic>
                </p:oleObj>
              </mc:Fallback>
            </mc:AlternateContent>
          </a:graphicData>
        </a:graphic>
      </p:graphicFrame>
      <p:pic>
        <p:nvPicPr>
          <p:cNvPr id="8201" name="Picture 9" descr="histgram"/>
          <p:cNvPicPr>
            <a:picLocks noGrp="1" noChangeAspect="1" noChangeArrowheads="1"/>
          </p:cNvPicPr>
          <p:nvPr>
            <p:ph sz="quarter" idx="2"/>
          </p:nvPr>
        </p:nvPicPr>
        <p:blipFill>
          <a:blip r:embed="rId6"/>
          <a:srcRect/>
          <a:stretch>
            <a:fillRect/>
          </a:stretch>
        </p:blipFill>
        <p:spPr>
          <a:xfrm>
            <a:off x="5384800" y="2362200"/>
            <a:ext cx="2997200" cy="2141538"/>
          </a:xfrm>
          <a:noFill/>
          <a:ln/>
        </p:spPr>
      </p:pic>
      <p:sp>
        <p:nvSpPr>
          <p:cNvPr id="6" name="TextBox 5"/>
          <p:cNvSpPr txBox="1"/>
          <p:nvPr/>
        </p:nvSpPr>
        <p:spPr>
          <a:xfrm>
            <a:off x="6384228" y="6429907"/>
            <a:ext cx="2516209" cy="646331"/>
          </a:xfrm>
          <a:prstGeom prst="rect">
            <a:avLst/>
          </a:prstGeom>
          <a:noFill/>
        </p:spPr>
        <p:txBody>
          <a:bodyPr wrap="none" rtlCol="0">
            <a:spAutoFit/>
          </a:bodyPr>
          <a:lstStyle/>
          <a:p>
            <a:r>
              <a:rPr lang="en-US" dirty="0"/>
              <a:t>Slide source: Tom </a:t>
            </a:r>
            <a:r>
              <a:rPr lang="en-US" dirty="0" err="1"/>
              <a:t>Duerig</a:t>
            </a:r>
            <a:endParaRPr lang="en-US" dirty="0"/>
          </a:p>
          <a:p>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a:t>
            </a:r>
            <a:r>
              <a:rPr lang="en-US" dirty="0" err="1"/>
              <a:t>vs</a:t>
            </a:r>
            <a:r>
              <a:rPr lang="en-US" dirty="0"/>
              <a:t> Local?</a:t>
            </a:r>
          </a:p>
        </p:txBody>
      </p:sp>
      <p:sp>
        <p:nvSpPr>
          <p:cNvPr id="3" name="Content Placeholder 2"/>
          <p:cNvSpPr>
            <a:spLocks noGrp="1"/>
          </p:cNvSpPr>
          <p:nvPr>
            <p:ph idx="1"/>
          </p:nvPr>
        </p:nvSpPr>
        <p:spPr>
          <a:xfrm>
            <a:off x="1672962" y="5182534"/>
            <a:ext cx="5741018" cy="1276523"/>
          </a:xfrm>
        </p:spPr>
        <p:txBody>
          <a:bodyPr/>
          <a:lstStyle/>
          <a:p>
            <a:pPr marL="0" indent="0">
              <a:buNone/>
            </a:pPr>
            <a:r>
              <a:rPr lang="en-US" dirty="0"/>
              <a:t>Depends whether you want whole or local image similarity </a:t>
            </a:r>
          </a:p>
        </p:txBody>
      </p:sp>
      <p:pic>
        <p:nvPicPr>
          <p:cNvPr id="5" name="Picture 4" descr="244183_10152441900105585_77802163_o.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536" y="1508134"/>
            <a:ext cx="4830485" cy="3221933"/>
          </a:xfrm>
          <a:prstGeom prst="rect">
            <a:avLst/>
          </a:prstGeom>
        </p:spPr>
      </p:pic>
      <p:sp>
        <p:nvSpPr>
          <p:cNvPr id="6" name="TextBox 5"/>
          <p:cNvSpPr txBox="1"/>
          <p:nvPr/>
        </p:nvSpPr>
        <p:spPr>
          <a:xfrm>
            <a:off x="6100524" y="3671600"/>
            <a:ext cx="1192454" cy="523220"/>
          </a:xfrm>
          <a:prstGeom prst="rect">
            <a:avLst/>
          </a:prstGeom>
          <a:noFill/>
        </p:spPr>
        <p:txBody>
          <a:bodyPr wrap="none" rtlCol="0">
            <a:spAutoFit/>
          </a:bodyPr>
          <a:lstStyle/>
          <a:p>
            <a:r>
              <a:rPr lang="en-US" sz="2800" dirty="0"/>
              <a:t>Person</a:t>
            </a:r>
          </a:p>
        </p:txBody>
      </p:sp>
      <p:sp>
        <p:nvSpPr>
          <p:cNvPr id="7" name="Rectangle 6"/>
          <p:cNvSpPr/>
          <p:nvPr/>
        </p:nvSpPr>
        <p:spPr>
          <a:xfrm>
            <a:off x="1867064" y="3169822"/>
            <a:ext cx="824982" cy="1516821"/>
          </a:xfrm>
          <a:prstGeom prst="rect">
            <a:avLst/>
          </a:prstGeom>
          <a:noFill/>
          <a:ln w="57150" cmpd="sng">
            <a:solidFill>
              <a:srgbClr val="4F81BD"/>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 name="Straight Arrow Connector 8"/>
          <p:cNvCxnSpPr>
            <a:stCxn id="7" idx="3"/>
            <a:endCxn id="6" idx="1"/>
          </p:cNvCxnSpPr>
          <p:nvPr/>
        </p:nvCxnSpPr>
        <p:spPr>
          <a:xfrm>
            <a:off x="2692046" y="3928233"/>
            <a:ext cx="3408478" cy="497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176938" y="2857491"/>
            <a:ext cx="1071127" cy="523220"/>
          </a:xfrm>
          <a:prstGeom prst="rect">
            <a:avLst/>
          </a:prstGeom>
          <a:noFill/>
        </p:spPr>
        <p:txBody>
          <a:bodyPr wrap="none" rtlCol="0">
            <a:spAutoFit/>
          </a:bodyPr>
          <a:lstStyle/>
          <a:p>
            <a:r>
              <a:rPr lang="en-US" sz="2800" dirty="0"/>
              <a:t>Beach</a:t>
            </a:r>
          </a:p>
        </p:txBody>
      </p:sp>
      <p:cxnSp>
        <p:nvCxnSpPr>
          <p:cNvPr id="12" name="Straight Arrow Connector 11"/>
          <p:cNvCxnSpPr>
            <a:stCxn id="5" idx="3"/>
            <a:endCxn id="11" idx="1"/>
          </p:cNvCxnSpPr>
          <p:nvPr/>
        </p:nvCxnSpPr>
        <p:spPr>
          <a:xfrm>
            <a:off x="5015021" y="3119101"/>
            <a:ext cx="1161917"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87707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P spid="7" grpId="0" animBg="1"/>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a:xfrm>
            <a:off x="457200" y="0"/>
            <a:ext cx="8229600" cy="1143000"/>
          </a:xfrm>
        </p:spPr>
        <p:txBody>
          <a:bodyPr/>
          <a:lstStyle/>
          <a:p>
            <a:pPr eaLnBrk="1" hangingPunct="1"/>
            <a:r>
              <a:rPr lang="en-US" dirty="0"/>
              <a:t>Feature types!</a:t>
            </a:r>
          </a:p>
        </p:txBody>
      </p:sp>
      <p:sp>
        <p:nvSpPr>
          <p:cNvPr id="66563" name="TextBox 5"/>
          <p:cNvSpPr txBox="1">
            <a:spLocks noChangeArrowheads="1"/>
          </p:cNvSpPr>
          <p:nvPr/>
        </p:nvSpPr>
        <p:spPr bwMode="auto">
          <a:xfrm>
            <a:off x="1295400" y="5943600"/>
            <a:ext cx="7150100" cy="708025"/>
          </a:xfrm>
          <a:prstGeom prst="rect">
            <a:avLst/>
          </a:prstGeom>
          <a:noFill/>
          <a:ln w="9525">
            <a:noFill/>
            <a:miter lim="800000"/>
            <a:headEnd/>
            <a:tailEnd/>
          </a:ln>
        </p:spPr>
        <p:txBody>
          <a:bodyPr wrap="none">
            <a:prstTxWarp prst="textNoShape">
              <a:avLst/>
            </a:prstTxWarp>
            <a:spAutoFit/>
          </a:bodyPr>
          <a:lstStyle/>
          <a:p>
            <a:r>
              <a:rPr lang="en-US" sz="2000" dirty="0">
                <a:latin typeface="Calibri" charset="0"/>
              </a:rPr>
              <a:t>The representation of these two umbrella’s should be similar…. </a:t>
            </a:r>
          </a:p>
          <a:p>
            <a:r>
              <a:rPr lang="en-US" sz="2000" dirty="0">
                <a:latin typeface="Calibri" charset="0"/>
              </a:rPr>
              <a:t>Under a color based representation they look completely different!</a:t>
            </a:r>
          </a:p>
        </p:txBody>
      </p:sp>
      <p:pic>
        <p:nvPicPr>
          <p:cNvPr id="66564" name="Picture 6" descr="grayumbrella2.jpg"/>
          <p:cNvPicPr>
            <a:picLocks noChangeAspect="1"/>
          </p:cNvPicPr>
          <p:nvPr/>
        </p:nvPicPr>
        <p:blipFill>
          <a:blip r:embed="rId3"/>
          <a:srcRect/>
          <a:stretch>
            <a:fillRect/>
          </a:stretch>
        </p:blipFill>
        <p:spPr bwMode="auto">
          <a:xfrm>
            <a:off x="4749800" y="1447800"/>
            <a:ext cx="4394200" cy="3690938"/>
          </a:xfrm>
          <a:prstGeom prst="rect">
            <a:avLst/>
          </a:prstGeom>
          <a:noFill/>
          <a:ln w="9525">
            <a:noFill/>
            <a:miter lim="800000"/>
            <a:headEnd/>
            <a:tailEnd/>
          </a:ln>
        </p:spPr>
      </p:pic>
      <p:pic>
        <p:nvPicPr>
          <p:cNvPr id="66565" name="Picture 7" descr="redumbrella.jpg"/>
          <p:cNvPicPr>
            <a:picLocks noChangeAspect="1"/>
          </p:cNvPicPr>
          <p:nvPr/>
        </p:nvPicPr>
        <p:blipFill>
          <a:blip r:embed="rId4"/>
          <a:srcRect/>
          <a:stretch>
            <a:fillRect/>
          </a:stretch>
        </p:blipFill>
        <p:spPr bwMode="auto">
          <a:xfrm>
            <a:off x="-17463" y="1447800"/>
            <a:ext cx="4665663" cy="3919538"/>
          </a:xfrm>
          <a:prstGeom prst="rect">
            <a:avLst/>
          </a:prstGeom>
          <a:noFill/>
          <a:ln w="9525">
            <a:noFill/>
            <a:miter lim="800000"/>
            <a:headEnd/>
            <a:tailEnd/>
          </a:ln>
        </p:spPr>
      </p:pic>
    </p:spTree>
    <p:extLst>
      <p:ext uri="{BB962C8B-B14F-4D97-AF65-F5344CB8AC3E}">
        <p14:creationId xmlns:p14="http://schemas.microsoft.com/office/powerpoint/2010/main" val="347859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5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5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65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Title 1"/>
          <p:cNvSpPr>
            <a:spLocks noGrp="1"/>
          </p:cNvSpPr>
          <p:nvPr>
            <p:ph type="title"/>
          </p:nvPr>
        </p:nvSpPr>
        <p:spPr>
          <a:xfrm>
            <a:off x="457200" y="0"/>
            <a:ext cx="8229600" cy="1143000"/>
          </a:xfrm>
        </p:spPr>
        <p:txBody>
          <a:bodyPr/>
          <a:lstStyle/>
          <a:p>
            <a:pPr eaLnBrk="1" hangingPunct="1"/>
            <a:r>
              <a:rPr lang="en-US"/>
              <a:t>Edges</a:t>
            </a:r>
          </a:p>
        </p:txBody>
      </p:sp>
      <p:pic>
        <p:nvPicPr>
          <p:cNvPr id="136195" name="Picture 3" descr="grayedges.jpg"/>
          <p:cNvPicPr>
            <a:picLocks noChangeAspect="1"/>
          </p:cNvPicPr>
          <p:nvPr/>
        </p:nvPicPr>
        <p:blipFill>
          <a:blip r:embed="rId3"/>
          <a:srcRect/>
          <a:stretch>
            <a:fillRect/>
          </a:stretch>
        </p:blipFill>
        <p:spPr bwMode="auto">
          <a:xfrm>
            <a:off x="4535488" y="1358900"/>
            <a:ext cx="4608512" cy="3871913"/>
          </a:xfrm>
          <a:prstGeom prst="rect">
            <a:avLst/>
          </a:prstGeom>
          <a:noFill/>
          <a:ln w="9525">
            <a:noFill/>
            <a:miter lim="800000"/>
            <a:headEnd/>
            <a:tailEnd/>
          </a:ln>
        </p:spPr>
      </p:pic>
      <p:pic>
        <p:nvPicPr>
          <p:cNvPr id="136196" name="Picture 4" descr="rededges.jpg"/>
          <p:cNvPicPr>
            <a:picLocks noChangeAspect="1"/>
          </p:cNvPicPr>
          <p:nvPr/>
        </p:nvPicPr>
        <p:blipFill>
          <a:blip r:embed="rId4"/>
          <a:srcRect/>
          <a:stretch>
            <a:fillRect/>
          </a:stretch>
        </p:blipFill>
        <p:spPr bwMode="auto">
          <a:xfrm>
            <a:off x="0" y="1371600"/>
            <a:ext cx="4594225" cy="3859213"/>
          </a:xfrm>
          <a:prstGeom prst="rect">
            <a:avLst/>
          </a:prstGeom>
          <a:noFill/>
          <a:ln w="9525">
            <a:noFill/>
            <a:miter lim="800000"/>
            <a:headEnd/>
            <a:tailEnd/>
          </a:ln>
        </p:spPr>
      </p:pic>
      <p:sp>
        <p:nvSpPr>
          <p:cNvPr id="136197" name="TextBox 5"/>
          <p:cNvSpPr txBox="1">
            <a:spLocks noChangeArrowheads="1"/>
          </p:cNvSpPr>
          <p:nvPr/>
        </p:nvSpPr>
        <p:spPr bwMode="auto">
          <a:xfrm>
            <a:off x="1066800" y="5791200"/>
            <a:ext cx="7769225" cy="523875"/>
          </a:xfrm>
          <a:prstGeom prst="rect">
            <a:avLst/>
          </a:prstGeom>
          <a:noFill/>
          <a:ln w="9525">
            <a:noFill/>
            <a:miter lim="800000"/>
            <a:headEnd/>
            <a:tailEnd/>
          </a:ln>
        </p:spPr>
        <p:txBody>
          <a:bodyPr wrap="none">
            <a:prstTxWarp prst="textNoShape">
              <a:avLst/>
            </a:prstTxWarp>
            <a:spAutoFit/>
          </a:bodyPr>
          <a:lstStyle/>
          <a:p>
            <a:r>
              <a:rPr lang="en-US" sz="2800">
                <a:latin typeface="Calibri" charset="0"/>
              </a:rPr>
              <a:t>Edges extracted using convolution with Prewitt filter</a:t>
            </a:r>
          </a:p>
        </p:txBody>
      </p:sp>
      <p:sp>
        <p:nvSpPr>
          <p:cNvPr id="136198" name="TextBox 6"/>
          <p:cNvSpPr txBox="1">
            <a:spLocks noChangeArrowheads="1"/>
          </p:cNvSpPr>
          <p:nvPr/>
        </p:nvSpPr>
        <p:spPr bwMode="auto">
          <a:xfrm>
            <a:off x="457200" y="5230813"/>
            <a:ext cx="1430338" cy="368300"/>
          </a:xfrm>
          <a:prstGeom prst="rect">
            <a:avLst/>
          </a:prstGeom>
          <a:noFill/>
          <a:ln w="9525">
            <a:noFill/>
            <a:miter lim="800000"/>
            <a:headEnd/>
            <a:tailEnd/>
          </a:ln>
        </p:spPr>
        <p:txBody>
          <a:bodyPr wrap="none">
            <a:prstTxWarp prst="textNoShape">
              <a:avLst/>
            </a:prstTxWarp>
            <a:spAutoFit/>
          </a:bodyPr>
          <a:lstStyle/>
          <a:p>
            <a:r>
              <a:rPr lang="en-US">
                <a:latin typeface="Calibri" charset="0"/>
              </a:rPr>
              <a:t>Red umbrella</a:t>
            </a:r>
          </a:p>
        </p:txBody>
      </p:sp>
      <p:sp>
        <p:nvSpPr>
          <p:cNvPr id="136199" name="TextBox 7"/>
          <p:cNvSpPr txBox="1">
            <a:spLocks noChangeArrowheads="1"/>
          </p:cNvSpPr>
          <p:nvPr/>
        </p:nvSpPr>
        <p:spPr bwMode="auto">
          <a:xfrm>
            <a:off x="4665663" y="5230813"/>
            <a:ext cx="1504950" cy="368300"/>
          </a:xfrm>
          <a:prstGeom prst="rect">
            <a:avLst/>
          </a:prstGeom>
          <a:noFill/>
          <a:ln w="9525">
            <a:noFill/>
            <a:miter lim="800000"/>
            <a:headEnd/>
            <a:tailEnd/>
          </a:ln>
        </p:spPr>
        <p:txBody>
          <a:bodyPr wrap="none">
            <a:prstTxWarp prst="textNoShape">
              <a:avLst/>
            </a:prstTxWarp>
            <a:spAutoFit/>
          </a:bodyPr>
          <a:lstStyle/>
          <a:p>
            <a:r>
              <a:rPr lang="en-US">
                <a:latin typeface="Calibri" charset="0"/>
              </a:rPr>
              <a:t>Gray umbrella</a:t>
            </a:r>
          </a:p>
        </p:txBody>
      </p:sp>
    </p:spTree>
    <p:extLst>
      <p:ext uri="{BB962C8B-B14F-4D97-AF65-F5344CB8AC3E}">
        <p14:creationId xmlns:p14="http://schemas.microsoft.com/office/powerpoint/2010/main" val="6126414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le 1"/>
          <p:cNvSpPr>
            <a:spLocks noGrp="1"/>
          </p:cNvSpPr>
          <p:nvPr>
            <p:ph type="title"/>
          </p:nvPr>
        </p:nvSpPr>
        <p:spPr/>
        <p:txBody>
          <a:bodyPr/>
          <a:lstStyle/>
          <a:p>
            <a:pPr eaLnBrk="1" hangingPunct="1"/>
            <a:r>
              <a:rPr lang="en-US"/>
              <a:t>Edges</a:t>
            </a:r>
          </a:p>
        </p:txBody>
      </p:sp>
      <p:pic>
        <p:nvPicPr>
          <p:cNvPr id="138243" name="Picture 3" descr="sumedges.jpg"/>
          <p:cNvPicPr>
            <a:picLocks noChangeAspect="1"/>
          </p:cNvPicPr>
          <p:nvPr/>
        </p:nvPicPr>
        <p:blipFill>
          <a:blip r:embed="rId3"/>
          <a:srcRect/>
          <a:stretch>
            <a:fillRect/>
          </a:stretch>
        </p:blipFill>
        <p:spPr bwMode="auto">
          <a:xfrm>
            <a:off x="2032000" y="1295400"/>
            <a:ext cx="5080000" cy="4267200"/>
          </a:xfrm>
          <a:prstGeom prst="rect">
            <a:avLst/>
          </a:prstGeom>
          <a:noFill/>
          <a:ln w="9525">
            <a:noFill/>
            <a:miter lim="800000"/>
            <a:headEnd/>
            <a:tailEnd/>
          </a:ln>
        </p:spPr>
      </p:pic>
      <p:sp>
        <p:nvSpPr>
          <p:cNvPr id="138244" name="TextBox 4"/>
          <p:cNvSpPr txBox="1">
            <a:spLocks noChangeArrowheads="1"/>
          </p:cNvSpPr>
          <p:nvPr/>
        </p:nvSpPr>
        <p:spPr bwMode="auto">
          <a:xfrm>
            <a:off x="2479675" y="5791200"/>
            <a:ext cx="4489330" cy="646331"/>
          </a:xfrm>
          <a:prstGeom prst="rect">
            <a:avLst/>
          </a:prstGeom>
          <a:noFill/>
          <a:ln w="9525">
            <a:noFill/>
            <a:miter lim="800000"/>
            <a:headEnd/>
            <a:tailEnd/>
          </a:ln>
        </p:spPr>
        <p:txBody>
          <a:bodyPr wrap="none">
            <a:prstTxWarp prst="textNoShape">
              <a:avLst/>
            </a:prstTxWarp>
            <a:spAutoFit/>
          </a:bodyPr>
          <a:lstStyle/>
          <a:p>
            <a:r>
              <a:rPr lang="en-US" dirty="0">
                <a:latin typeface="Calibri" charset="0"/>
              </a:rPr>
              <a:t>Edges </a:t>
            </a:r>
            <a:r>
              <a:rPr lang="en-US" dirty="0" err="1">
                <a:latin typeface="Calibri" charset="0"/>
              </a:rPr>
              <a:t>overlayed</a:t>
            </a:r>
            <a:r>
              <a:rPr lang="en-US" dirty="0">
                <a:latin typeface="Calibri" charset="0"/>
              </a:rPr>
              <a:t> from red and gray umbrellas.</a:t>
            </a:r>
          </a:p>
          <a:p>
            <a:endParaRPr lang="en-US" dirty="0">
              <a:latin typeface="Calibri" charset="0"/>
            </a:endParaRPr>
          </a:p>
        </p:txBody>
      </p:sp>
    </p:spTree>
    <p:extLst>
      <p:ext uri="{BB962C8B-B14F-4D97-AF65-F5344CB8AC3E}">
        <p14:creationId xmlns:p14="http://schemas.microsoft.com/office/powerpoint/2010/main" val="409645231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a:xfrm>
            <a:off x="685800" y="76200"/>
            <a:ext cx="7772400" cy="838200"/>
          </a:xfrm>
        </p:spPr>
        <p:txBody>
          <a:bodyPr/>
          <a:lstStyle/>
          <a:p>
            <a:pPr eaLnBrk="1" hangingPunct="1"/>
            <a:r>
              <a:rPr lang="en-US" dirty="0">
                <a:ea typeface="ＭＳ Ｐゴシック" charset="-128"/>
                <a:cs typeface="ＭＳ Ｐゴシック" charset="-128"/>
              </a:rPr>
              <a:t>Local Features</a:t>
            </a:r>
          </a:p>
        </p:txBody>
      </p:sp>
      <p:sp>
        <p:nvSpPr>
          <p:cNvPr id="89094" name="TextBox 5"/>
          <p:cNvSpPr txBox="1">
            <a:spLocks noChangeArrowheads="1"/>
          </p:cNvSpPr>
          <p:nvPr/>
        </p:nvSpPr>
        <p:spPr bwMode="auto">
          <a:xfrm>
            <a:off x="1039164" y="2112496"/>
            <a:ext cx="7419036" cy="2246769"/>
          </a:xfrm>
          <a:prstGeom prst="rect">
            <a:avLst/>
          </a:prstGeom>
          <a:noFill/>
          <a:ln w="9525">
            <a:noFill/>
            <a:miter lim="800000"/>
            <a:headEnd/>
            <a:tailEnd/>
          </a:ln>
        </p:spPr>
        <p:txBody>
          <a:bodyPr wrap="square">
            <a:prstTxWarp prst="textNoShape">
              <a:avLst/>
            </a:prstTxWarp>
            <a:spAutoFit/>
          </a:bodyPr>
          <a:lstStyle/>
          <a:p>
            <a:r>
              <a:rPr lang="en-US" sz="2800" dirty="0"/>
              <a:t>Feature points (locations) + feature descriptors:</a:t>
            </a:r>
          </a:p>
          <a:p>
            <a:endParaRPr lang="en-US" sz="2800" dirty="0"/>
          </a:p>
          <a:p>
            <a:pPr marL="457200" indent="-457200">
              <a:buAutoNum type="arabicParenR"/>
            </a:pPr>
            <a:r>
              <a:rPr lang="en-US" sz="2800" dirty="0"/>
              <a:t>Where should we put the features?</a:t>
            </a:r>
          </a:p>
          <a:p>
            <a:pPr marL="457200" indent="-457200">
              <a:buAutoNum type="arabicParenR"/>
            </a:pPr>
            <a:endParaRPr lang="en-US" sz="2800" dirty="0"/>
          </a:p>
          <a:p>
            <a:pPr marL="457200" indent="-457200">
              <a:buAutoNum type="arabicParenR"/>
            </a:pPr>
            <a:r>
              <a:rPr lang="en-US" sz="2800" dirty="0"/>
              <a:t>How should we describe the features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909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909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34652"/>
            <a:ext cx="8229600" cy="1143000"/>
          </a:xfrm>
        </p:spPr>
        <p:txBody>
          <a:bodyPr/>
          <a:lstStyle/>
          <a:p>
            <a:r>
              <a:rPr lang="en-US" dirty="0"/>
              <a:t>Where should we put features?</a:t>
            </a:r>
          </a:p>
        </p:txBody>
      </p:sp>
    </p:spTree>
    <p:extLst>
      <p:ext uri="{BB962C8B-B14F-4D97-AF65-F5344CB8AC3E}">
        <p14:creationId xmlns:p14="http://schemas.microsoft.com/office/powerpoint/2010/main" val="26717195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457200" y="-8862"/>
            <a:ext cx="8229600" cy="1143000"/>
          </a:xfrm>
        </p:spPr>
        <p:txBody>
          <a:bodyPr/>
          <a:lstStyle/>
          <a:p>
            <a:r>
              <a:rPr lang="en-US" dirty="0"/>
              <a:t>Where to put features? </a:t>
            </a:r>
          </a:p>
        </p:txBody>
      </p:sp>
      <p:pic>
        <p:nvPicPr>
          <p:cNvPr id="12292" name="Picture 4"/>
          <p:cNvPicPr>
            <a:picLocks noChangeAspect="1" noChangeArrowheads="1"/>
          </p:cNvPicPr>
          <p:nvPr/>
        </p:nvPicPr>
        <p:blipFill>
          <a:blip r:embed="rId3"/>
          <a:srcRect/>
          <a:stretch>
            <a:fillRect/>
          </a:stretch>
        </p:blipFill>
        <p:spPr bwMode="auto">
          <a:xfrm>
            <a:off x="1638300" y="914400"/>
            <a:ext cx="5829300" cy="5176838"/>
          </a:xfrm>
          <a:prstGeom prst="rect">
            <a:avLst/>
          </a:prstGeom>
          <a:noFill/>
          <a:ln w="9525">
            <a:noFill/>
            <a:miter lim="800000"/>
            <a:headEnd/>
            <a:tailEnd/>
          </a:ln>
        </p:spPr>
      </p:pic>
      <p:sp>
        <p:nvSpPr>
          <p:cNvPr id="5" name="Text Box 6"/>
          <p:cNvSpPr txBox="1">
            <a:spLocks noChangeArrowheads="1"/>
          </p:cNvSpPr>
          <p:nvPr/>
        </p:nvSpPr>
        <p:spPr bwMode="auto">
          <a:xfrm>
            <a:off x="6645275" y="6553200"/>
            <a:ext cx="2574925" cy="369888"/>
          </a:xfrm>
          <a:prstGeom prst="rect">
            <a:avLst/>
          </a:prstGeom>
          <a:noFill/>
          <a:ln w="9525">
            <a:noFill/>
            <a:miter lim="800000"/>
            <a:headEnd/>
            <a:tailEnd/>
          </a:ln>
        </p:spPr>
        <p:txBody>
          <a:bodyPr wrap="none">
            <a:prstTxWarp prst="textNoShape">
              <a:avLst/>
            </a:prstTxWarp>
            <a:spAutoFit/>
          </a:bodyPr>
          <a:lstStyle/>
          <a:p>
            <a:pPr eaLnBrk="0" hangingPunct="0"/>
            <a:r>
              <a:rPr lang="en-US" dirty="0">
                <a:solidFill>
                  <a:srgbClr val="000000"/>
                </a:solidFill>
                <a:latin typeface="Calibri" charset="0"/>
                <a:ea typeface="Arial" charset="0"/>
                <a:cs typeface="Arial" charset="0"/>
              </a:rPr>
              <a:t>source: Svetlana </a:t>
            </a:r>
            <a:r>
              <a:rPr lang="en-US" dirty="0" err="1">
                <a:solidFill>
                  <a:srgbClr val="000000"/>
                </a:solidFill>
                <a:latin typeface="Calibri" charset="0"/>
                <a:ea typeface="Arial" charset="0"/>
                <a:cs typeface="Arial" charset="0"/>
              </a:rPr>
              <a:t>Lazebnik</a:t>
            </a:r>
            <a:r>
              <a:rPr lang="en-US" dirty="0">
                <a:solidFill>
                  <a:srgbClr val="000000"/>
                </a:solidFill>
                <a:latin typeface="Calibri" charset="0"/>
                <a:ea typeface="Arial" charset="0"/>
                <a:cs typeface="Arial" charset="0"/>
              </a:rPr>
              <a:t> </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685800" y="228600"/>
            <a:ext cx="7772400" cy="533400"/>
          </a:xfrm>
        </p:spPr>
        <p:txBody>
          <a:bodyPr>
            <a:noAutofit/>
          </a:bodyPr>
          <a:lstStyle/>
          <a:p>
            <a:r>
              <a:rPr lang="en-US" sz="3600" dirty="0"/>
              <a:t>Distinctiveness in </a:t>
            </a:r>
            <a:r>
              <a:rPr lang="en-US" sz="3600" dirty="0" err="1"/>
              <a:t>x,y</a:t>
            </a:r>
            <a:endParaRPr lang="ru-RU" sz="3600" dirty="0"/>
          </a:p>
        </p:txBody>
      </p:sp>
      <p:sp>
        <p:nvSpPr>
          <p:cNvPr id="32771" name="Rectangle 3"/>
          <p:cNvSpPr>
            <a:spLocks noGrp="1" noChangeArrowheads="1"/>
          </p:cNvSpPr>
          <p:nvPr>
            <p:ph type="body" idx="1"/>
          </p:nvPr>
        </p:nvSpPr>
        <p:spPr>
          <a:xfrm>
            <a:off x="685800" y="990600"/>
            <a:ext cx="7467600" cy="1828800"/>
          </a:xfrm>
        </p:spPr>
        <p:txBody>
          <a:bodyPr>
            <a:normAutofit/>
          </a:bodyPr>
          <a:lstStyle/>
          <a:p>
            <a:pPr>
              <a:lnSpc>
                <a:spcPct val="90000"/>
              </a:lnSpc>
              <a:buFontTx/>
              <a:buChar char="•"/>
            </a:pPr>
            <a:r>
              <a:rPr lang="en-US" sz="2800" dirty="0"/>
              <a:t>We should easily recognize the point by looking through a small window</a:t>
            </a:r>
          </a:p>
          <a:p>
            <a:pPr>
              <a:lnSpc>
                <a:spcPct val="90000"/>
              </a:lnSpc>
              <a:buFontTx/>
              <a:buChar char="•"/>
            </a:pPr>
            <a:r>
              <a:rPr lang="en-US" sz="2800" dirty="0"/>
              <a:t>Shifting a window in </a:t>
            </a:r>
            <a:r>
              <a:rPr lang="en-US" sz="2800" i="1" dirty="0"/>
              <a:t>any</a:t>
            </a:r>
            <a:r>
              <a:rPr lang="en-US" sz="2800" dirty="0"/>
              <a:t> </a:t>
            </a:r>
            <a:r>
              <a:rPr lang="en-US" sz="2800" i="1" dirty="0"/>
              <a:t>direction</a:t>
            </a:r>
            <a:r>
              <a:rPr lang="en-US" sz="2800" dirty="0"/>
              <a:t> should give </a:t>
            </a:r>
            <a:r>
              <a:rPr lang="en-US" sz="2800" i="1" dirty="0"/>
              <a:t>a large change</a:t>
            </a:r>
            <a:r>
              <a:rPr lang="en-US" sz="2800" dirty="0"/>
              <a:t> in intensity</a:t>
            </a:r>
            <a:endParaRPr lang="ru-RU" sz="2800" dirty="0"/>
          </a:p>
        </p:txBody>
      </p:sp>
      <p:grpSp>
        <p:nvGrpSpPr>
          <p:cNvPr id="2" name="Group 29"/>
          <p:cNvGrpSpPr>
            <a:grpSpLocks/>
          </p:cNvGrpSpPr>
          <p:nvPr/>
        </p:nvGrpSpPr>
        <p:grpSpPr bwMode="auto">
          <a:xfrm>
            <a:off x="3429000" y="2895600"/>
            <a:ext cx="2438400" cy="3870325"/>
            <a:chOff x="2160" y="1824"/>
            <a:chExt cx="1536" cy="2438"/>
          </a:xfrm>
        </p:grpSpPr>
        <p:pic>
          <p:nvPicPr>
            <p:cNvPr id="32790" name="Picture 8" descr="corner"/>
            <p:cNvPicPr>
              <a:picLocks noChangeAspect="1" noChangeArrowheads="1"/>
            </p:cNvPicPr>
            <p:nvPr/>
          </p:nvPicPr>
          <p:blipFill>
            <a:blip r:embed="rId3"/>
            <a:srcRect/>
            <a:stretch>
              <a:fillRect/>
            </a:stretch>
          </p:blipFill>
          <p:spPr bwMode="auto">
            <a:xfrm>
              <a:off x="2160" y="1824"/>
              <a:ext cx="1440" cy="1440"/>
            </a:xfrm>
            <a:prstGeom prst="rect">
              <a:avLst/>
            </a:prstGeom>
            <a:noFill/>
            <a:ln w="9525">
              <a:solidFill>
                <a:schemeClr val="tx1"/>
              </a:solidFill>
              <a:miter lim="800000"/>
              <a:headEnd/>
              <a:tailEnd/>
            </a:ln>
          </p:spPr>
        </p:pic>
        <p:sp>
          <p:nvSpPr>
            <p:cNvPr id="32791" name="Text Box 11"/>
            <p:cNvSpPr txBox="1">
              <a:spLocks noChangeArrowheads="1"/>
            </p:cNvSpPr>
            <p:nvPr/>
          </p:nvSpPr>
          <p:spPr bwMode="auto">
            <a:xfrm>
              <a:off x="2160" y="3284"/>
              <a:ext cx="1536" cy="978"/>
            </a:xfrm>
            <a:prstGeom prst="rect">
              <a:avLst/>
            </a:prstGeom>
            <a:noFill/>
            <a:ln w="9525">
              <a:noFill/>
              <a:miter lim="800000"/>
              <a:headEnd/>
              <a:tailEnd/>
            </a:ln>
          </p:spPr>
          <p:txBody>
            <a:bodyPr>
              <a:prstTxWarp prst="textNoShape">
                <a:avLst/>
              </a:prstTxWarp>
              <a:spAutoFit/>
            </a:bodyPr>
            <a:lstStyle/>
            <a:p>
              <a:pPr eaLnBrk="1" hangingPunct="1"/>
              <a:r>
                <a:rPr lang="en-US" sz="2400">
                  <a:solidFill>
                    <a:srgbClr val="003399"/>
                  </a:solidFill>
                  <a:latin typeface="Arial Unicode MS" charset="0"/>
                  <a:ea typeface="Times New Roman" charset="0"/>
                  <a:cs typeface="Times New Roman" charset="0"/>
                </a:rPr>
                <a:t>“edge”</a:t>
              </a:r>
              <a:r>
                <a:rPr lang="en-US" sz="2400">
                  <a:latin typeface="Arial Unicode MS" charset="0"/>
                  <a:ea typeface="Times New Roman" charset="0"/>
                  <a:cs typeface="Times New Roman" charset="0"/>
                </a:rPr>
                <a:t>:</a:t>
              </a:r>
              <a:br>
                <a:rPr lang="en-US" sz="2400">
                  <a:latin typeface="Arial Unicode MS" charset="0"/>
                  <a:ea typeface="Times New Roman" charset="0"/>
                  <a:cs typeface="Times New Roman" charset="0"/>
                </a:rPr>
              </a:br>
              <a:r>
                <a:rPr lang="en-US" sz="2400">
                  <a:latin typeface="Arial Unicode MS" charset="0"/>
                  <a:ea typeface="Times New Roman" charset="0"/>
                  <a:cs typeface="Times New Roman" charset="0"/>
                </a:rPr>
                <a:t>no change along the edge direction</a:t>
              </a:r>
              <a:endParaRPr lang="ru-RU" sz="2400">
                <a:latin typeface="Arial Unicode MS" charset="0"/>
                <a:ea typeface="Times New Roman" charset="0"/>
                <a:cs typeface="Times New Roman" charset="0"/>
              </a:endParaRPr>
            </a:p>
          </p:txBody>
        </p:sp>
        <p:sp>
          <p:nvSpPr>
            <p:cNvPr id="32792" name="Rectangle 14"/>
            <p:cNvSpPr>
              <a:spLocks noChangeArrowheads="1"/>
            </p:cNvSpPr>
            <p:nvPr/>
          </p:nvSpPr>
          <p:spPr bwMode="auto">
            <a:xfrm>
              <a:off x="2496" y="2496"/>
              <a:ext cx="432" cy="432"/>
            </a:xfrm>
            <a:prstGeom prst="rect">
              <a:avLst/>
            </a:prstGeom>
            <a:solidFill>
              <a:srgbClr val="FFCC99">
                <a:alpha val="39999"/>
              </a:srgbClr>
            </a:solidFill>
            <a:ln w="9525">
              <a:solidFill>
                <a:schemeClr val="tx1"/>
              </a:solidFill>
              <a:miter lim="800000"/>
              <a:headEnd/>
              <a:tailEnd/>
            </a:ln>
          </p:spPr>
          <p:txBody>
            <a:bodyPr wrap="none" anchor="ctr">
              <a:prstTxWarp prst="textNoShape">
                <a:avLst/>
              </a:prstTxWarp>
            </a:bodyPr>
            <a:lstStyle/>
            <a:p>
              <a:endParaRPr lang="en-US"/>
            </a:p>
          </p:txBody>
        </p:sp>
        <p:sp>
          <p:nvSpPr>
            <p:cNvPr id="32793" name="Line 16"/>
            <p:cNvSpPr>
              <a:spLocks noChangeShapeType="1"/>
            </p:cNvSpPr>
            <p:nvPr/>
          </p:nvSpPr>
          <p:spPr bwMode="auto">
            <a:xfrm flipV="1">
              <a:off x="2352" y="2544"/>
              <a:ext cx="0" cy="336"/>
            </a:xfrm>
            <a:prstGeom prst="line">
              <a:avLst/>
            </a:prstGeom>
            <a:noFill/>
            <a:ln w="9525">
              <a:solidFill>
                <a:schemeClr val="tx1"/>
              </a:solidFill>
              <a:round/>
              <a:headEnd type="triangle" w="med" len="med"/>
              <a:tailEnd type="triangle" w="med" len="med"/>
            </a:ln>
          </p:spPr>
          <p:txBody>
            <a:bodyPr>
              <a:prstTxWarp prst="textNoShape">
                <a:avLst/>
              </a:prstTxWarp>
            </a:bodyPr>
            <a:lstStyle/>
            <a:p>
              <a:endParaRPr lang="en-US"/>
            </a:p>
          </p:txBody>
        </p:sp>
      </p:grpSp>
      <p:grpSp>
        <p:nvGrpSpPr>
          <p:cNvPr id="3" name="Group 30"/>
          <p:cNvGrpSpPr>
            <a:grpSpLocks/>
          </p:cNvGrpSpPr>
          <p:nvPr/>
        </p:nvGrpSpPr>
        <p:grpSpPr bwMode="auto">
          <a:xfrm>
            <a:off x="6019800" y="2895600"/>
            <a:ext cx="2667000" cy="3870325"/>
            <a:chOff x="3792" y="1824"/>
            <a:chExt cx="1680" cy="2438"/>
          </a:xfrm>
        </p:grpSpPr>
        <p:pic>
          <p:nvPicPr>
            <p:cNvPr id="32783" name="Picture 9" descr="corner"/>
            <p:cNvPicPr>
              <a:picLocks noChangeAspect="1" noChangeArrowheads="1"/>
            </p:cNvPicPr>
            <p:nvPr/>
          </p:nvPicPr>
          <p:blipFill>
            <a:blip r:embed="rId3"/>
            <a:srcRect/>
            <a:stretch>
              <a:fillRect/>
            </a:stretch>
          </p:blipFill>
          <p:spPr bwMode="auto">
            <a:xfrm>
              <a:off x="3792" y="1824"/>
              <a:ext cx="1440" cy="1440"/>
            </a:xfrm>
            <a:prstGeom prst="rect">
              <a:avLst/>
            </a:prstGeom>
            <a:noFill/>
            <a:ln w="9525">
              <a:solidFill>
                <a:schemeClr val="tx1"/>
              </a:solidFill>
              <a:miter lim="800000"/>
              <a:headEnd/>
              <a:tailEnd/>
            </a:ln>
          </p:spPr>
        </p:pic>
        <p:sp>
          <p:nvSpPr>
            <p:cNvPr id="32784" name="Text Box 12"/>
            <p:cNvSpPr txBox="1">
              <a:spLocks noChangeArrowheads="1"/>
            </p:cNvSpPr>
            <p:nvPr/>
          </p:nvSpPr>
          <p:spPr bwMode="auto">
            <a:xfrm>
              <a:off x="3936" y="3284"/>
              <a:ext cx="1536" cy="978"/>
            </a:xfrm>
            <a:prstGeom prst="rect">
              <a:avLst/>
            </a:prstGeom>
            <a:noFill/>
            <a:ln w="9525">
              <a:noFill/>
              <a:miter lim="800000"/>
              <a:headEnd/>
              <a:tailEnd/>
            </a:ln>
          </p:spPr>
          <p:txBody>
            <a:bodyPr>
              <a:prstTxWarp prst="textNoShape">
                <a:avLst/>
              </a:prstTxWarp>
              <a:spAutoFit/>
            </a:bodyPr>
            <a:lstStyle/>
            <a:p>
              <a:pPr eaLnBrk="1" hangingPunct="1"/>
              <a:r>
                <a:rPr lang="en-US" sz="2400">
                  <a:solidFill>
                    <a:srgbClr val="003399"/>
                  </a:solidFill>
                  <a:latin typeface="Arial Unicode MS" charset="0"/>
                  <a:ea typeface="Times New Roman" charset="0"/>
                  <a:cs typeface="Times New Roman" charset="0"/>
                </a:rPr>
                <a:t>“corner”</a:t>
              </a:r>
              <a:r>
                <a:rPr lang="en-US" sz="2400">
                  <a:latin typeface="Arial Unicode MS" charset="0"/>
                  <a:ea typeface="Times New Roman" charset="0"/>
                  <a:cs typeface="Times New Roman" charset="0"/>
                </a:rPr>
                <a:t>:</a:t>
              </a:r>
              <a:br>
                <a:rPr lang="en-US" sz="2400">
                  <a:latin typeface="Arial Unicode MS" charset="0"/>
                  <a:ea typeface="Times New Roman" charset="0"/>
                  <a:cs typeface="Times New Roman" charset="0"/>
                </a:rPr>
              </a:br>
              <a:r>
                <a:rPr lang="en-US" sz="2400">
                  <a:latin typeface="Arial Unicode MS" charset="0"/>
                  <a:ea typeface="Times New Roman" charset="0"/>
                  <a:cs typeface="Times New Roman" charset="0"/>
                </a:rPr>
                <a:t>significant change in all directions</a:t>
              </a:r>
              <a:endParaRPr lang="ru-RU" sz="2400">
                <a:latin typeface="Arial Unicode MS" charset="0"/>
                <a:ea typeface="Times New Roman" charset="0"/>
                <a:cs typeface="Times New Roman" charset="0"/>
              </a:endParaRPr>
            </a:p>
          </p:txBody>
        </p:sp>
        <p:sp>
          <p:nvSpPr>
            <p:cNvPr id="32785" name="Rectangle 17"/>
            <p:cNvSpPr>
              <a:spLocks noChangeArrowheads="1"/>
            </p:cNvSpPr>
            <p:nvPr/>
          </p:nvSpPr>
          <p:spPr bwMode="auto">
            <a:xfrm>
              <a:off x="4224" y="2016"/>
              <a:ext cx="432" cy="432"/>
            </a:xfrm>
            <a:prstGeom prst="rect">
              <a:avLst/>
            </a:prstGeom>
            <a:solidFill>
              <a:srgbClr val="FFCC99">
                <a:alpha val="39999"/>
              </a:srgbClr>
            </a:solidFill>
            <a:ln w="9525">
              <a:solidFill>
                <a:schemeClr val="tx1"/>
              </a:solidFill>
              <a:miter lim="800000"/>
              <a:headEnd/>
              <a:tailEnd/>
            </a:ln>
          </p:spPr>
          <p:txBody>
            <a:bodyPr wrap="none" anchor="ctr">
              <a:prstTxWarp prst="textNoShape">
                <a:avLst/>
              </a:prstTxWarp>
            </a:bodyPr>
            <a:lstStyle/>
            <a:p>
              <a:endParaRPr lang="en-US"/>
            </a:p>
          </p:txBody>
        </p:sp>
        <p:sp>
          <p:nvSpPr>
            <p:cNvPr id="32786" name="Line 18"/>
            <p:cNvSpPr>
              <a:spLocks noChangeShapeType="1"/>
            </p:cNvSpPr>
            <p:nvPr/>
          </p:nvSpPr>
          <p:spPr bwMode="auto">
            <a:xfrm flipH="1">
              <a:off x="4080" y="2448"/>
              <a:ext cx="144" cy="144"/>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2787" name="Line 20"/>
            <p:cNvSpPr>
              <a:spLocks noChangeShapeType="1"/>
            </p:cNvSpPr>
            <p:nvPr/>
          </p:nvSpPr>
          <p:spPr bwMode="auto">
            <a:xfrm flipH="1" flipV="1">
              <a:off x="4080" y="1872"/>
              <a:ext cx="144" cy="144"/>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sp>
          <p:nvSpPr>
            <p:cNvPr id="32788" name="Line 21"/>
            <p:cNvSpPr>
              <a:spLocks noChangeShapeType="1"/>
            </p:cNvSpPr>
            <p:nvPr/>
          </p:nvSpPr>
          <p:spPr bwMode="auto">
            <a:xfrm>
              <a:off x="4656" y="2448"/>
              <a:ext cx="144" cy="144"/>
            </a:xfrm>
            <a:prstGeom prst="line">
              <a:avLst/>
            </a:prstGeom>
            <a:noFill/>
            <a:ln w="9525">
              <a:solidFill>
                <a:schemeClr val="bg1"/>
              </a:solidFill>
              <a:round/>
              <a:headEnd/>
              <a:tailEnd type="triangle" w="med" len="med"/>
            </a:ln>
          </p:spPr>
          <p:txBody>
            <a:bodyPr>
              <a:prstTxWarp prst="textNoShape">
                <a:avLst/>
              </a:prstTxWarp>
            </a:bodyPr>
            <a:lstStyle/>
            <a:p>
              <a:endParaRPr lang="en-US"/>
            </a:p>
          </p:txBody>
        </p:sp>
        <p:sp>
          <p:nvSpPr>
            <p:cNvPr id="32789" name="Line 22"/>
            <p:cNvSpPr>
              <a:spLocks noChangeShapeType="1"/>
            </p:cNvSpPr>
            <p:nvPr/>
          </p:nvSpPr>
          <p:spPr bwMode="auto">
            <a:xfrm flipV="1">
              <a:off x="4656" y="1872"/>
              <a:ext cx="144" cy="144"/>
            </a:xfrm>
            <a:prstGeom prst="line">
              <a:avLst/>
            </a:prstGeom>
            <a:noFill/>
            <a:ln w="9525">
              <a:solidFill>
                <a:schemeClr val="tx1"/>
              </a:solidFill>
              <a:round/>
              <a:headEnd/>
              <a:tailEnd type="triangle" w="med" len="med"/>
            </a:ln>
          </p:spPr>
          <p:txBody>
            <a:bodyPr>
              <a:prstTxWarp prst="textNoShape">
                <a:avLst/>
              </a:prstTxWarp>
            </a:bodyPr>
            <a:lstStyle/>
            <a:p>
              <a:endParaRPr lang="en-US"/>
            </a:p>
          </p:txBody>
        </p:sp>
      </p:grpSp>
      <p:grpSp>
        <p:nvGrpSpPr>
          <p:cNvPr id="4" name="Group 28"/>
          <p:cNvGrpSpPr>
            <a:grpSpLocks/>
          </p:cNvGrpSpPr>
          <p:nvPr/>
        </p:nvGrpSpPr>
        <p:grpSpPr bwMode="auto">
          <a:xfrm>
            <a:off x="762000" y="2895600"/>
            <a:ext cx="2362200" cy="3505200"/>
            <a:chOff x="480" y="1824"/>
            <a:chExt cx="1488" cy="2208"/>
          </a:xfrm>
        </p:grpSpPr>
        <p:pic>
          <p:nvPicPr>
            <p:cNvPr id="32776" name="Picture 7" descr="corner"/>
            <p:cNvPicPr>
              <a:picLocks noChangeAspect="1" noChangeArrowheads="1"/>
            </p:cNvPicPr>
            <p:nvPr/>
          </p:nvPicPr>
          <p:blipFill>
            <a:blip r:embed="rId3"/>
            <a:srcRect/>
            <a:stretch>
              <a:fillRect/>
            </a:stretch>
          </p:blipFill>
          <p:spPr bwMode="auto">
            <a:xfrm>
              <a:off x="528" y="1824"/>
              <a:ext cx="1440" cy="1440"/>
            </a:xfrm>
            <a:prstGeom prst="rect">
              <a:avLst/>
            </a:prstGeom>
            <a:noFill/>
            <a:ln w="9525">
              <a:solidFill>
                <a:schemeClr val="tx1"/>
              </a:solidFill>
              <a:miter lim="800000"/>
              <a:headEnd/>
              <a:tailEnd/>
            </a:ln>
          </p:spPr>
        </p:pic>
        <p:sp>
          <p:nvSpPr>
            <p:cNvPr id="32777" name="Text Box 10"/>
            <p:cNvSpPr txBox="1">
              <a:spLocks noChangeArrowheads="1"/>
            </p:cNvSpPr>
            <p:nvPr/>
          </p:nvSpPr>
          <p:spPr bwMode="auto">
            <a:xfrm>
              <a:off x="480" y="3284"/>
              <a:ext cx="1296" cy="748"/>
            </a:xfrm>
            <a:prstGeom prst="rect">
              <a:avLst/>
            </a:prstGeom>
            <a:noFill/>
            <a:ln w="9525">
              <a:noFill/>
              <a:miter lim="800000"/>
              <a:headEnd/>
              <a:tailEnd/>
            </a:ln>
          </p:spPr>
          <p:txBody>
            <a:bodyPr>
              <a:prstTxWarp prst="textNoShape">
                <a:avLst/>
              </a:prstTxWarp>
              <a:spAutoFit/>
            </a:bodyPr>
            <a:lstStyle/>
            <a:p>
              <a:pPr eaLnBrk="1" hangingPunct="1"/>
              <a:r>
                <a:rPr lang="en-US" sz="2400">
                  <a:solidFill>
                    <a:srgbClr val="003399"/>
                  </a:solidFill>
                  <a:latin typeface="Arial Unicode MS" charset="0"/>
                  <a:ea typeface="Times New Roman" charset="0"/>
                  <a:cs typeface="Times New Roman" charset="0"/>
                </a:rPr>
                <a:t>“flat”</a:t>
              </a:r>
              <a:r>
                <a:rPr lang="en-US" sz="2400">
                  <a:latin typeface="Arial Unicode MS" charset="0"/>
                  <a:ea typeface="Times New Roman" charset="0"/>
                  <a:cs typeface="Times New Roman" charset="0"/>
                </a:rPr>
                <a:t> region:</a:t>
              </a:r>
              <a:br>
                <a:rPr lang="en-US" sz="2400">
                  <a:latin typeface="Arial Unicode MS" charset="0"/>
                  <a:ea typeface="Times New Roman" charset="0"/>
                  <a:cs typeface="Times New Roman" charset="0"/>
                </a:rPr>
              </a:br>
              <a:r>
                <a:rPr lang="en-US" sz="2400">
                  <a:latin typeface="Arial Unicode MS" charset="0"/>
                  <a:ea typeface="Times New Roman" charset="0"/>
                  <a:cs typeface="Times New Roman" charset="0"/>
                </a:rPr>
                <a:t>no change in all directions</a:t>
              </a:r>
              <a:endParaRPr lang="ru-RU" sz="2400">
                <a:latin typeface="Arial Unicode MS" charset="0"/>
                <a:ea typeface="Times New Roman" charset="0"/>
                <a:cs typeface="Times New Roman" charset="0"/>
              </a:endParaRPr>
            </a:p>
          </p:txBody>
        </p:sp>
        <p:sp>
          <p:nvSpPr>
            <p:cNvPr id="32778" name="Rectangle 13"/>
            <p:cNvSpPr>
              <a:spLocks noChangeArrowheads="1"/>
            </p:cNvSpPr>
            <p:nvPr/>
          </p:nvSpPr>
          <p:spPr bwMode="auto">
            <a:xfrm>
              <a:off x="1344" y="2496"/>
              <a:ext cx="432" cy="432"/>
            </a:xfrm>
            <a:prstGeom prst="rect">
              <a:avLst/>
            </a:prstGeom>
            <a:solidFill>
              <a:srgbClr val="FFCC99">
                <a:alpha val="39999"/>
              </a:srgbClr>
            </a:solidFill>
            <a:ln w="9525">
              <a:solidFill>
                <a:schemeClr val="tx1"/>
              </a:solidFill>
              <a:miter lim="800000"/>
              <a:headEnd/>
              <a:tailEnd/>
            </a:ln>
          </p:spPr>
          <p:txBody>
            <a:bodyPr wrap="none" anchor="ctr">
              <a:prstTxWarp prst="textNoShape">
                <a:avLst/>
              </a:prstTxWarp>
            </a:bodyPr>
            <a:lstStyle/>
            <a:p>
              <a:endParaRPr lang="en-US"/>
            </a:p>
          </p:txBody>
        </p:sp>
        <p:sp>
          <p:nvSpPr>
            <p:cNvPr id="32779" name="Line 23"/>
            <p:cNvSpPr>
              <a:spLocks noChangeShapeType="1"/>
            </p:cNvSpPr>
            <p:nvPr/>
          </p:nvSpPr>
          <p:spPr bwMode="auto">
            <a:xfrm>
              <a:off x="1776" y="2928"/>
              <a:ext cx="144" cy="144"/>
            </a:xfrm>
            <a:prstGeom prst="line">
              <a:avLst/>
            </a:prstGeom>
            <a:noFill/>
            <a:ln w="9525">
              <a:solidFill>
                <a:schemeClr val="bg1"/>
              </a:solidFill>
              <a:round/>
              <a:headEnd/>
              <a:tailEnd type="triangle" w="med" len="med"/>
            </a:ln>
          </p:spPr>
          <p:txBody>
            <a:bodyPr>
              <a:prstTxWarp prst="textNoShape">
                <a:avLst/>
              </a:prstTxWarp>
            </a:bodyPr>
            <a:lstStyle/>
            <a:p>
              <a:endParaRPr lang="en-US"/>
            </a:p>
          </p:txBody>
        </p:sp>
        <p:sp>
          <p:nvSpPr>
            <p:cNvPr id="32780" name="Line 24"/>
            <p:cNvSpPr>
              <a:spLocks noChangeShapeType="1"/>
            </p:cNvSpPr>
            <p:nvPr/>
          </p:nvSpPr>
          <p:spPr bwMode="auto">
            <a:xfrm flipH="1">
              <a:off x="1200" y="2928"/>
              <a:ext cx="144" cy="144"/>
            </a:xfrm>
            <a:prstGeom prst="line">
              <a:avLst/>
            </a:prstGeom>
            <a:noFill/>
            <a:ln w="9525">
              <a:solidFill>
                <a:schemeClr val="bg1"/>
              </a:solidFill>
              <a:round/>
              <a:headEnd/>
              <a:tailEnd type="triangle" w="med" len="med"/>
            </a:ln>
          </p:spPr>
          <p:txBody>
            <a:bodyPr>
              <a:prstTxWarp prst="textNoShape">
                <a:avLst/>
              </a:prstTxWarp>
            </a:bodyPr>
            <a:lstStyle/>
            <a:p>
              <a:endParaRPr lang="en-US"/>
            </a:p>
          </p:txBody>
        </p:sp>
        <p:sp>
          <p:nvSpPr>
            <p:cNvPr id="32781" name="Line 25"/>
            <p:cNvSpPr>
              <a:spLocks noChangeShapeType="1"/>
            </p:cNvSpPr>
            <p:nvPr/>
          </p:nvSpPr>
          <p:spPr bwMode="auto">
            <a:xfrm flipH="1" flipV="1">
              <a:off x="1200" y="2352"/>
              <a:ext cx="144" cy="144"/>
            </a:xfrm>
            <a:prstGeom prst="line">
              <a:avLst/>
            </a:prstGeom>
            <a:noFill/>
            <a:ln w="9525">
              <a:solidFill>
                <a:schemeClr val="bg1"/>
              </a:solidFill>
              <a:round/>
              <a:headEnd/>
              <a:tailEnd type="triangle" w="med" len="med"/>
            </a:ln>
          </p:spPr>
          <p:txBody>
            <a:bodyPr>
              <a:prstTxWarp prst="textNoShape">
                <a:avLst/>
              </a:prstTxWarp>
            </a:bodyPr>
            <a:lstStyle/>
            <a:p>
              <a:endParaRPr lang="en-US"/>
            </a:p>
          </p:txBody>
        </p:sp>
        <p:sp>
          <p:nvSpPr>
            <p:cNvPr id="32782" name="Line 26"/>
            <p:cNvSpPr>
              <a:spLocks noChangeShapeType="1"/>
            </p:cNvSpPr>
            <p:nvPr/>
          </p:nvSpPr>
          <p:spPr bwMode="auto">
            <a:xfrm flipV="1">
              <a:off x="1776" y="2352"/>
              <a:ext cx="144" cy="144"/>
            </a:xfrm>
            <a:prstGeom prst="line">
              <a:avLst/>
            </a:prstGeom>
            <a:noFill/>
            <a:ln w="9525">
              <a:solidFill>
                <a:schemeClr val="bg1"/>
              </a:solidFill>
              <a:round/>
              <a:headEnd/>
              <a:tailEnd type="triangle" w="med" len="med"/>
            </a:ln>
          </p:spPr>
          <p:txBody>
            <a:bodyPr>
              <a:prstTxWarp prst="textNoShape">
                <a:avLst/>
              </a:prstTxWarp>
            </a:bodyPr>
            <a:lstStyle/>
            <a:p>
              <a:endParaRPr lang="en-US"/>
            </a:p>
          </p:txBody>
        </p:sp>
      </p:grpSp>
      <p:sp>
        <p:nvSpPr>
          <p:cNvPr id="32775" name="Text Box 27"/>
          <p:cNvSpPr txBox="1">
            <a:spLocks noChangeArrowheads="1"/>
          </p:cNvSpPr>
          <p:nvPr/>
        </p:nvSpPr>
        <p:spPr bwMode="auto">
          <a:xfrm>
            <a:off x="47625" y="6553200"/>
            <a:ext cx="1476375" cy="304800"/>
          </a:xfrm>
          <a:prstGeom prst="rect">
            <a:avLst/>
          </a:prstGeom>
          <a:noFill/>
          <a:ln w="9525">
            <a:noFill/>
            <a:miter lim="800000"/>
            <a:headEnd/>
            <a:tailEnd/>
          </a:ln>
        </p:spPr>
        <p:txBody>
          <a:bodyPr wrap="none">
            <a:prstTxWarp prst="textNoShape">
              <a:avLst/>
            </a:prstTxWarp>
            <a:spAutoFit/>
          </a:bodyPr>
          <a:lstStyle/>
          <a:p>
            <a:pPr algn="ctr"/>
            <a:r>
              <a:rPr lang="en-US" sz="1400"/>
              <a:t>Source: A. Efros</a:t>
            </a:r>
          </a:p>
        </p:txBody>
      </p:sp>
    </p:spTree>
    <p:extLst>
      <p:ext uri="{BB962C8B-B14F-4D97-AF65-F5344CB8AC3E}">
        <p14:creationId xmlns:p14="http://schemas.microsoft.com/office/powerpoint/2010/main" val="3828093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457200" y="-218574"/>
            <a:ext cx="8229600" cy="1143000"/>
          </a:xfrm>
        </p:spPr>
        <p:txBody>
          <a:bodyPr/>
          <a:lstStyle/>
          <a:p>
            <a:r>
              <a:rPr lang="en-US" sz="3200" dirty="0"/>
              <a:t>Corner Detections</a:t>
            </a:r>
            <a:endParaRPr lang="ru-RU" sz="3200" dirty="0"/>
          </a:p>
        </p:txBody>
      </p:sp>
      <p:pic>
        <p:nvPicPr>
          <p:cNvPr id="39939" name="Picture 3" descr="cows_step4_harris"/>
          <p:cNvPicPr>
            <a:picLocks noChangeAspect="1" noChangeArrowheads="1"/>
          </p:cNvPicPr>
          <p:nvPr/>
        </p:nvPicPr>
        <p:blipFill>
          <a:blip r:embed="rId3">
            <a:lum bright="12000" contrast="18000"/>
          </a:blip>
          <a:srcRect/>
          <a:stretch>
            <a:fillRect/>
          </a:stretch>
        </p:blipFill>
        <p:spPr bwMode="auto">
          <a:xfrm>
            <a:off x="533400" y="1295400"/>
            <a:ext cx="8153400" cy="5278438"/>
          </a:xfrm>
          <a:prstGeom prst="rect">
            <a:avLst/>
          </a:prstGeom>
          <a:noFill/>
          <a:ln w="9525">
            <a:noFill/>
            <a:miter lim="800000"/>
            <a:headEnd/>
            <a:tailEnd/>
          </a:ln>
        </p:spPr>
      </p:pic>
      <p:sp>
        <p:nvSpPr>
          <p:cNvPr id="4" name="Text Box 6"/>
          <p:cNvSpPr txBox="1">
            <a:spLocks noChangeArrowheads="1"/>
          </p:cNvSpPr>
          <p:nvPr/>
        </p:nvSpPr>
        <p:spPr bwMode="auto">
          <a:xfrm>
            <a:off x="6593959" y="6553200"/>
            <a:ext cx="2574925" cy="369888"/>
          </a:xfrm>
          <a:prstGeom prst="rect">
            <a:avLst/>
          </a:prstGeom>
          <a:noFill/>
          <a:ln w="9525">
            <a:noFill/>
            <a:miter lim="800000"/>
            <a:headEnd/>
            <a:tailEnd/>
          </a:ln>
        </p:spPr>
        <p:txBody>
          <a:bodyPr wrap="none">
            <a:prstTxWarp prst="textNoShape">
              <a:avLst/>
            </a:prstTxWarp>
            <a:spAutoFit/>
          </a:bodyPr>
          <a:lstStyle/>
          <a:p>
            <a:pPr eaLnBrk="0" hangingPunct="0"/>
            <a:r>
              <a:rPr lang="en-US" dirty="0">
                <a:solidFill>
                  <a:srgbClr val="000000"/>
                </a:solidFill>
                <a:latin typeface="Calibri" charset="0"/>
                <a:ea typeface="Arial" charset="0"/>
                <a:cs typeface="Arial" charset="0"/>
              </a:rPr>
              <a:t>source: Svetlana </a:t>
            </a:r>
            <a:r>
              <a:rPr lang="en-US" dirty="0" err="1">
                <a:solidFill>
                  <a:srgbClr val="000000"/>
                </a:solidFill>
                <a:latin typeface="Calibri" charset="0"/>
                <a:ea typeface="Arial" charset="0"/>
                <a:cs typeface="Arial" charset="0"/>
              </a:rPr>
              <a:t>Lazebnik</a:t>
            </a:r>
            <a:r>
              <a:rPr lang="en-US" dirty="0">
                <a:solidFill>
                  <a:srgbClr val="000000"/>
                </a:solidFill>
                <a:latin typeface="Calibri" charset="0"/>
                <a:ea typeface="Arial" charset="0"/>
                <a:cs typeface="Arial" charset="0"/>
              </a:rPr>
              <a:t> </a:t>
            </a:r>
          </a:p>
        </p:txBody>
      </p:sp>
      <p:sp>
        <p:nvSpPr>
          <p:cNvPr id="5" name="Rectangle 14"/>
          <p:cNvSpPr>
            <a:spLocks noChangeArrowheads="1"/>
          </p:cNvSpPr>
          <p:nvPr/>
        </p:nvSpPr>
        <p:spPr bwMode="auto">
          <a:xfrm>
            <a:off x="457200" y="642235"/>
            <a:ext cx="8305800" cy="641350"/>
          </a:xfrm>
          <a:prstGeom prst="rect">
            <a:avLst/>
          </a:prstGeom>
          <a:noFill/>
          <a:ln w="9525">
            <a:noFill/>
            <a:miter lim="800000"/>
            <a:headEnd/>
            <a:tailEnd/>
          </a:ln>
        </p:spPr>
        <p:txBody>
          <a:bodyPr>
            <a:prstTxWarp prst="textNoShape">
              <a:avLst/>
            </a:prstTxWarp>
            <a:spAutoFit/>
          </a:bodyPr>
          <a:lstStyle/>
          <a:p>
            <a:pPr>
              <a:lnSpc>
                <a:spcPct val="90000"/>
              </a:lnSpc>
              <a:spcBef>
                <a:spcPct val="20000"/>
              </a:spcBef>
            </a:pPr>
            <a:r>
              <a:rPr lang="en-US" sz="2000" dirty="0" err="1"/>
              <a:t>C.Harris</a:t>
            </a:r>
            <a:r>
              <a:rPr lang="en-US" sz="2000" dirty="0"/>
              <a:t> and </a:t>
            </a:r>
            <a:r>
              <a:rPr lang="en-US" sz="2000" dirty="0" err="1"/>
              <a:t>M.Stephens</a:t>
            </a:r>
            <a:r>
              <a:rPr lang="en-US" sz="2000" dirty="0"/>
              <a:t>. </a:t>
            </a:r>
            <a:r>
              <a:rPr lang="en-US" sz="2000" dirty="0">
                <a:hlinkClick r:id="rId4"/>
              </a:rPr>
              <a:t>"A Combined Corner and Edge Detector.“</a:t>
            </a:r>
            <a:r>
              <a:rPr lang="en-US" sz="2000" dirty="0"/>
              <a:t> </a:t>
            </a:r>
            <a:r>
              <a:rPr lang="en-US" sz="2000" i="1" dirty="0"/>
              <a:t>Proceedings of the 4th </a:t>
            </a:r>
            <a:r>
              <a:rPr lang="en-US" sz="2000" i="1" dirty="0" err="1"/>
              <a:t>Alvey</a:t>
            </a:r>
            <a:r>
              <a:rPr lang="en-US" sz="2000" i="1" dirty="0"/>
              <a:t> Vision Conference</a:t>
            </a:r>
            <a:r>
              <a:rPr lang="en-US" sz="2000" dirty="0"/>
              <a:t>: pages 147--151.  </a:t>
            </a:r>
          </a:p>
        </p:txBody>
      </p:sp>
    </p:spTree>
    <p:extLst>
      <p:ext uri="{BB962C8B-B14F-4D97-AF65-F5344CB8AC3E}">
        <p14:creationId xmlns:p14="http://schemas.microsoft.com/office/powerpoint/2010/main" val="197169632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Toward denser sampling</a:t>
            </a:r>
          </a:p>
        </p:txBody>
      </p:sp>
      <p:pic>
        <p:nvPicPr>
          <p:cNvPr id="5" name="Picture 4" descr="shapecontext.jpg"/>
          <p:cNvPicPr>
            <a:picLocks noChangeAspect="1"/>
          </p:cNvPicPr>
          <p:nvPr/>
        </p:nvPicPr>
        <p:blipFill rotWithShape="1">
          <a:blip r:embed="rId3"/>
          <a:srcRect r="35869" b="58373"/>
          <a:stretch/>
        </p:blipFill>
        <p:spPr>
          <a:xfrm>
            <a:off x="1567970" y="2059218"/>
            <a:ext cx="5881029" cy="2815301"/>
          </a:xfrm>
          <a:prstGeom prst="rect">
            <a:avLst/>
          </a:prstGeom>
        </p:spPr>
      </p:pic>
      <p:sp>
        <p:nvSpPr>
          <p:cNvPr id="6" name="TextBox 5"/>
          <p:cNvSpPr txBox="1"/>
          <p:nvPr/>
        </p:nvSpPr>
        <p:spPr>
          <a:xfrm>
            <a:off x="1731940" y="5246522"/>
            <a:ext cx="5742227" cy="523220"/>
          </a:xfrm>
          <a:prstGeom prst="rect">
            <a:avLst/>
          </a:prstGeom>
          <a:noFill/>
        </p:spPr>
        <p:txBody>
          <a:bodyPr wrap="none" rtlCol="0">
            <a:spAutoFit/>
          </a:bodyPr>
          <a:lstStyle/>
          <a:p>
            <a:r>
              <a:rPr lang="en-US" sz="2800" dirty="0"/>
              <a:t>Just sample points randomly on edges</a:t>
            </a:r>
          </a:p>
        </p:txBody>
      </p:sp>
    </p:spTree>
    <p:extLst>
      <p:ext uri="{BB962C8B-B14F-4D97-AF65-F5344CB8AC3E}">
        <p14:creationId xmlns:p14="http://schemas.microsoft.com/office/powerpoint/2010/main" val="59326406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Fully dense sampling</a:t>
            </a:r>
          </a:p>
        </p:txBody>
      </p:sp>
      <p:pic>
        <p:nvPicPr>
          <p:cNvPr id="6" name="Picture 5" descr="ca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886" y="1470778"/>
            <a:ext cx="4806670" cy="2595602"/>
          </a:xfrm>
          <a:prstGeom prst="rect">
            <a:avLst/>
          </a:prstGeom>
        </p:spPr>
      </p:pic>
      <p:pic>
        <p:nvPicPr>
          <p:cNvPr id="7" name="Picture 6" descr="hog.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2718" y="4130513"/>
            <a:ext cx="4735516" cy="2596896"/>
          </a:xfrm>
          <a:prstGeom prst="rect">
            <a:avLst/>
          </a:prstGeom>
        </p:spPr>
      </p:pic>
      <p:sp>
        <p:nvSpPr>
          <p:cNvPr id="8" name="TextBox 7"/>
          <p:cNvSpPr txBox="1"/>
          <p:nvPr/>
        </p:nvSpPr>
        <p:spPr>
          <a:xfrm>
            <a:off x="5349769" y="2206362"/>
            <a:ext cx="3121468" cy="461665"/>
          </a:xfrm>
          <a:prstGeom prst="rect">
            <a:avLst/>
          </a:prstGeom>
          <a:noFill/>
        </p:spPr>
        <p:txBody>
          <a:bodyPr wrap="none" rtlCol="0">
            <a:spAutoFit/>
          </a:bodyPr>
          <a:lstStyle/>
          <a:p>
            <a:r>
              <a:rPr lang="en-US" sz="2400" dirty="0"/>
              <a:t>Or sample everywhere!</a:t>
            </a:r>
          </a:p>
        </p:txBody>
      </p:sp>
    </p:spTree>
    <p:extLst>
      <p:ext uri="{BB962C8B-B14F-4D97-AF65-F5344CB8AC3E}">
        <p14:creationId xmlns:p14="http://schemas.microsoft.com/office/powerpoint/2010/main" val="598331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p:cNvSpPr>
            <a:spLocks noGrp="1"/>
          </p:cNvSpPr>
          <p:nvPr>
            <p:ph type="title"/>
          </p:nvPr>
        </p:nvSpPr>
        <p:spPr>
          <a:xfrm>
            <a:off x="457200" y="0"/>
            <a:ext cx="8229600" cy="1143000"/>
          </a:xfrm>
        </p:spPr>
        <p:txBody>
          <a:bodyPr/>
          <a:lstStyle/>
          <a:p>
            <a:pPr eaLnBrk="1" hangingPunct="1"/>
            <a:r>
              <a:rPr lang="en-US" dirty="0"/>
              <a:t>Feature types!</a:t>
            </a:r>
          </a:p>
        </p:txBody>
      </p:sp>
      <p:sp>
        <p:nvSpPr>
          <p:cNvPr id="66563" name="TextBox 5"/>
          <p:cNvSpPr txBox="1">
            <a:spLocks noChangeArrowheads="1"/>
          </p:cNvSpPr>
          <p:nvPr/>
        </p:nvSpPr>
        <p:spPr bwMode="auto">
          <a:xfrm>
            <a:off x="1295400" y="5943600"/>
            <a:ext cx="7150100" cy="708025"/>
          </a:xfrm>
          <a:prstGeom prst="rect">
            <a:avLst/>
          </a:prstGeom>
          <a:noFill/>
          <a:ln w="9525">
            <a:noFill/>
            <a:miter lim="800000"/>
            <a:headEnd/>
            <a:tailEnd/>
          </a:ln>
        </p:spPr>
        <p:txBody>
          <a:bodyPr wrap="none">
            <a:prstTxWarp prst="textNoShape">
              <a:avLst/>
            </a:prstTxWarp>
            <a:spAutoFit/>
          </a:bodyPr>
          <a:lstStyle/>
          <a:p>
            <a:r>
              <a:rPr lang="en-US" sz="2000" dirty="0">
                <a:latin typeface="Calibri" charset="0"/>
              </a:rPr>
              <a:t>The representation of these two umbrella’s should be similar…. </a:t>
            </a:r>
          </a:p>
          <a:p>
            <a:r>
              <a:rPr lang="en-US" sz="2000" dirty="0">
                <a:latin typeface="Calibri" charset="0"/>
              </a:rPr>
              <a:t>Under a color based representation they look completely different!</a:t>
            </a:r>
          </a:p>
        </p:txBody>
      </p:sp>
      <p:pic>
        <p:nvPicPr>
          <p:cNvPr id="66564" name="Picture 6" descr="grayumbrella2.jpg"/>
          <p:cNvPicPr>
            <a:picLocks noChangeAspect="1"/>
          </p:cNvPicPr>
          <p:nvPr/>
        </p:nvPicPr>
        <p:blipFill>
          <a:blip r:embed="rId3"/>
          <a:srcRect/>
          <a:stretch>
            <a:fillRect/>
          </a:stretch>
        </p:blipFill>
        <p:spPr bwMode="auto">
          <a:xfrm>
            <a:off x="4749800" y="1447800"/>
            <a:ext cx="4394200" cy="3690938"/>
          </a:xfrm>
          <a:prstGeom prst="rect">
            <a:avLst/>
          </a:prstGeom>
          <a:noFill/>
          <a:ln w="9525">
            <a:noFill/>
            <a:miter lim="800000"/>
            <a:headEnd/>
            <a:tailEnd/>
          </a:ln>
        </p:spPr>
      </p:pic>
      <p:pic>
        <p:nvPicPr>
          <p:cNvPr id="66565" name="Picture 7" descr="redumbrella.jpg"/>
          <p:cNvPicPr>
            <a:picLocks noChangeAspect="1"/>
          </p:cNvPicPr>
          <p:nvPr/>
        </p:nvPicPr>
        <p:blipFill>
          <a:blip r:embed="rId4"/>
          <a:srcRect/>
          <a:stretch>
            <a:fillRect/>
          </a:stretch>
        </p:blipFill>
        <p:spPr bwMode="auto">
          <a:xfrm>
            <a:off x="-17463" y="1447800"/>
            <a:ext cx="4665663" cy="3919538"/>
          </a:xfrm>
          <a:prstGeom prst="rect">
            <a:avLst/>
          </a:prstGeom>
          <a:noFill/>
          <a:ln w="9525">
            <a:noFill/>
            <a:miter lim="800000"/>
            <a:headEnd/>
            <a:tailEnd/>
          </a:ln>
        </p:spPr>
      </p:pic>
    </p:spTree>
    <p:extLst>
      <p:ext uri="{BB962C8B-B14F-4D97-AF65-F5344CB8AC3E}">
        <p14:creationId xmlns:p14="http://schemas.microsoft.com/office/powerpoint/2010/main" val="2887998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5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5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65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34652"/>
            <a:ext cx="8229600" cy="1143000"/>
          </a:xfrm>
        </p:spPr>
        <p:txBody>
          <a:bodyPr>
            <a:normAutofit/>
          </a:bodyPr>
          <a:lstStyle/>
          <a:p>
            <a:r>
              <a:rPr lang="en-US" dirty="0"/>
              <a:t>How should we describe features?</a:t>
            </a:r>
          </a:p>
        </p:txBody>
      </p:sp>
    </p:spTree>
    <p:extLst>
      <p:ext uri="{BB962C8B-B14F-4D97-AF65-F5344CB8AC3E}">
        <p14:creationId xmlns:p14="http://schemas.microsoft.com/office/powerpoint/2010/main" val="79136125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SIFT</a:t>
            </a:r>
          </a:p>
        </p:txBody>
      </p:sp>
      <p:sp>
        <p:nvSpPr>
          <p:cNvPr id="3" name="Content Placeholder 2"/>
          <p:cNvSpPr>
            <a:spLocks noGrp="1"/>
          </p:cNvSpPr>
          <p:nvPr>
            <p:ph idx="1"/>
          </p:nvPr>
        </p:nvSpPr>
        <p:spPr/>
        <p:txBody>
          <a:bodyPr>
            <a:normAutofit lnSpcReduction="10000"/>
          </a:bodyPr>
          <a:lstStyle/>
          <a:p>
            <a:r>
              <a:rPr lang="en-US" dirty="0"/>
              <a:t>SIFT (Scale Invariant Feature Transform) - stable robust and distinctive local features</a:t>
            </a:r>
          </a:p>
          <a:p>
            <a:r>
              <a:rPr lang="en-US" dirty="0"/>
              <a:t>One of the most popular shape (edge) based features</a:t>
            </a:r>
          </a:p>
          <a:p>
            <a:endParaRPr lang="en-US" dirty="0"/>
          </a:p>
          <a:p>
            <a:pPr marL="0" indent="0">
              <a:buNone/>
            </a:pPr>
            <a:r>
              <a:rPr lang="en-US" dirty="0">
                <a:latin typeface="Times New Roman" charset="0"/>
              </a:rPr>
              <a:t>Where to put them:</a:t>
            </a:r>
          </a:p>
          <a:p>
            <a:pPr lvl="1"/>
            <a:r>
              <a:rPr lang="en-US" dirty="0">
                <a:latin typeface="Times New Roman" charset="0"/>
              </a:rPr>
              <a:t>Originally sampled points distinctive in both position (</a:t>
            </a:r>
            <a:r>
              <a:rPr lang="en-US" dirty="0" err="1">
                <a:latin typeface="Times New Roman" charset="0"/>
              </a:rPr>
              <a:t>x,y</a:t>
            </a:r>
            <a:r>
              <a:rPr lang="en-US" dirty="0">
                <a:latin typeface="Times New Roman" charset="0"/>
              </a:rPr>
              <a:t>) and scale (SI – Scale Invariant)</a:t>
            </a:r>
          </a:p>
          <a:p>
            <a:pPr lvl="1"/>
            <a:r>
              <a:rPr lang="en-US" dirty="0">
                <a:latin typeface="Times New Roman" charset="0"/>
              </a:rPr>
              <a:t>Often now used with sampling on a dense grid</a:t>
            </a:r>
          </a:p>
          <a:p>
            <a:endParaRPr 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a:t>Feature descriptor</a:t>
            </a:r>
          </a:p>
        </p:txBody>
      </p:sp>
      <p:pic>
        <p:nvPicPr>
          <p:cNvPr id="25604" name="Picture 4"/>
          <p:cNvPicPr>
            <a:picLocks noGrp="1" noChangeAspect="1" noChangeArrowheads="1"/>
          </p:cNvPicPr>
          <p:nvPr>
            <p:ph idx="1"/>
          </p:nvPr>
        </p:nvPicPr>
        <p:blipFill>
          <a:blip r:embed="rId3"/>
          <a:srcRect/>
          <a:stretch>
            <a:fillRect/>
          </a:stretch>
        </p:blipFill>
        <p:spPr>
          <a:xfrm>
            <a:off x="0" y="1773238"/>
            <a:ext cx="8532813" cy="4098925"/>
          </a:xfrm>
          <a:noFill/>
          <a:ln/>
        </p:spPr>
      </p:pic>
      <p:sp>
        <p:nvSpPr>
          <p:cNvPr id="2" name="Oval 1"/>
          <p:cNvSpPr/>
          <p:nvPr/>
        </p:nvSpPr>
        <p:spPr>
          <a:xfrm>
            <a:off x="1834574" y="3758511"/>
            <a:ext cx="153950" cy="16676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r>
              <a:rPr lang="en-US"/>
              <a:t>Feature descriptor</a:t>
            </a:r>
          </a:p>
        </p:txBody>
      </p:sp>
      <p:sp>
        <p:nvSpPr>
          <p:cNvPr id="45059" name="Rectangle 3"/>
          <p:cNvSpPr>
            <a:spLocks noGrp="1" noChangeArrowheads="1"/>
          </p:cNvSpPr>
          <p:nvPr>
            <p:ph type="body" idx="1"/>
          </p:nvPr>
        </p:nvSpPr>
        <p:spPr/>
        <p:txBody>
          <a:bodyPr/>
          <a:lstStyle/>
          <a:p>
            <a:r>
              <a:rPr lang="en-US" dirty="0"/>
              <a:t>Based on 16*16 patches</a:t>
            </a:r>
          </a:p>
          <a:p>
            <a:r>
              <a:rPr lang="en-US" dirty="0"/>
              <a:t>4*4 </a:t>
            </a:r>
            <a:r>
              <a:rPr lang="en-US" dirty="0" err="1"/>
              <a:t>subregions</a:t>
            </a:r>
            <a:endParaRPr lang="en-US" dirty="0"/>
          </a:p>
          <a:p>
            <a:r>
              <a:rPr lang="en-US" dirty="0"/>
              <a:t>8 orientation bins in each </a:t>
            </a:r>
            <a:r>
              <a:rPr lang="en-US" dirty="0" err="1"/>
              <a:t>subregion</a:t>
            </a:r>
            <a:endParaRPr lang="en-US" dirty="0"/>
          </a:p>
          <a:p>
            <a:r>
              <a:rPr lang="en-US" dirty="0"/>
              <a:t>4*4*8=128 dimensions in total</a:t>
            </a:r>
          </a:p>
          <a:p>
            <a:endParaRPr 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AutoShape 2"/>
          <p:cNvSpPr>
            <a:spLocks noGrp="1" noChangeArrowheads="1"/>
          </p:cNvSpPr>
          <p:nvPr>
            <p:ph type="title"/>
          </p:nvPr>
        </p:nvSpPr>
        <p:spPr/>
        <p:txBody>
          <a:bodyPr/>
          <a:lstStyle/>
          <a:p>
            <a:r>
              <a:rPr lang="en-US"/>
              <a:t>Rotation Invariance</a:t>
            </a:r>
          </a:p>
        </p:txBody>
      </p:sp>
      <p:sp>
        <p:nvSpPr>
          <p:cNvPr id="57347" name="Rectangle 3"/>
          <p:cNvSpPr>
            <a:spLocks noGrp="1" noChangeArrowheads="1"/>
          </p:cNvSpPr>
          <p:nvPr>
            <p:ph type="body" idx="1"/>
          </p:nvPr>
        </p:nvSpPr>
        <p:spPr/>
        <p:txBody>
          <a:bodyPr>
            <a:normAutofit/>
          </a:bodyPr>
          <a:lstStyle/>
          <a:p>
            <a:r>
              <a:rPr lang="en-US" dirty="0"/>
              <a:t>Rotate all features to go the same way in a determined manner</a:t>
            </a:r>
          </a:p>
          <a:p>
            <a:r>
              <a:rPr lang="en-US" dirty="0">
                <a:latin typeface="Times New Roman" charset="0"/>
              </a:rPr>
              <a:t>A histogram is formed by quantizing the orientations into bins</a:t>
            </a:r>
          </a:p>
          <a:p>
            <a:r>
              <a:rPr lang="en-US" dirty="0">
                <a:latin typeface="Times New Roman" charset="0"/>
              </a:rPr>
              <a:t>Features are rotated according to peak of orientation histogram</a:t>
            </a:r>
          </a:p>
          <a:p>
            <a:endParaRPr 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457200" y="-117438"/>
            <a:ext cx="8229600" cy="1143000"/>
          </a:xfrm>
        </p:spPr>
        <p:txBody>
          <a:bodyPr/>
          <a:lstStyle/>
          <a:p>
            <a:r>
              <a:rPr lang="en-US" altLang="ko-KR" dirty="0">
                <a:ea typeface="굴림" charset="-127"/>
                <a:cs typeface="굴림" charset="-127"/>
              </a:rPr>
              <a:t>Eliminating rotation ambiguity</a:t>
            </a:r>
            <a:endParaRPr lang="en-US" dirty="0"/>
          </a:p>
        </p:txBody>
      </p:sp>
      <p:sp>
        <p:nvSpPr>
          <p:cNvPr id="65539" name="Rectangle 3"/>
          <p:cNvSpPr>
            <a:spLocks noGrp="1" noChangeArrowheads="1"/>
          </p:cNvSpPr>
          <p:nvPr>
            <p:ph type="body" idx="1"/>
          </p:nvPr>
        </p:nvSpPr>
        <p:spPr>
          <a:xfrm>
            <a:off x="457200" y="914400"/>
            <a:ext cx="8229600" cy="5257800"/>
          </a:xfrm>
        </p:spPr>
        <p:txBody>
          <a:bodyPr/>
          <a:lstStyle/>
          <a:p>
            <a:pPr marL="0" indent="0">
              <a:buNone/>
            </a:pPr>
            <a:r>
              <a:rPr lang="en-US" dirty="0"/>
              <a:t>To assign a unique orientation:</a:t>
            </a:r>
          </a:p>
          <a:p>
            <a:pPr marL="990600" lvl="1" indent="-533400"/>
            <a:r>
              <a:rPr lang="en-US" dirty="0"/>
              <a:t>Create histogram of local gradient directions in the patch</a:t>
            </a:r>
          </a:p>
          <a:p>
            <a:pPr marL="990600" lvl="1" indent="-533400"/>
            <a:r>
              <a:rPr lang="en-US" dirty="0"/>
              <a:t>Assign canonical orientation at peak of smoothed histogram</a:t>
            </a:r>
          </a:p>
        </p:txBody>
      </p:sp>
      <p:pic>
        <p:nvPicPr>
          <p:cNvPr id="65540" name="Picture 55" descr="descrip"/>
          <p:cNvPicPr>
            <a:picLocks noChangeAspect="1" noChangeArrowheads="1"/>
          </p:cNvPicPr>
          <p:nvPr/>
        </p:nvPicPr>
        <p:blipFill>
          <a:blip r:embed="rId3"/>
          <a:srcRect r="56557" b="8105"/>
          <a:stretch>
            <a:fillRect/>
          </a:stretch>
        </p:blipFill>
        <p:spPr bwMode="auto">
          <a:xfrm>
            <a:off x="1295400" y="3966540"/>
            <a:ext cx="2389188" cy="2405063"/>
          </a:xfrm>
          <a:prstGeom prst="rect">
            <a:avLst/>
          </a:prstGeom>
          <a:noFill/>
          <a:ln w="9525">
            <a:noFill/>
            <a:miter lim="800000"/>
            <a:headEnd/>
            <a:tailEnd/>
          </a:ln>
        </p:spPr>
      </p:pic>
      <p:sp>
        <p:nvSpPr>
          <p:cNvPr id="1347640" name="Line 56"/>
          <p:cNvSpPr>
            <a:spLocks noChangeShapeType="1"/>
          </p:cNvSpPr>
          <p:nvPr/>
        </p:nvSpPr>
        <p:spPr bwMode="auto">
          <a:xfrm flipV="1">
            <a:off x="2312988" y="4379190"/>
            <a:ext cx="1371600" cy="1041400"/>
          </a:xfrm>
          <a:prstGeom prst="line">
            <a:avLst/>
          </a:prstGeom>
          <a:noFill/>
          <a:ln w="63500">
            <a:solidFill>
              <a:schemeClr val="tx1"/>
            </a:solidFill>
            <a:round/>
            <a:headEnd/>
            <a:tailEnd type="stealth" w="lg" len="lg"/>
          </a:ln>
        </p:spPr>
        <p:txBody>
          <a:bodyPr>
            <a:prstTxWarp prst="textNoShape">
              <a:avLst/>
            </a:prstTxWarp>
          </a:bodyPr>
          <a:lstStyle/>
          <a:p>
            <a:endParaRPr lang="en-US"/>
          </a:p>
        </p:txBody>
      </p:sp>
      <p:grpSp>
        <p:nvGrpSpPr>
          <p:cNvPr id="2" name="Group 58"/>
          <p:cNvGrpSpPr>
            <a:grpSpLocks/>
          </p:cNvGrpSpPr>
          <p:nvPr/>
        </p:nvGrpSpPr>
        <p:grpSpPr bwMode="auto">
          <a:xfrm>
            <a:off x="3944938" y="4344365"/>
            <a:ext cx="3827462" cy="2212975"/>
            <a:chOff x="2725" y="2782"/>
            <a:chExt cx="2411" cy="1394"/>
          </a:xfrm>
        </p:grpSpPr>
        <p:grpSp>
          <p:nvGrpSpPr>
            <p:cNvPr id="3" name="Group 10"/>
            <p:cNvGrpSpPr>
              <a:grpSpLocks/>
            </p:cNvGrpSpPr>
            <p:nvPr/>
          </p:nvGrpSpPr>
          <p:grpSpPr bwMode="auto">
            <a:xfrm>
              <a:off x="3455" y="2782"/>
              <a:ext cx="1681" cy="1394"/>
              <a:chOff x="4080" y="3573"/>
              <a:chExt cx="1066" cy="699"/>
            </a:xfrm>
          </p:grpSpPr>
          <p:sp>
            <p:nvSpPr>
              <p:cNvPr id="65545" name="Freeform 11"/>
              <p:cNvSpPr>
                <a:spLocks/>
              </p:cNvSpPr>
              <p:nvPr/>
            </p:nvSpPr>
            <p:spPr bwMode="auto">
              <a:xfrm>
                <a:off x="4129" y="3573"/>
                <a:ext cx="958" cy="11"/>
              </a:xfrm>
              <a:custGeom>
                <a:avLst/>
                <a:gdLst>
                  <a:gd name="T0" fmla="*/ 0 w 8621"/>
                  <a:gd name="T1" fmla="*/ 0 h 101"/>
                  <a:gd name="T2" fmla="*/ 0 w 8621"/>
                  <a:gd name="T3" fmla="*/ 0 h 101"/>
                  <a:gd name="T4" fmla="*/ 0 w 8621"/>
                  <a:gd name="T5" fmla="*/ 0 h 101"/>
                  <a:gd name="T6" fmla="*/ 0 w 8621"/>
                  <a:gd name="T7" fmla="*/ 0 h 101"/>
                  <a:gd name="T8" fmla="*/ 0 w 8621"/>
                  <a:gd name="T9" fmla="*/ 0 h 101"/>
                  <a:gd name="T10" fmla="*/ 0 w 8621"/>
                  <a:gd name="T11" fmla="*/ 0 h 101"/>
                  <a:gd name="T12" fmla="*/ 0 w 8621"/>
                  <a:gd name="T13" fmla="*/ 0 h 101"/>
                  <a:gd name="T14" fmla="*/ 0 w 8621"/>
                  <a:gd name="T15" fmla="*/ 0 h 101"/>
                  <a:gd name="T16" fmla="*/ 0 w 8621"/>
                  <a:gd name="T17" fmla="*/ 0 h 101"/>
                  <a:gd name="T18" fmla="*/ 0 w 8621"/>
                  <a:gd name="T19" fmla="*/ 0 h 1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621"/>
                  <a:gd name="T31" fmla="*/ 0 h 101"/>
                  <a:gd name="T32" fmla="*/ 8621 w 8621"/>
                  <a:gd name="T33" fmla="*/ 101 h 1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621" h="101">
                    <a:moveTo>
                      <a:pt x="8621" y="51"/>
                    </a:moveTo>
                    <a:lnTo>
                      <a:pt x="8576" y="0"/>
                    </a:lnTo>
                    <a:lnTo>
                      <a:pt x="0" y="0"/>
                    </a:lnTo>
                    <a:lnTo>
                      <a:pt x="0" y="101"/>
                    </a:lnTo>
                    <a:lnTo>
                      <a:pt x="8576" y="101"/>
                    </a:lnTo>
                    <a:lnTo>
                      <a:pt x="8530" y="51"/>
                    </a:lnTo>
                    <a:lnTo>
                      <a:pt x="8621" y="51"/>
                    </a:lnTo>
                    <a:lnTo>
                      <a:pt x="8621" y="0"/>
                    </a:lnTo>
                    <a:lnTo>
                      <a:pt x="8576" y="0"/>
                    </a:lnTo>
                    <a:lnTo>
                      <a:pt x="8621" y="51"/>
                    </a:lnTo>
                    <a:close/>
                  </a:path>
                </a:pathLst>
              </a:custGeom>
              <a:solidFill>
                <a:srgbClr val="1F1A17"/>
              </a:solidFill>
              <a:ln w="9525">
                <a:noFill/>
                <a:round/>
                <a:headEnd/>
                <a:tailEnd/>
              </a:ln>
            </p:spPr>
            <p:txBody>
              <a:bodyPr>
                <a:prstTxWarp prst="textNoShape">
                  <a:avLst/>
                </a:prstTxWarp>
              </a:bodyPr>
              <a:lstStyle/>
              <a:p>
                <a:endParaRPr lang="en-US"/>
              </a:p>
            </p:txBody>
          </p:sp>
          <p:sp>
            <p:nvSpPr>
              <p:cNvPr id="65546" name="Freeform 12"/>
              <p:cNvSpPr>
                <a:spLocks/>
              </p:cNvSpPr>
              <p:nvPr/>
            </p:nvSpPr>
            <p:spPr bwMode="auto">
              <a:xfrm>
                <a:off x="5076" y="3579"/>
                <a:ext cx="11" cy="545"/>
              </a:xfrm>
              <a:custGeom>
                <a:avLst/>
                <a:gdLst>
                  <a:gd name="T0" fmla="*/ 0 w 91"/>
                  <a:gd name="T1" fmla="*/ 0 h 5457"/>
                  <a:gd name="T2" fmla="*/ 0 w 91"/>
                  <a:gd name="T3" fmla="*/ 0 h 5457"/>
                  <a:gd name="T4" fmla="*/ 0 w 91"/>
                  <a:gd name="T5" fmla="*/ 0 h 5457"/>
                  <a:gd name="T6" fmla="*/ 0 w 91"/>
                  <a:gd name="T7" fmla="*/ 0 h 5457"/>
                  <a:gd name="T8" fmla="*/ 0 w 91"/>
                  <a:gd name="T9" fmla="*/ 0 h 5457"/>
                  <a:gd name="T10" fmla="*/ 0 w 91"/>
                  <a:gd name="T11" fmla="*/ 0 h 5457"/>
                  <a:gd name="T12" fmla="*/ 0 w 91"/>
                  <a:gd name="T13" fmla="*/ 0 h 5457"/>
                  <a:gd name="T14" fmla="*/ 0 w 91"/>
                  <a:gd name="T15" fmla="*/ 0 h 5457"/>
                  <a:gd name="T16" fmla="*/ 0 w 91"/>
                  <a:gd name="T17" fmla="*/ 0 h 5457"/>
                  <a:gd name="T18" fmla="*/ 0 w 91"/>
                  <a:gd name="T19" fmla="*/ 0 h 545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457"/>
                  <a:gd name="T32" fmla="*/ 91 w 91"/>
                  <a:gd name="T33" fmla="*/ 5457 h 545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457">
                    <a:moveTo>
                      <a:pt x="46" y="5457"/>
                    </a:moveTo>
                    <a:lnTo>
                      <a:pt x="91" y="5407"/>
                    </a:lnTo>
                    <a:lnTo>
                      <a:pt x="91" y="0"/>
                    </a:lnTo>
                    <a:lnTo>
                      <a:pt x="0" y="0"/>
                    </a:lnTo>
                    <a:lnTo>
                      <a:pt x="0" y="5407"/>
                    </a:lnTo>
                    <a:lnTo>
                      <a:pt x="46" y="5357"/>
                    </a:lnTo>
                    <a:lnTo>
                      <a:pt x="46" y="5457"/>
                    </a:lnTo>
                    <a:lnTo>
                      <a:pt x="91" y="5457"/>
                    </a:lnTo>
                    <a:lnTo>
                      <a:pt x="91" y="5407"/>
                    </a:lnTo>
                    <a:lnTo>
                      <a:pt x="46" y="5457"/>
                    </a:lnTo>
                    <a:close/>
                  </a:path>
                </a:pathLst>
              </a:custGeom>
              <a:solidFill>
                <a:srgbClr val="1F1A17"/>
              </a:solidFill>
              <a:ln w="9525">
                <a:noFill/>
                <a:round/>
                <a:headEnd/>
                <a:tailEnd/>
              </a:ln>
            </p:spPr>
            <p:txBody>
              <a:bodyPr>
                <a:prstTxWarp prst="textNoShape">
                  <a:avLst/>
                </a:prstTxWarp>
              </a:bodyPr>
              <a:lstStyle/>
              <a:p>
                <a:endParaRPr lang="en-US"/>
              </a:p>
            </p:txBody>
          </p:sp>
          <p:sp>
            <p:nvSpPr>
              <p:cNvPr id="65547" name="Freeform 13"/>
              <p:cNvSpPr>
                <a:spLocks/>
              </p:cNvSpPr>
              <p:nvPr/>
            </p:nvSpPr>
            <p:spPr bwMode="auto">
              <a:xfrm>
                <a:off x="4124" y="4114"/>
                <a:ext cx="958" cy="10"/>
              </a:xfrm>
              <a:custGeom>
                <a:avLst/>
                <a:gdLst>
                  <a:gd name="T0" fmla="*/ 0 w 8622"/>
                  <a:gd name="T1" fmla="*/ 0 h 100"/>
                  <a:gd name="T2" fmla="*/ 0 w 8622"/>
                  <a:gd name="T3" fmla="*/ 0 h 100"/>
                  <a:gd name="T4" fmla="*/ 0 w 8622"/>
                  <a:gd name="T5" fmla="*/ 0 h 100"/>
                  <a:gd name="T6" fmla="*/ 0 w 8622"/>
                  <a:gd name="T7" fmla="*/ 0 h 100"/>
                  <a:gd name="T8" fmla="*/ 0 w 8622"/>
                  <a:gd name="T9" fmla="*/ 0 h 100"/>
                  <a:gd name="T10" fmla="*/ 0 w 8622"/>
                  <a:gd name="T11" fmla="*/ 0 h 100"/>
                  <a:gd name="T12" fmla="*/ 0 w 8622"/>
                  <a:gd name="T13" fmla="*/ 0 h 100"/>
                  <a:gd name="T14" fmla="*/ 0 w 8622"/>
                  <a:gd name="T15" fmla="*/ 0 h 100"/>
                  <a:gd name="T16" fmla="*/ 0 w 8622"/>
                  <a:gd name="T17" fmla="*/ 0 h 100"/>
                  <a:gd name="T18" fmla="*/ 0 w 8622"/>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622"/>
                  <a:gd name="T31" fmla="*/ 0 h 100"/>
                  <a:gd name="T32" fmla="*/ 8622 w 8622"/>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622" h="100">
                    <a:moveTo>
                      <a:pt x="0" y="50"/>
                    </a:moveTo>
                    <a:lnTo>
                      <a:pt x="46" y="100"/>
                    </a:lnTo>
                    <a:lnTo>
                      <a:pt x="8622" y="100"/>
                    </a:lnTo>
                    <a:lnTo>
                      <a:pt x="8622" y="0"/>
                    </a:lnTo>
                    <a:lnTo>
                      <a:pt x="46" y="0"/>
                    </a:lnTo>
                    <a:lnTo>
                      <a:pt x="91" y="50"/>
                    </a:lnTo>
                    <a:lnTo>
                      <a:pt x="0" y="50"/>
                    </a:lnTo>
                    <a:lnTo>
                      <a:pt x="0" y="100"/>
                    </a:lnTo>
                    <a:lnTo>
                      <a:pt x="46" y="100"/>
                    </a:lnTo>
                    <a:lnTo>
                      <a:pt x="0" y="50"/>
                    </a:lnTo>
                    <a:close/>
                  </a:path>
                </a:pathLst>
              </a:custGeom>
              <a:solidFill>
                <a:srgbClr val="1F1A17"/>
              </a:solidFill>
              <a:ln w="9525">
                <a:noFill/>
                <a:round/>
                <a:headEnd/>
                <a:tailEnd/>
              </a:ln>
            </p:spPr>
            <p:txBody>
              <a:bodyPr>
                <a:prstTxWarp prst="textNoShape">
                  <a:avLst/>
                </a:prstTxWarp>
              </a:bodyPr>
              <a:lstStyle/>
              <a:p>
                <a:endParaRPr lang="en-US"/>
              </a:p>
            </p:txBody>
          </p:sp>
          <p:sp>
            <p:nvSpPr>
              <p:cNvPr id="65548" name="Freeform 14"/>
              <p:cNvSpPr>
                <a:spLocks/>
              </p:cNvSpPr>
              <p:nvPr/>
            </p:nvSpPr>
            <p:spPr bwMode="auto">
              <a:xfrm>
                <a:off x="4124" y="3573"/>
                <a:ext cx="10" cy="546"/>
              </a:xfrm>
              <a:custGeom>
                <a:avLst/>
                <a:gdLst>
                  <a:gd name="T0" fmla="*/ 0 w 91"/>
                  <a:gd name="T1" fmla="*/ 0 h 5458"/>
                  <a:gd name="T2" fmla="*/ 0 w 91"/>
                  <a:gd name="T3" fmla="*/ 0 h 5458"/>
                  <a:gd name="T4" fmla="*/ 0 w 91"/>
                  <a:gd name="T5" fmla="*/ 0 h 5458"/>
                  <a:gd name="T6" fmla="*/ 0 w 91"/>
                  <a:gd name="T7" fmla="*/ 0 h 5458"/>
                  <a:gd name="T8" fmla="*/ 0 w 91"/>
                  <a:gd name="T9" fmla="*/ 0 h 5458"/>
                  <a:gd name="T10" fmla="*/ 0 w 91"/>
                  <a:gd name="T11" fmla="*/ 0 h 5458"/>
                  <a:gd name="T12" fmla="*/ 0 w 91"/>
                  <a:gd name="T13" fmla="*/ 0 h 5458"/>
                  <a:gd name="T14" fmla="*/ 0 w 91"/>
                  <a:gd name="T15" fmla="*/ 0 h 5458"/>
                  <a:gd name="T16" fmla="*/ 0 w 91"/>
                  <a:gd name="T17" fmla="*/ 0 h 5458"/>
                  <a:gd name="T18" fmla="*/ 0 w 91"/>
                  <a:gd name="T19" fmla="*/ 0 h 545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458"/>
                  <a:gd name="T32" fmla="*/ 91 w 91"/>
                  <a:gd name="T33" fmla="*/ 5458 h 545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458">
                    <a:moveTo>
                      <a:pt x="46" y="0"/>
                    </a:moveTo>
                    <a:lnTo>
                      <a:pt x="0" y="51"/>
                    </a:lnTo>
                    <a:lnTo>
                      <a:pt x="0" y="5458"/>
                    </a:lnTo>
                    <a:lnTo>
                      <a:pt x="91" y="5458"/>
                    </a:lnTo>
                    <a:lnTo>
                      <a:pt x="91" y="51"/>
                    </a:lnTo>
                    <a:lnTo>
                      <a:pt x="46" y="101"/>
                    </a:lnTo>
                    <a:lnTo>
                      <a:pt x="46" y="0"/>
                    </a:lnTo>
                    <a:lnTo>
                      <a:pt x="0" y="0"/>
                    </a:lnTo>
                    <a:lnTo>
                      <a:pt x="0" y="51"/>
                    </a:lnTo>
                    <a:lnTo>
                      <a:pt x="46" y="0"/>
                    </a:lnTo>
                    <a:close/>
                  </a:path>
                </a:pathLst>
              </a:custGeom>
              <a:solidFill>
                <a:srgbClr val="1F1A17"/>
              </a:solidFill>
              <a:ln w="9525">
                <a:noFill/>
                <a:round/>
                <a:headEnd/>
                <a:tailEnd/>
              </a:ln>
            </p:spPr>
            <p:txBody>
              <a:bodyPr>
                <a:prstTxWarp prst="textNoShape">
                  <a:avLst/>
                </a:prstTxWarp>
              </a:bodyPr>
              <a:lstStyle/>
              <a:p>
                <a:endParaRPr lang="en-US"/>
              </a:p>
            </p:txBody>
          </p:sp>
          <p:sp>
            <p:nvSpPr>
              <p:cNvPr id="65549" name="Rectangle 15"/>
              <p:cNvSpPr>
                <a:spLocks noChangeArrowheads="1"/>
              </p:cNvSpPr>
              <p:nvPr/>
            </p:nvSpPr>
            <p:spPr bwMode="auto">
              <a:xfrm>
                <a:off x="4129" y="3984"/>
                <a:ext cx="136" cy="135"/>
              </a:xfrm>
              <a:prstGeom prst="rect">
                <a:avLst/>
              </a:prstGeom>
              <a:solidFill>
                <a:srgbClr val="DC2B19"/>
              </a:solidFill>
              <a:ln w="9525">
                <a:noFill/>
                <a:miter lim="800000"/>
                <a:headEnd/>
                <a:tailEnd/>
              </a:ln>
            </p:spPr>
            <p:txBody>
              <a:bodyPr>
                <a:prstTxWarp prst="textNoShape">
                  <a:avLst/>
                </a:prstTxWarp>
              </a:bodyPr>
              <a:lstStyle/>
              <a:p>
                <a:endParaRPr lang="en-US"/>
              </a:p>
            </p:txBody>
          </p:sp>
          <p:sp>
            <p:nvSpPr>
              <p:cNvPr id="65550" name="Freeform 16"/>
              <p:cNvSpPr>
                <a:spLocks/>
              </p:cNvSpPr>
              <p:nvPr/>
            </p:nvSpPr>
            <p:spPr bwMode="auto">
              <a:xfrm>
                <a:off x="4129" y="3979"/>
                <a:ext cx="141" cy="10"/>
              </a:xfrm>
              <a:custGeom>
                <a:avLst/>
                <a:gdLst>
                  <a:gd name="T0" fmla="*/ 0 w 1270"/>
                  <a:gd name="T1" fmla="*/ 0 h 100"/>
                  <a:gd name="T2" fmla="*/ 0 w 1270"/>
                  <a:gd name="T3" fmla="*/ 0 h 100"/>
                  <a:gd name="T4" fmla="*/ 0 w 1270"/>
                  <a:gd name="T5" fmla="*/ 0 h 100"/>
                  <a:gd name="T6" fmla="*/ 0 w 1270"/>
                  <a:gd name="T7" fmla="*/ 0 h 100"/>
                  <a:gd name="T8" fmla="*/ 0 w 1270"/>
                  <a:gd name="T9" fmla="*/ 0 h 100"/>
                  <a:gd name="T10" fmla="*/ 0 w 1270"/>
                  <a:gd name="T11" fmla="*/ 0 h 100"/>
                  <a:gd name="T12" fmla="*/ 0 w 1270"/>
                  <a:gd name="T13" fmla="*/ 0 h 100"/>
                  <a:gd name="T14" fmla="*/ 0 w 1270"/>
                  <a:gd name="T15" fmla="*/ 0 h 100"/>
                  <a:gd name="T16" fmla="*/ 0 w 1270"/>
                  <a:gd name="T17" fmla="*/ 0 h 100"/>
                  <a:gd name="T18" fmla="*/ 0 w 1270"/>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1270" y="50"/>
                    </a:moveTo>
                    <a:lnTo>
                      <a:pt x="1225" y="0"/>
                    </a:lnTo>
                    <a:lnTo>
                      <a:pt x="0" y="0"/>
                    </a:lnTo>
                    <a:lnTo>
                      <a:pt x="0" y="100"/>
                    </a:lnTo>
                    <a:lnTo>
                      <a:pt x="1225" y="100"/>
                    </a:lnTo>
                    <a:lnTo>
                      <a:pt x="1180" y="50"/>
                    </a:lnTo>
                    <a:lnTo>
                      <a:pt x="1270" y="50"/>
                    </a:lnTo>
                    <a:lnTo>
                      <a:pt x="1270" y="0"/>
                    </a:lnTo>
                    <a:lnTo>
                      <a:pt x="1225" y="0"/>
                    </a:lnTo>
                    <a:lnTo>
                      <a:pt x="1270" y="50"/>
                    </a:lnTo>
                    <a:close/>
                  </a:path>
                </a:pathLst>
              </a:custGeom>
              <a:solidFill>
                <a:srgbClr val="1F1A17"/>
              </a:solidFill>
              <a:ln w="9525">
                <a:noFill/>
                <a:round/>
                <a:headEnd/>
                <a:tailEnd/>
              </a:ln>
            </p:spPr>
            <p:txBody>
              <a:bodyPr>
                <a:prstTxWarp prst="textNoShape">
                  <a:avLst/>
                </a:prstTxWarp>
              </a:bodyPr>
              <a:lstStyle/>
              <a:p>
                <a:endParaRPr lang="en-US"/>
              </a:p>
            </p:txBody>
          </p:sp>
          <p:sp>
            <p:nvSpPr>
              <p:cNvPr id="65551" name="Freeform 17"/>
              <p:cNvSpPr>
                <a:spLocks/>
              </p:cNvSpPr>
              <p:nvPr/>
            </p:nvSpPr>
            <p:spPr bwMode="auto">
              <a:xfrm>
                <a:off x="4260" y="3984"/>
                <a:ext cx="10" cy="140"/>
              </a:xfrm>
              <a:custGeom>
                <a:avLst/>
                <a:gdLst>
                  <a:gd name="T0" fmla="*/ 0 w 90"/>
                  <a:gd name="T1" fmla="*/ 0 h 1402"/>
                  <a:gd name="T2" fmla="*/ 0 w 90"/>
                  <a:gd name="T3" fmla="*/ 0 h 1402"/>
                  <a:gd name="T4" fmla="*/ 0 w 90"/>
                  <a:gd name="T5" fmla="*/ 0 h 1402"/>
                  <a:gd name="T6" fmla="*/ 0 w 90"/>
                  <a:gd name="T7" fmla="*/ 0 h 1402"/>
                  <a:gd name="T8" fmla="*/ 0 w 90"/>
                  <a:gd name="T9" fmla="*/ 0 h 1402"/>
                  <a:gd name="T10" fmla="*/ 0 w 90"/>
                  <a:gd name="T11" fmla="*/ 0 h 1402"/>
                  <a:gd name="T12" fmla="*/ 0 w 90"/>
                  <a:gd name="T13" fmla="*/ 0 h 1402"/>
                  <a:gd name="T14" fmla="*/ 0 w 90"/>
                  <a:gd name="T15" fmla="*/ 0 h 1402"/>
                  <a:gd name="T16" fmla="*/ 0 w 90"/>
                  <a:gd name="T17" fmla="*/ 0 h 1402"/>
                  <a:gd name="T18" fmla="*/ 0 w 90"/>
                  <a:gd name="T19" fmla="*/ 0 h 14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1402"/>
                  <a:gd name="T32" fmla="*/ 90 w 90"/>
                  <a:gd name="T33" fmla="*/ 1402 h 14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1402">
                    <a:moveTo>
                      <a:pt x="45" y="1402"/>
                    </a:moveTo>
                    <a:lnTo>
                      <a:pt x="90" y="1352"/>
                    </a:lnTo>
                    <a:lnTo>
                      <a:pt x="90" y="0"/>
                    </a:lnTo>
                    <a:lnTo>
                      <a:pt x="0" y="0"/>
                    </a:lnTo>
                    <a:lnTo>
                      <a:pt x="0" y="1352"/>
                    </a:lnTo>
                    <a:lnTo>
                      <a:pt x="45" y="1302"/>
                    </a:lnTo>
                    <a:lnTo>
                      <a:pt x="45" y="1402"/>
                    </a:lnTo>
                    <a:lnTo>
                      <a:pt x="90" y="1402"/>
                    </a:lnTo>
                    <a:lnTo>
                      <a:pt x="90" y="1352"/>
                    </a:lnTo>
                    <a:lnTo>
                      <a:pt x="45" y="1402"/>
                    </a:lnTo>
                    <a:close/>
                  </a:path>
                </a:pathLst>
              </a:custGeom>
              <a:solidFill>
                <a:srgbClr val="1F1A17"/>
              </a:solidFill>
              <a:ln w="9525">
                <a:noFill/>
                <a:round/>
                <a:headEnd/>
                <a:tailEnd/>
              </a:ln>
            </p:spPr>
            <p:txBody>
              <a:bodyPr>
                <a:prstTxWarp prst="textNoShape">
                  <a:avLst/>
                </a:prstTxWarp>
              </a:bodyPr>
              <a:lstStyle/>
              <a:p>
                <a:endParaRPr lang="en-US"/>
              </a:p>
            </p:txBody>
          </p:sp>
          <p:sp>
            <p:nvSpPr>
              <p:cNvPr id="65552" name="Freeform 18"/>
              <p:cNvSpPr>
                <a:spLocks/>
              </p:cNvSpPr>
              <p:nvPr/>
            </p:nvSpPr>
            <p:spPr bwMode="auto">
              <a:xfrm>
                <a:off x="4124" y="4114"/>
                <a:ext cx="141" cy="10"/>
              </a:xfrm>
              <a:custGeom>
                <a:avLst/>
                <a:gdLst>
                  <a:gd name="T0" fmla="*/ 0 w 1271"/>
                  <a:gd name="T1" fmla="*/ 0 h 100"/>
                  <a:gd name="T2" fmla="*/ 0 w 1271"/>
                  <a:gd name="T3" fmla="*/ 0 h 100"/>
                  <a:gd name="T4" fmla="*/ 0 w 1271"/>
                  <a:gd name="T5" fmla="*/ 0 h 100"/>
                  <a:gd name="T6" fmla="*/ 0 w 1271"/>
                  <a:gd name="T7" fmla="*/ 0 h 100"/>
                  <a:gd name="T8" fmla="*/ 0 w 1271"/>
                  <a:gd name="T9" fmla="*/ 0 h 100"/>
                  <a:gd name="T10" fmla="*/ 0 w 1271"/>
                  <a:gd name="T11" fmla="*/ 0 h 100"/>
                  <a:gd name="T12" fmla="*/ 0 w 1271"/>
                  <a:gd name="T13" fmla="*/ 0 h 100"/>
                  <a:gd name="T14" fmla="*/ 0 w 1271"/>
                  <a:gd name="T15" fmla="*/ 0 h 100"/>
                  <a:gd name="T16" fmla="*/ 0 w 1271"/>
                  <a:gd name="T17" fmla="*/ 0 h 100"/>
                  <a:gd name="T18" fmla="*/ 0 w 127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0" y="50"/>
                    </a:moveTo>
                    <a:lnTo>
                      <a:pt x="46" y="100"/>
                    </a:lnTo>
                    <a:lnTo>
                      <a:pt x="1271" y="100"/>
                    </a:lnTo>
                    <a:lnTo>
                      <a:pt x="1271" y="0"/>
                    </a:lnTo>
                    <a:lnTo>
                      <a:pt x="46" y="0"/>
                    </a:lnTo>
                    <a:lnTo>
                      <a:pt x="91" y="50"/>
                    </a:lnTo>
                    <a:lnTo>
                      <a:pt x="0" y="50"/>
                    </a:lnTo>
                    <a:lnTo>
                      <a:pt x="0" y="100"/>
                    </a:lnTo>
                    <a:lnTo>
                      <a:pt x="46" y="100"/>
                    </a:lnTo>
                    <a:lnTo>
                      <a:pt x="0" y="50"/>
                    </a:lnTo>
                    <a:close/>
                  </a:path>
                </a:pathLst>
              </a:custGeom>
              <a:solidFill>
                <a:srgbClr val="1F1A17"/>
              </a:solidFill>
              <a:ln w="9525">
                <a:noFill/>
                <a:round/>
                <a:headEnd/>
                <a:tailEnd/>
              </a:ln>
            </p:spPr>
            <p:txBody>
              <a:bodyPr>
                <a:prstTxWarp prst="textNoShape">
                  <a:avLst/>
                </a:prstTxWarp>
              </a:bodyPr>
              <a:lstStyle/>
              <a:p>
                <a:endParaRPr lang="en-US"/>
              </a:p>
            </p:txBody>
          </p:sp>
          <p:sp>
            <p:nvSpPr>
              <p:cNvPr id="65553" name="Freeform 19"/>
              <p:cNvSpPr>
                <a:spLocks/>
              </p:cNvSpPr>
              <p:nvPr/>
            </p:nvSpPr>
            <p:spPr bwMode="auto">
              <a:xfrm>
                <a:off x="4124" y="3979"/>
                <a:ext cx="10" cy="140"/>
              </a:xfrm>
              <a:custGeom>
                <a:avLst/>
                <a:gdLst>
                  <a:gd name="T0" fmla="*/ 0 w 91"/>
                  <a:gd name="T1" fmla="*/ 0 h 1402"/>
                  <a:gd name="T2" fmla="*/ 0 w 91"/>
                  <a:gd name="T3" fmla="*/ 0 h 1402"/>
                  <a:gd name="T4" fmla="*/ 0 w 91"/>
                  <a:gd name="T5" fmla="*/ 0 h 1402"/>
                  <a:gd name="T6" fmla="*/ 0 w 91"/>
                  <a:gd name="T7" fmla="*/ 0 h 1402"/>
                  <a:gd name="T8" fmla="*/ 0 w 91"/>
                  <a:gd name="T9" fmla="*/ 0 h 1402"/>
                  <a:gd name="T10" fmla="*/ 0 w 91"/>
                  <a:gd name="T11" fmla="*/ 0 h 1402"/>
                  <a:gd name="T12" fmla="*/ 0 w 91"/>
                  <a:gd name="T13" fmla="*/ 0 h 1402"/>
                  <a:gd name="T14" fmla="*/ 0 w 91"/>
                  <a:gd name="T15" fmla="*/ 0 h 1402"/>
                  <a:gd name="T16" fmla="*/ 0 w 91"/>
                  <a:gd name="T17" fmla="*/ 0 h 1402"/>
                  <a:gd name="T18" fmla="*/ 0 w 91"/>
                  <a:gd name="T19" fmla="*/ 0 h 14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1402"/>
                  <a:gd name="T32" fmla="*/ 91 w 91"/>
                  <a:gd name="T33" fmla="*/ 1402 h 14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1402">
                    <a:moveTo>
                      <a:pt x="46" y="0"/>
                    </a:moveTo>
                    <a:lnTo>
                      <a:pt x="0" y="50"/>
                    </a:lnTo>
                    <a:lnTo>
                      <a:pt x="0" y="1402"/>
                    </a:lnTo>
                    <a:lnTo>
                      <a:pt x="91" y="1402"/>
                    </a:lnTo>
                    <a:lnTo>
                      <a:pt x="91" y="50"/>
                    </a:lnTo>
                    <a:lnTo>
                      <a:pt x="46" y="100"/>
                    </a:lnTo>
                    <a:lnTo>
                      <a:pt x="46" y="0"/>
                    </a:lnTo>
                    <a:lnTo>
                      <a:pt x="0" y="0"/>
                    </a:lnTo>
                    <a:lnTo>
                      <a:pt x="0" y="50"/>
                    </a:lnTo>
                    <a:lnTo>
                      <a:pt x="46" y="0"/>
                    </a:lnTo>
                    <a:close/>
                  </a:path>
                </a:pathLst>
              </a:custGeom>
              <a:solidFill>
                <a:srgbClr val="1F1A17"/>
              </a:solidFill>
              <a:ln w="9525">
                <a:noFill/>
                <a:round/>
                <a:headEnd/>
                <a:tailEnd/>
              </a:ln>
            </p:spPr>
            <p:txBody>
              <a:bodyPr>
                <a:prstTxWarp prst="textNoShape">
                  <a:avLst/>
                </a:prstTxWarp>
              </a:bodyPr>
              <a:lstStyle/>
              <a:p>
                <a:endParaRPr lang="en-US"/>
              </a:p>
            </p:txBody>
          </p:sp>
          <p:sp>
            <p:nvSpPr>
              <p:cNvPr id="65554" name="Rectangle 20"/>
              <p:cNvSpPr>
                <a:spLocks noChangeArrowheads="1"/>
              </p:cNvSpPr>
              <p:nvPr/>
            </p:nvSpPr>
            <p:spPr bwMode="auto">
              <a:xfrm>
                <a:off x="4265" y="3714"/>
                <a:ext cx="136" cy="405"/>
              </a:xfrm>
              <a:prstGeom prst="rect">
                <a:avLst/>
              </a:prstGeom>
              <a:solidFill>
                <a:srgbClr val="DC2B19"/>
              </a:solidFill>
              <a:ln w="9525">
                <a:noFill/>
                <a:miter lim="800000"/>
                <a:headEnd/>
                <a:tailEnd/>
              </a:ln>
            </p:spPr>
            <p:txBody>
              <a:bodyPr>
                <a:prstTxWarp prst="textNoShape">
                  <a:avLst/>
                </a:prstTxWarp>
              </a:bodyPr>
              <a:lstStyle/>
              <a:p>
                <a:endParaRPr lang="en-US"/>
              </a:p>
            </p:txBody>
          </p:sp>
          <p:sp>
            <p:nvSpPr>
              <p:cNvPr id="65555" name="Freeform 21"/>
              <p:cNvSpPr>
                <a:spLocks/>
              </p:cNvSpPr>
              <p:nvPr/>
            </p:nvSpPr>
            <p:spPr bwMode="auto">
              <a:xfrm>
                <a:off x="4265" y="3709"/>
                <a:ext cx="141" cy="10"/>
              </a:xfrm>
              <a:custGeom>
                <a:avLst/>
                <a:gdLst>
                  <a:gd name="T0" fmla="*/ 0 w 1271"/>
                  <a:gd name="T1" fmla="*/ 0 h 100"/>
                  <a:gd name="T2" fmla="*/ 0 w 1271"/>
                  <a:gd name="T3" fmla="*/ 0 h 100"/>
                  <a:gd name="T4" fmla="*/ 0 w 1271"/>
                  <a:gd name="T5" fmla="*/ 0 h 100"/>
                  <a:gd name="T6" fmla="*/ 0 w 1271"/>
                  <a:gd name="T7" fmla="*/ 0 h 100"/>
                  <a:gd name="T8" fmla="*/ 0 w 1271"/>
                  <a:gd name="T9" fmla="*/ 0 h 100"/>
                  <a:gd name="T10" fmla="*/ 0 w 1271"/>
                  <a:gd name="T11" fmla="*/ 0 h 100"/>
                  <a:gd name="T12" fmla="*/ 0 w 1271"/>
                  <a:gd name="T13" fmla="*/ 0 h 100"/>
                  <a:gd name="T14" fmla="*/ 0 w 1271"/>
                  <a:gd name="T15" fmla="*/ 0 h 100"/>
                  <a:gd name="T16" fmla="*/ 0 w 1271"/>
                  <a:gd name="T17" fmla="*/ 0 h 100"/>
                  <a:gd name="T18" fmla="*/ 0 w 127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1271" y="50"/>
                    </a:moveTo>
                    <a:lnTo>
                      <a:pt x="1225" y="0"/>
                    </a:lnTo>
                    <a:lnTo>
                      <a:pt x="0" y="0"/>
                    </a:lnTo>
                    <a:lnTo>
                      <a:pt x="0" y="100"/>
                    </a:lnTo>
                    <a:lnTo>
                      <a:pt x="1225" y="100"/>
                    </a:lnTo>
                    <a:lnTo>
                      <a:pt x="1179" y="50"/>
                    </a:lnTo>
                    <a:lnTo>
                      <a:pt x="1271" y="50"/>
                    </a:lnTo>
                    <a:lnTo>
                      <a:pt x="1271" y="0"/>
                    </a:lnTo>
                    <a:lnTo>
                      <a:pt x="1225" y="0"/>
                    </a:lnTo>
                    <a:lnTo>
                      <a:pt x="1271" y="50"/>
                    </a:lnTo>
                    <a:close/>
                  </a:path>
                </a:pathLst>
              </a:custGeom>
              <a:solidFill>
                <a:srgbClr val="1F1A17"/>
              </a:solidFill>
              <a:ln w="9525">
                <a:noFill/>
                <a:round/>
                <a:headEnd/>
                <a:tailEnd/>
              </a:ln>
            </p:spPr>
            <p:txBody>
              <a:bodyPr>
                <a:prstTxWarp prst="textNoShape">
                  <a:avLst/>
                </a:prstTxWarp>
              </a:bodyPr>
              <a:lstStyle/>
              <a:p>
                <a:endParaRPr lang="en-US"/>
              </a:p>
            </p:txBody>
          </p:sp>
          <p:sp>
            <p:nvSpPr>
              <p:cNvPr id="65556" name="Freeform 22"/>
              <p:cNvSpPr>
                <a:spLocks/>
              </p:cNvSpPr>
              <p:nvPr/>
            </p:nvSpPr>
            <p:spPr bwMode="auto">
              <a:xfrm>
                <a:off x="4396" y="3714"/>
                <a:ext cx="10" cy="410"/>
              </a:xfrm>
              <a:custGeom>
                <a:avLst/>
                <a:gdLst>
                  <a:gd name="T0" fmla="*/ 0 w 92"/>
                  <a:gd name="T1" fmla="*/ 0 h 4106"/>
                  <a:gd name="T2" fmla="*/ 0 w 92"/>
                  <a:gd name="T3" fmla="*/ 0 h 4106"/>
                  <a:gd name="T4" fmla="*/ 0 w 92"/>
                  <a:gd name="T5" fmla="*/ 0 h 4106"/>
                  <a:gd name="T6" fmla="*/ 0 w 92"/>
                  <a:gd name="T7" fmla="*/ 0 h 4106"/>
                  <a:gd name="T8" fmla="*/ 0 w 92"/>
                  <a:gd name="T9" fmla="*/ 0 h 4106"/>
                  <a:gd name="T10" fmla="*/ 0 w 92"/>
                  <a:gd name="T11" fmla="*/ 0 h 4106"/>
                  <a:gd name="T12" fmla="*/ 0 w 92"/>
                  <a:gd name="T13" fmla="*/ 0 h 4106"/>
                  <a:gd name="T14" fmla="*/ 0 w 92"/>
                  <a:gd name="T15" fmla="*/ 0 h 4106"/>
                  <a:gd name="T16" fmla="*/ 0 w 92"/>
                  <a:gd name="T17" fmla="*/ 0 h 4106"/>
                  <a:gd name="T18" fmla="*/ 0 w 92"/>
                  <a:gd name="T19" fmla="*/ 0 h 4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4106"/>
                  <a:gd name="T32" fmla="*/ 92 w 92"/>
                  <a:gd name="T33" fmla="*/ 4106 h 41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4106">
                    <a:moveTo>
                      <a:pt x="46" y="4106"/>
                    </a:moveTo>
                    <a:lnTo>
                      <a:pt x="92" y="4056"/>
                    </a:lnTo>
                    <a:lnTo>
                      <a:pt x="92" y="0"/>
                    </a:lnTo>
                    <a:lnTo>
                      <a:pt x="0" y="0"/>
                    </a:lnTo>
                    <a:lnTo>
                      <a:pt x="0" y="4056"/>
                    </a:lnTo>
                    <a:lnTo>
                      <a:pt x="46" y="4006"/>
                    </a:lnTo>
                    <a:lnTo>
                      <a:pt x="46" y="4106"/>
                    </a:lnTo>
                    <a:lnTo>
                      <a:pt x="92" y="4106"/>
                    </a:lnTo>
                    <a:lnTo>
                      <a:pt x="92" y="4056"/>
                    </a:lnTo>
                    <a:lnTo>
                      <a:pt x="46" y="4106"/>
                    </a:lnTo>
                    <a:close/>
                  </a:path>
                </a:pathLst>
              </a:custGeom>
              <a:solidFill>
                <a:srgbClr val="1F1A17"/>
              </a:solidFill>
              <a:ln w="9525">
                <a:noFill/>
                <a:round/>
                <a:headEnd/>
                <a:tailEnd/>
              </a:ln>
            </p:spPr>
            <p:txBody>
              <a:bodyPr>
                <a:prstTxWarp prst="textNoShape">
                  <a:avLst/>
                </a:prstTxWarp>
              </a:bodyPr>
              <a:lstStyle/>
              <a:p>
                <a:endParaRPr lang="en-US"/>
              </a:p>
            </p:txBody>
          </p:sp>
          <p:sp>
            <p:nvSpPr>
              <p:cNvPr id="65557" name="Freeform 23"/>
              <p:cNvSpPr>
                <a:spLocks/>
              </p:cNvSpPr>
              <p:nvPr/>
            </p:nvSpPr>
            <p:spPr bwMode="auto">
              <a:xfrm>
                <a:off x="4260" y="4114"/>
                <a:ext cx="141" cy="10"/>
              </a:xfrm>
              <a:custGeom>
                <a:avLst/>
                <a:gdLst>
                  <a:gd name="T0" fmla="*/ 0 w 1270"/>
                  <a:gd name="T1" fmla="*/ 0 h 100"/>
                  <a:gd name="T2" fmla="*/ 0 w 1270"/>
                  <a:gd name="T3" fmla="*/ 0 h 100"/>
                  <a:gd name="T4" fmla="*/ 0 w 1270"/>
                  <a:gd name="T5" fmla="*/ 0 h 100"/>
                  <a:gd name="T6" fmla="*/ 0 w 1270"/>
                  <a:gd name="T7" fmla="*/ 0 h 100"/>
                  <a:gd name="T8" fmla="*/ 0 w 1270"/>
                  <a:gd name="T9" fmla="*/ 0 h 100"/>
                  <a:gd name="T10" fmla="*/ 0 w 1270"/>
                  <a:gd name="T11" fmla="*/ 0 h 100"/>
                  <a:gd name="T12" fmla="*/ 0 w 1270"/>
                  <a:gd name="T13" fmla="*/ 0 h 100"/>
                  <a:gd name="T14" fmla="*/ 0 w 1270"/>
                  <a:gd name="T15" fmla="*/ 0 h 100"/>
                  <a:gd name="T16" fmla="*/ 0 w 1270"/>
                  <a:gd name="T17" fmla="*/ 0 h 100"/>
                  <a:gd name="T18" fmla="*/ 0 w 1270"/>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0" y="50"/>
                    </a:moveTo>
                    <a:lnTo>
                      <a:pt x="45" y="100"/>
                    </a:lnTo>
                    <a:lnTo>
                      <a:pt x="1270" y="100"/>
                    </a:lnTo>
                    <a:lnTo>
                      <a:pt x="1270" y="0"/>
                    </a:lnTo>
                    <a:lnTo>
                      <a:pt x="45" y="0"/>
                    </a:lnTo>
                    <a:lnTo>
                      <a:pt x="90" y="50"/>
                    </a:lnTo>
                    <a:lnTo>
                      <a:pt x="0" y="50"/>
                    </a:lnTo>
                    <a:lnTo>
                      <a:pt x="0" y="100"/>
                    </a:lnTo>
                    <a:lnTo>
                      <a:pt x="45" y="100"/>
                    </a:lnTo>
                    <a:lnTo>
                      <a:pt x="0" y="50"/>
                    </a:lnTo>
                    <a:close/>
                  </a:path>
                </a:pathLst>
              </a:custGeom>
              <a:solidFill>
                <a:srgbClr val="1F1A17"/>
              </a:solidFill>
              <a:ln w="9525">
                <a:noFill/>
                <a:round/>
                <a:headEnd/>
                <a:tailEnd/>
              </a:ln>
            </p:spPr>
            <p:txBody>
              <a:bodyPr>
                <a:prstTxWarp prst="textNoShape">
                  <a:avLst/>
                </a:prstTxWarp>
              </a:bodyPr>
              <a:lstStyle/>
              <a:p>
                <a:endParaRPr lang="en-US"/>
              </a:p>
            </p:txBody>
          </p:sp>
          <p:sp>
            <p:nvSpPr>
              <p:cNvPr id="65558" name="Freeform 24"/>
              <p:cNvSpPr>
                <a:spLocks/>
              </p:cNvSpPr>
              <p:nvPr/>
            </p:nvSpPr>
            <p:spPr bwMode="auto">
              <a:xfrm>
                <a:off x="4260" y="3709"/>
                <a:ext cx="10" cy="410"/>
              </a:xfrm>
              <a:custGeom>
                <a:avLst/>
                <a:gdLst>
                  <a:gd name="T0" fmla="*/ 0 w 90"/>
                  <a:gd name="T1" fmla="*/ 0 h 4106"/>
                  <a:gd name="T2" fmla="*/ 0 w 90"/>
                  <a:gd name="T3" fmla="*/ 0 h 4106"/>
                  <a:gd name="T4" fmla="*/ 0 w 90"/>
                  <a:gd name="T5" fmla="*/ 0 h 4106"/>
                  <a:gd name="T6" fmla="*/ 0 w 90"/>
                  <a:gd name="T7" fmla="*/ 0 h 4106"/>
                  <a:gd name="T8" fmla="*/ 0 w 90"/>
                  <a:gd name="T9" fmla="*/ 0 h 4106"/>
                  <a:gd name="T10" fmla="*/ 0 w 90"/>
                  <a:gd name="T11" fmla="*/ 0 h 4106"/>
                  <a:gd name="T12" fmla="*/ 0 w 90"/>
                  <a:gd name="T13" fmla="*/ 0 h 4106"/>
                  <a:gd name="T14" fmla="*/ 0 w 90"/>
                  <a:gd name="T15" fmla="*/ 0 h 4106"/>
                  <a:gd name="T16" fmla="*/ 0 w 90"/>
                  <a:gd name="T17" fmla="*/ 0 h 4106"/>
                  <a:gd name="T18" fmla="*/ 0 w 90"/>
                  <a:gd name="T19" fmla="*/ 0 h 410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4106"/>
                  <a:gd name="T32" fmla="*/ 90 w 90"/>
                  <a:gd name="T33" fmla="*/ 4106 h 410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4106">
                    <a:moveTo>
                      <a:pt x="45" y="0"/>
                    </a:moveTo>
                    <a:lnTo>
                      <a:pt x="0" y="50"/>
                    </a:lnTo>
                    <a:lnTo>
                      <a:pt x="0" y="4106"/>
                    </a:lnTo>
                    <a:lnTo>
                      <a:pt x="90" y="4106"/>
                    </a:lnTo>
                    <a:lnTo>
                      <a:pt x="90" y="50"/>
                    </a:lnTo>
                    <a:lnTo>
                      <a:pt x="45" y="100"/>
                    </a:lnTo>
                    <a:lnTo>
                      <a:pt x="45" y="0"/>
                    </a:lnTo>
                    <a:lnTo>
                      <a:pt x="0" y="0"/>
                    </a:lnTo>
                    <a:lnTo>
                      <a:pt x="0" y="50"/>
                    </a:lnTo>
                    <a:lnTo>
                      <a:pt x="45" y="0"/>
                    </a:lnTo>
                    <a:close/>
                  </a:path>
                </a:pathLst>
              </a:custGeom>
              <a:solidFill>
                <a:srgbClr val="1F1A17"/>
              </a:solidFill>
              <a:ln w="9525">
                <a:noFill/>
                <a:round/>
                <a:headEnd/>
                <a:tailEnd/>
              </a:ln>
            </p:spPr>
            <p:txBody>
              <a:bodyPr>
                <a:prstTxWarp prst="textNoShape">
                  <a:avLst/>
                </a:prstTxWarp>
              </a:bodyPr>
              <a:lstStyle/>
              <a:p>
                <a:endParaRPr lang="en-US"/>
              </a:p>
            </p:txBody>
          </p:sp>
          <p:sp>
            <p:nvSpPr>
              <p:cNvPr id="65559" name="Rectangle 25"/>
              <p:cNvSpPr>
                <a:spLocks noChangeArrowheads="1"/>
              </p:cNvSpPr>
              <p:nvPr/>
            </p:nvSpPr>
            <p:spPr bwMode="auto">
              <a:xfrm>
                <a:off x="4401" y="3849"/>
                <a:ext cx="136" cy="270"/>
              </a:xfrm>
              <a:prstGeom prst="rect">
                <a:avLst/>
              </a:prstGeom>
              <a:solidFill>
                <a:srgbClr val="DC2B19"/>
              </a:solidFill>
              <a:ln w="9525">
                <a:noFill/>
                <a:miter lim="800000"/>
                <a:headEnd/>
                <a:tailEnd/>
              </a:ln>
            </p:spPr>
            <p:txBody>
              <a:bodyPr>
                <a:prstTxWarp prst="textNoShape">
                  <a:avLst/>
                </a:prstTxWarp>
              </a:bodyPr>
              <a:lstStyle/>
              <a:p>
                <a:endParaRPr lang="en-US"/>
              </a:p>
            </p:txBody>
          </p:sp>
          <p:sp>
            <p:nvSpPr>
              <p:cNvPr id="65560" name="Freeform 26"/>
              <p:cNvSpPr>
                <a:spLocks/>
              </p:cNvSpPr>
              <p:nvPr/>
            </p:nvSpPr>
            <p:spPr bwMode="auto">
              <a:xfrm>
                <a:off x="4396" y="3844"/>
                <a:ext cx="141" cy="10"/>
              </a:xfrm>
              <a:custGeom>
                <a:avLst/>
                <a:gdLst>
                  <a:gd name="T0" fmla="*/ 0 w 1271"/>
                  <a:gd name="T1" fmla="*/ 0 h 100"/>
                  <a:gd name="T2" fmla="*/ 0 w 1271"/>
                  <a:gd name="T3" fmla="*/ 0 h 100"/>
                  <a:gd name="T4" fmla="*/ 0 w 1271"/>
                  <a:gd name="T5" fmla="*/ 0 h 100"/>
                  <a:gd name="T6" fmla="*/ 0 w 1271"/>
                  <a:gd name="T7" fmla="*/ 0 h 100"/>
                  <a:gd name="T8" fmla="*/ 0 w 1271"/>
                  <a:gd name="T9" fmla="*/ 0 h 100"/>
                  <a:gd name="T10" fmla="*/ 0 w 1271"/>
                  <a:gd name="T11" fmla="*/ 0 h 100"/>
                  <a:gd name="T12" fmla="*/ 0 w 1271"/>
                  <a:gd name="T13" fmla="*/ 0 h 100"/>
                  <a:gd name="T14" fmla="*/ 0 w 1271"/>
                  <a:gd name="T15" fmla="*/ 0 h 100"/>
                  <a:gd name="T16" fmla="*/ 0 w 1271"/>
                  <a:gd name="T17" fmla="*/ 0 h 100"/>
                  <a:gd name="T18" fmla="*/ 0 w 127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92" y="50"/>
                    </a:moveTo>
                    <a:lnTo>
                      <a:pt x="46" y="100"/>
                    </a:lnTo>
                    <a:lnTo>
                      <a:pt x="1271" y="100"/>
                    </a:lnTo>
                    <a:lnTo>
                      <a:pt x="1271" y="0"/>
                    </a:lnTo>
                    <a:lnTo>
                      <a:pt x="46" y="0"/>
                    </a:lnTo>
                    <a:lnTo>
                      <a:pt x="0" y="50"/>
                    </a:lnTo>
                    <a:lnTo>
                      <a:pt x="46" y="0"/>
                    </a:lnTo>
                    <a:lnTo>
                      <a:pt x="0" y="0"/>
                    </a:lnTo>
                    <a:lnTo>
                      <a:pt x="0" y="50"/>
                    </a:lnTo>
                    <a:lnTo>
                      <a:pt x="92" y="50"/>
                    </a:lnTo>
                    <a:close/>
                  </a:path>
                </a:pathLst>
              </a:custGeom>
              <a:solidFill>
                <a:srgbClr val="1F1A17"/>
              </a:solidFill>
              <a:ln w="9525">
                <a:noFill/>
                <a:round/>
                <a:headEnd/>
                <a:tailEnd/>
              </a:ln>
            </p:spPr>
            <p:txBody>
              <a:bodyPr>
                <a:prstTxWarp prst="textNoShape">
                  <a:avLst/>
                </a:prstTxWarp>
              </a:bodyPr>
              <a:lstStyle/>
              <a:p>
                <a:endParaRPr lang="en-US"/>
              </a:p>
            </p:txBody>
          </p:sp>
          <p:sp>
            <p:nvSpPr>
              <p:cNvPr id="65561" name="Freeform 27"/>
              <p:cNvSpPr>
                <a:spLocks/>
              </p:cNvSpPr>
              <p:nvPr/>
            </p:nvSpPr>
            <p:spPr bwMode="auto">
              <a:xfrm>
                <a:off x="4396" y="3849"/>
                <a:ext cx="10" cy="275"/>
              </a:xfrm>
              <a:custGeom>
                <a:avLst/>
                <a:gdLst>
                  <a:gd name="T0" fmla="*/ 0 w 92"/>
                  <a:gd name="T1" fmla="*/ 0 h 2754"/>
                  <a:gd name="T2" fmla="*/ 0 w 92"/>
                  <a:gd name="T3" fmla="*/ 0 h 2754"/>
                  <a:gd name="T4" fmla="*/ 0 w 92"/>
                  <a:gd name="T5" fmla="*/ 0 h 2754"/>
                  <a:gd name="T6" fmla="*/ 0 w 92"/>
                  <a:gd name="T7" fmla="*/ 0 h 2754"/>
                  <a:gd name="T8" fmla="*/ 0 w 92"/>
                  <a:gd name="T9" fmla="*/ 0 h 2754"/>
                  <a:gd name="T10" fmla="*/ 0 w 92"/>
                  <a:gd name="T11" fmla="*/ 0 h 2754"/>
                  <a:gd name="T12" fmla="*/ 0 w 92"/>
                  <a:gd name="T13" fmla="*/ 0 h 2754"/>
                  <a:gd name="T14" fmla="*/ 0 w 92"/>
                  <a:gd name="T15" fmla="*/ 0 h 2754"/>
                  <a:gd name="T16" fmla="*/ 0 w 92"/>
                  <a:gd name="T17" fmla="*/ 0 h 2754"/>
                  <a:gd name="T18" fmla="*/ 0 w 92"/>
                  <a:gd name="T19" fmla="*/ 0 h 27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2"/>
                  <a:gd name="T31" fmla="*/ 0 h 2754"/>
                  <a:gd name="T32" fmla="*/ 92 w 92"/>
                  <a:gd name="T33" fmla="*/ 2754 h 27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2" h="2754">
                    <a:moveTo>
                      <a:pt x="46" y="2654"/>
                    </a:moveTo>
                    <a:lnTo>
                      <a:pt x="92" y="2704"/>
                    </a:lnTo>
                    <a:lnTo>
                      <a:pt x="92" y="0"/>
                    </a:lnTo>
                    <a:lnTo>
                      <a:pt x="0" y="0"/>
                    </a:lnTo>
                    <a:lnTo>
                      <a:pt x="0" y="2704"/>
                    </a:lnTo>
                    <a:lnTo>
                      <a:pt x="46" y="2754"/>
                    </a:lnTo>
                    <a:lnTo>
                      <a:pt x="0" y="2704"/>
                    </a:lnTo>
                    <a:lnTo>
                      <a:pt x="0" y="2754"/>
                    </a:lnTo>
                    <a:lnTo>
                      <a:pt x="46" y="2754"/>
                    </a:lnTo>
                    <a:lnTo>
                      <a:pt x="46" y="2654"/>
                    </a:lnTo>
                    <a:close/>
                  </a:path>
                </a:pathLst>
              </a:custGeom>
              <a:solidFill>
                <a:srgbClr val="1F1A17"/>
              </a:solidFill>
              <a:ln w="9525">
                <a:noFill/>
                <a:round/>
                <a:headEnd/>
                <a:tailEnd/>
              </a:ln>
            </p:spPr>
            <p:txBody>
              <a:bodyPr>
                <a:prstTxWarp prst="textNoShape">
                  <a:avLst/>
                </a:prstTxWarp>
              </a:bodyPr>
              <a:lstStyle/>
              <a:p>
                <a:endParaRPr lang="en-US"/>
              </a:p>
            </p:txBody>
          </p:sp>
          <p:sp>
            <p:nvSpPr>
              <p:cNvPr id="65562" name="Freeform 28"/>
              <p:cNvSpPr>
                <a:spLocks/>
              </p:cNvSpPr>
              <p:nvPr/>
            </p:nvSpPr>
            <p:spPr bwMode="auto">
              <a:xfrm>
                <a:off x="4401" y="4114"/>
                <a:ext cx="141" cy="10"/>
              </a:xfrm>
              <a:custGeom>
                <a:avLst/>
                <a:gdLst>
                  <a:gd name="T0" fmla="*/ 0 w 1270"/>
                  <a:gd name="T1" fmla="*/ 0 h 100"/>
                  <a:gd name="T2" fmla="*/ 0 w 1270"/>
                  <a:gd name="T3" fmla="*/ 0 h 100"/>
                  <a:gd name="T4" fmla="*/ 0 w 1270"/>
                  <a:gd name="T5" fmla="*/ 0 h 100"/>
                  <a:gd name="T6" fmla="*/ 0 w 1270"/>
                  <a:gd name="T7" fmla="*/ 0 h 100"/>
                  <a:gd name="T8" fmla="*/ 0 w 1270"/>
                  <a:gd name="T9" fmla="*/ 0 h 100"/>
                  <a:gd name="T10" fmla="*/ 0 w 1270"/>
                  <a:gd name="T11" fmla="*/ 0 h 100"/>
                  <a:gd name="T12" fmla="*/ 0 w 1270"/>
                  <a:gd name="T13" fmla="*/ 0 h 100"/>
                  <a:gd name="T14" fmla="*/ 0 w 1270"/>
                  <a:gd name="T15" fmla="*/ 0 h 100"/>
                  <a:gd name="T16" fmla="*/ 0 w 1270"/>
                  <a:gd name="T17" fmla="*/ 0 h 100"/>
                  <a:gd name="T18" fmla="*/ 0 w 1270"/>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1179" y="50"/>
                    </a:moveTo>
                    <a:lnTo>
                      <a:pt x="1225" y="0"/>
                    </a:lnTo>
                    <a:lnTo>
                      <a:pt x="0" y="0"/>
                    </a:lnTo>
                    <a:lnTo>
                      <a:pt x="0" y="100"/>
                    </a:lnTo>
                    <a:lnTo>
                      <a:pt x="1225" y="100"/>
                    </a:lnTo>
                    <a:lnTo>
                      <a:pt x="1270" y="50"/>
                    </a:lnTo>
                    <a:lnTo>
                      <a:pt x="1225" y="100"/>
                    </a:lnTo>
                    <a:lnTo>
                      <a:pt x="1270" y="100"/>
                    </a:lnTo>
                    <a:lnTo>
                      <a:pt x="1270" y="50"/>
                    </a:lnTo>
                    <a:lnTo>
                      <a:pt x="1179" y="50"/>
                    </a:lnTo>
                    <a:close/>
                  </a:path>
                </a:pathLst>
              </a:custGeom>
              <a:solidFill>
                <a:srgbClr val="1F1A17"/>
              </a:solidFill>
              <a:ln w="9525">
                <a:noFill/>
                <a:round/>
                <a:headEnd/>
                <a:tailEnd/>
              </a:ln>
            </p:spPr>
            <p:txBody>
              <a:bodyPr>
                <a:prstTxWarp prst="textNoShape">
                  <a:avLst/>
                </a:prstTxWarp>
              </a:bodyPr>
              <a:lstStyle/>
              <a:p>
                <a:endParaRPr lang="en-US"/>
              </a:p>
            </p:txBody>
          </p:sp>
          <p:sp>
            <p:nvSpPr>
              <p:cNvPr id="65563" name="Freeform 29"/>
              <p:cNvSpPr>
                <a:spLocks/>
              </p:cNvSpPr>
              <p:nvPr/>
            </p:nvSpPr>
            <p:spPr bwMode="auto">
              <a:xfrm>
                <a:off x="4532" y="3844"/>
                <a:ext cx="10" cy="275"/>
              </a:xfrm>
              <a:custGeom>
                <a:avLst/>
                <a:gdLst>
                  <a:gd name="T0" fmla="*/ 0 w 91"/>
                  <a:gd name="T1" fmla="*/ 0 h 2754"/>
                  <a:gd name="T2" fmla="*/ 0 w 91"/>
                  <a:gd name="T3" fmla="*/ 0 h 2754"/>
                  <a:gd name="T4" fmla="*/ 0 w 91"/>
                  <a:gd name="T5" fmla="*/ 0 h 2754"/>
                  <a:gd name="T6" fmla="*/ 0 w 91"/>
                  <a:gd name="T7" fmla="*/ 0 h 2754"/>
                  <a:gd name="T8" fmla="*/ 0 w 91"/>
                  <a:gd name="T9" fmla="*/ 0 h 2754"/>
                  <a:gd name="T10" fmla="*/ 0 w 91"/>
                  <a:gd name="T11" fmla="*/ 0 h 2754"/>
                  <a:gd name="T12" fmla="*/ 0 w 91"/>
                  <a:gd name="T13" fmla="*/ 0 h 2754"/>
                  <a:gd name="T14" fmla="*/ 0 w 91"/>
                  <a:gd name="T15" fmla="*/ 0 h 2754"/>
                  <a:gd name="T16" fmla="*/ 0 w 91"/>
                  <a:gd name="T17" fmla="*/ 0 h 2754"/>
                  <a:gd name="T18" fmla="*/ 0 w 91"/>
                  <a:gd name="T19" fmla="*/ 0 h 27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2754"/>
                  <a:gd name="T32" fmla="*/ 91 w 91"/>
                  <a:gd name="T33" fmla="*/ 2754 h 27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2754">
                    <a:moveTo>
                      <a:pt x="46" y="100"/>
                    </a:moveTo>
                    <a:lnTo>
                      <a:pt x="0" y="50"/>
                    </a:lnTo>
                    <a:lnTo>
                      <a:pt x="0" y="2754"/>
                    </a:lnTo>
                    <a:lnTo>
                      <a:pt x="91" y="2754"/>
                    </a:lnTo>
                    <a:lnTo>
                      <a:pt x="91" y="50"/>
                    </a:lnTo>
                    <a:lnTo>
                      <a:pt x="46" y="0"/>
                    </a:lnTo>
                    <a:lnTo>
                      <a:pt x="91" y="50"/>
                    </a:lnTo>
                    <a:lnTo>
                      <a:pt x="91" y="0"/>
                    </a:lnTo>
                    <a:lnTo>
                      <a:pt x="46" y="0"/>
                    </a:lnTo>
                    <a:lnTo>
                      <a:pt x="46" y="100"/>
                    </a:lnTo>
                    <a:close/>
                  </a:path>
                </a:pathLst>
              </a:custGeom>
              <a:solidFill>
                <a:srgbClr val="1F1A17"/>
              </a:solidFill>
              <a:ln w="9525">
                <a:noFill/>
                <a:round/>
                <a:headEnd/>
                <a:tailEnd/>
              </a:ln>
            </p:spPr>
            <p:txBody>
              <a:bodyPr>
                <a:prstTxWarp prst="textNoShape">
                  <a:avLst/>
                </a:prstTxWarp>
              </a:bodyPr>
              <a:lstStyle/>
              <a:p>
                <a:endParaRPr lang="en-US"/>
              </a:p>
            </p:txBody>
          </p:sp>
          <p:sp>
            <p:nvSpPr>
              <p:cNvPr id="65564" name="Rectangle 30"/>
              <p:cNvSpPr>
                <a:spLocks noChangeArrowheads="1"/>
              </p:cNvSpPr>
              <p:nvPr/>
            </p:nvSpPr>
            <p:spPr bwMode="auto">
              <a:xfrm>
                <a:off x="4537" y="4029"/>
                <a:ext cx="136" cy="90"/>
              </a:xfrm>
              <a:prstGeom prst="rect">
                <a:avLst/>
              </a:prstGeom>
              <a:solidFill>
                <a:srgbClr val="DC2B19"/>
              </a:solidFill>
              <a:ln w="9525">
                <a:noFill/>
                <a:miter lim="800000"/>
                <a:headEnd/>
                <a:tailEnd/>
              </a:ln>
            </p:spPr>
            <p:txBody>
              <a:bodyPr>
                <a:prstTxWarp prst="textNoShape">
                  <a:avLst/>
                </a:prstTxWarp>
              </a:bodyPr>
              <a:lstStyle/>
              <a:p>
                <a:endParaRPr lang="en-US"/>
              </a:p>
            </p:txBody>
          </p:sp>
          <p:sp>
            <p:nvSpPr>
              <p:cNvPr id="65565" name="Freeform 31"/>
              <p:cNvSpPr>
                <a:spLocks/>
              </p:cNvSpPr>
              <p:nvPr/>
            </p:nvSpPr>
            <p:spPr bwMode="auto">
              <a:xfrm>
                <a:off x="4537" y="4024"/>
                <a:ext cx="141" cy="10"/>
              </a:xfrm>
              <a:custGeom>
                <a:avLst/>
                <a:gdLst>
                  <a:gd name="T0" fmla="*/ 0 w 1270"/>
                  <a:gd name="T1" fmla="*/ 0 h 100"/>
                  <a:gd name="T2" fmla="*/ 0 w 1270"/>
                  <a:gd name="T3" fmla="*/ 0 h 100"/>
                  <a:gd name="T4" fmla="*/ 0 w 1270"/>
                  <a:gd name="T5" fmla="*/ 0 h 100"/>
                  <a:gd name="T6" fmla="*/ 0 w 1270"/>
                  <a:gd name="T7" fmla="*/ 0 h 100"/>
                  <a:gd name="T8" fmla="*/ 0 w 1270"/>
                  <a:gd name="T9" fmla="*/ 0 h 100"/>
                  <a:gd name="T10" fmla="*/ 0 w 1270"/>
                  <a:gd name="T11" fmla="*/ 0 h 100"/>
                  <a:gd name="T12" fmla="*/ 0 w 1270"/>
                  <a:gd name="T13" fmla="*/ 0 h 100"/>
                  <a:gd name="T14" fmla="*/ 0 w 1270"/>
                  <a:gd name="T15" fmla="*/ 0 h 100"/>
                  <a:gd name="T16" fmla="*/ 0 w 1270"/>
                  <a:gd name="T17" fmla="*/ 0 h 100"/>
                  <a:gd name="T18" fmla="*/ 0 w 1270"/>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1270" y="50"/>
                    </a:moveTo>
                    <a:lnTo>
                      <a:pt x="1225" y="0"/>
                    </a:lnTo>
                    <a:lnTo>
                      <a:pt x="0" y="0"/>
                    </a:lnTo>
                    <a:lnTo>
                      <a:pt x="0" y="100"/>
                    </a:lnTo>
                    <a:lnTo>
                      <a:pt x="1225" y="100"/>
                    </a:lnTo>
                    <a:lnTo>
                      <a:pt x="1180" y="50"/>
                    </a:lnTo>
                    <a:lnTo>
                      <a:pt x="1270" y="50"/>
                    </a:lnTo>
                    <a:lnTo>
                      <a:pt x="1270" y="0"/>
                    </a:lnTo>
                    <a:lnTo>
                      <a:pt x="1225" y="0"/>
                    </a:lnTo>
                    <a:lnTo>
                      <a:pt x="1270" y="50"/>
                    </a:lnTo>
                    <a:close/>
                  </a:path>
                </a:pathLst>
              </a:custGeom>
              <a:solidFill>
                <a:srgbClr val="1F1A17"/>
              </a:solidFill>
              <a:ln w="9525">
                <a:noFill/>
                <a:round/>
                <a:headEnd/>
                <a:tailEnd/>
              </a:ln>
            </p:spPr>
            <p:txBody>
              <a:bodyPr>
                <a:prstTxWarp prst="textNoShape">
                  <a:avLst/>
                </a:prstTxWarp>
              </a:bodyPr>
              <a:lstStyle/>
              <a:p>
                <a:endParaRPr lang="en-US"/>
              </a:p>
            </p:txBody>
          </p:sp>
          <p:sp>
            <p:nvSpPr>
              <p:cNvPr id="65566" name="Freeform 32"/>
              <p:cNvSpPr>
                <a:spLocks/>
              </p:cNvSpPr>
              <p:nvPr/>
            </p:nvSpPr>
            <p:spPr bwMode="auto">
              <a:xfrm>
                <a:off x="4668" y="4029"/>
                <a:ext cx="10" cy="95"/>
              </a:xfrm>
              <a:custGeom>
                <a:avLst/>
                <a:gdLst>
                  <a:gd name="T0" fmla="*/ 0 w 90"/>
                  <a:gd name="T1" fmla="*/ 0 h 952"/>
                  <a:gd name="T2" fmla="*/ 0 w 90"/>
                  <a:gd name="T3" fmla="*/ 0 h 952"/>
                  <a:gd name="T4" fmla="*/ 0 w 90"/>
                  <a:gd name="T5" fmla="*/ 0 h 952"/>
                  <a:gd name="T6" fmla="*/ 0 w 90"/>
                  <a:gd name="T7" fmla="*/ 0 h 952"/>
                  <a:gd name="T8" fmla="*/ 0 w 90"/>
                  <a:gd name="T9" fmla="*/ 0 h 952"/>
                  <a:gd name="T10" fmla="*/ 0 w 90"/>
                  <a:gd name="T11" fmla="*/ 0 h 952"/>
                  <a:gd name="T12" fmla="*/ 0 w 90"/>
                  <a:gd name="T13" fmla="*/ 0 h 952"/>
                  <a:gd name="T14" fmla="*/ 0 w 90"/>
                  <a:gd name="T15" fmla="*/ 0 h 952"/>
                  <a:gd name="T16" fmla="*/ 0 w 90"/>
                  <a:gd name="T17" fmla="*/ 0 h 952"/>
                  <a:gd name="T18" fmla="*/ 0 w 90"/>
                  <a:gd name="T19" fmla="*/ 0 h 9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952"/>
                  <a:gd name="T32" fmla="*/ 90 w 90"/>
                  <a:gd name="T33" fmla="*/ 952 h 9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952">
                    <a:moveTo>
                      <a:pt x="45" y="952"/>
                    </a:moveTo>
                    <a:lnTo>
                      <a:pt x="90" y="902"/>
                    </a:lnTo>
                    <a:lnTo>
                      <a:pt x="90" y="0"/>
                    </a:lnTo>
                    <a:lnTo>
                      <a:pt x="0" y="0"/>
                    </a:lnTo>
                    <a:lnTo>
                      <a:pt x="0" y="902"/>
                    </a:lnTo>
                    <a:lnTo>
                      <a:pt x="45" y="852"/>
                    </a:lnTo>
                    <a:lnTo>
                      <a:pt x="45" y="952"/>
                    </a:lnTo>
                    <a:lnTo>
                      <a:pt x="90" y="952"/>
                    </a:lnTo>
                    <a:lnTo>
                      <a:pt x="90" y="902"/>
                    </a:lnTo>
                    <a:lnTo>
                      <a:pt x="45" y="952"/>
                    </a:lnTo>
                    <a:close/>
                  </a:path>
                </a:pathLst>
              </a:custGeom>
              <a:solidFill>
                <a:srgbClr val="1F1A17"/>
              </a:solidFill>
              <a:ln w="9525">
                <a:noFill/>
                <a:round/>
                <a:headEnd/>
                <a:tailEnd/>
              </a:ln>
            </p:spPr>
            <p:txBody>
              <a:bodyPr>
                <a:prstTxWarp prst="textNoShape">
                  <a:avLst/>
                </a:prstTxWarp>
              </a:bodyPr>
              <a:lstStyle/>
              <a:p>
                <a:endParaRPr lang="en-US"/>
              </a:p>
            </p:txBody>
          </p:sp>
          <p:sp>
            <p:nvSpPr>
              <p:cNvPr id="65567" name="Freeform 33"/>
              <p:cNvSpPr>
                <a:spLocks/>
              </p:cNvSpPr>
              <p:nvPr/>
            </p:nvSpPr>
            <p:spPr bwMode="auto">
              <a:xfrm>
                <a:off x="4532" y="4114"/>
                <a:ext cx="141" cy="10"/>
              </a:xfrm>
              <a:custGeom>
                <a:avLst/>
                <a:gdLst>
                  <a:gd name="T0" fmla="*/ 0 w 1271"/>
                  <a:gd name="T1" fmla="*/ 0 h 100"/>
                  <a:gd name="T2" fmla="*/ 0 w 1271"/>
                  <a:gd name="T3" fmla="*/ 0 h 100"/>
                  <a:gd name="T4" fmla="*/ 0 w 1271"/>
                  <a:gd name="T5" fmla="*/ 0 h 100"/>
                  <a:gd name="T6" fmla="*/ 0 w 1271"/>
                  <a:gd name="T7" fmla="*/ 0 h 100"/>
                  <a:gd name="T8" fmla="*/ 0 w 1271"/>
                  <a:gd name="T9" fmla="*/ 0 h 100"/>
                  <a:gd name="T10" fmla="*/ 0 w 1271"/>
                  <a:gd name="T11" fmla="*/ 0 h 100"/>
                  <a:gd name="T12" fmla="*/ 0 w 1271"/>
                  <a:gd name="T13" fmla="*/ 0 h 100"/>
                  <a:gd name="T14" fmla="*/ 0 w 1271"/>
                  <a:gd name="T15" fmla="*/ 0 h 100"/>
                  <a:gd name="T16" fmla="*/ 0 w 1271"/>
                  <a:gd name="T17" fmla="*/ 0 h 100"/>
                  <a:gd name="T18" fmla="*/ 0 w 127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0" y="50"/>
                    </a:moveTo>
                    <a:lnTo>
                      <a:pt x="46" y="100"/>
                    </a:lnTo>
                    <a:lnTo>
                      <a:pt x="1271" y="100"/>
                    </a:lnTo>
                    <a:lnTo>
                      <a:pt x="1271" y="0"/>
                    </a:lnTo>
                    <a:lnTo>
                      <a:pt x="46" y="0"/>
                    </a:lnTo>
                    <a:lnTo>
                      <a:pt x="91" y="50"/>
                    </a:lnTo>
                    <a:lnTo>
                      <a:pt x="0" y="50"/>
                    </a:lnTo>
                    <a:lnTo>
                      <a:pt x="0" y="100"/>
                    </a:lnTo>
                    <a:lnTo>
                      <a:pt x="46" y="100"/>
                    </a:lnTo>
                    <a:lnTo>
                      <a:pt x="0" y="50"/>
                    </a:lnTo>
                    <a:close/>
                  </a:path>
                </a:pathLst>
              </a:custGeom>
              <a:solidFill>
                <a:srgbClr val="1F1A17"/>
              </a:solidFill>
              <a:ln w="9525">
                <a:noFill/>
                <a:round/>
                <a:headEnd/>
                <a:tailEnd/>
              </a:ln>
            </p:spPr>
            <p:txBody>
              <a:bodyPr>
                <a:prstTxWarp prst="textNoShape">
                  <a:avLst/>
                </a:prstTxWarp>
              </a:bodyPr>
              <a:lstStyle/>
              <a:p>
                <a:endParaRPr lang="en-US"/>
              </a:p>
            </p:txBody>
          </p:sp>
          <p:sp>
            <p:nvSpPr>
              <p:cNvPr id="65568" name="Freeform 34"/>
              <p:cNvSpPr>
                <a:spLocks/>
              </p:cNvSpPr>
              <p:nvPr/>
            </p:nvSpPr>
            <p:spPr bwMode="auto">
              <a:xfrm>
                <a:off x="4532" y="4024"/>
                <a:ext cx="10" cy="95"/>
              </a:xfrm>
              <a:custGeom>
                <a:avLst/>
                <a:gdLst>
                  <a:gd name="T0" fmla="*/ 0 w 91"/>
                  <a:gd name="T1" fmla="*/ 0 h 952"/>
                  <a:gd name="T2" fmla="*/ 0 w 91"/>
                  <a:gd name="T3" fmla="*/ 0 h 952"/>
                  <a:gd name="T4" fmla="*/ 0 w 91"/>
                  <a:gd name="T5" fmla="*/ 0 h 952"/>
                  <a:gd name="T6" fmla="*/ 0 w 91"/>
                  <a:gd name="T7" fmla="*/ 0 h 952"/>
                  <a:gd name="T8" fmla="*/ 0 w 91"/>
                  <a:gd name="T9" fmla="*/ 0 h 952"/>
                  <a:gd name="T10" fmla="*/ 0 w 91"/>
                  <a:gd name="T11" fmla="*/ 0 h 952"/>
                  <a:gd name="T12" fmla="*/ 0 w 91"/>
                  <a:gd name="T13" fmla="*/ 0 h 952"/>
                  <a:gd name="T14" fmla="*/ 0 w 91"/>
                  <a:gd name="T15" fmla="*/ 0 h 952"/>
                  <a:gd name="T16" fmla="*/ 0 w 91"/>
                  <a:gd name="T17" fmla="*/ 0 h 952"/>
                  <a:gd name="T18" fmla="*/ 0 w 91"/>
                  <a:gd name="T19" fmla="*/ 0 h 9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952"/>
                  <a:gd name="T32" fmla="*/ 91 w 91"/>
                  <a:gd name="T33" fmla="*/ 952 h 9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952">
                    <a:moveTo>
                      <a:pt x="46" y="0"/>
                    </a:moveTo>
                    <a:lnTo>
                      <a:pt x="0" y="50"/>
                    </a:lnTo>
                    <a:lnTo>
                      <a:pt x="0" y="952"/>
                    </a:lnTo>
                    <a:lnTo>
                      <a:pt x="91" y="952"/>
                    </a:lnTo>
                    <a:lnTo>
                      <a:pt x="91" y="50"/>
                    </a:lnTo>
                    <a:lnTo>
                      <a:pt x="46" y="100"/>
                    </a:lnTo>
                    <a:lnTo>
                      <a:pt x="46" y="0"/>
                    </a:lnTo>
                    <a:lnTo>
                      <a:pt x="0" y="0"/>
                    </a:lnTo>
                    <a:lnTo>
                      <a:pt x="0" y="50"/>
                    </a:lnTo>
                    <a:lnTo>
                      <a:pt x="46" y="0"/>
                    </a:lnTo>
                    <a:close/>
                  </a:path>
                </a:pathLst>
              </a:custGeom>
              <a:solidFill>
                <a:srgbClr val="1F1A17"/>
              </a:solidFill>
              <a:ln w="9525">
                <a:noFill/>
                <a:round/>
                <a:headEnd/>
                <a:tailEnd/>
              </a:ln>
            </p:spPr>
            <p:txBody>
              <a:bodyPr>
                <a:prstTxWarp prst="textNoShape">
                  <a:avLst/>
                </a:prstTxWarp>
              </a:bodyPr>
              <a:lstStyle/>
              <a:p>
                <a:endParaRPr lang="en-US"/>
              </a:p>
            </p:txBody>
          </p:sp>
          <p:sp>
            <p:nvSpPr>
              <p:cNvPr id="65569" name="Rectangle 35"/>
              <p:cNvSpPr>
                <a:spLocks noChangeArrowheads="1"/>
              </p:cNvSpPr>
              <p:nvPr/>
            </p:nvSpPr>
            <p:spPr bwMode="auto">
              <a:xfrm>
                <a:off x="4673" y="3984"/>
                <a:ext cx="136" cy="135"/>
              </a:xfrm>
              <a:prstGeom prst="rect">
                <a:avLst/>
              </a:prstGeom>
              <a:solidFill>
                <a:srgbClr val="DC2B19"/>
              </a:solidFill>
              <a:ln w="9525">
                <a:noFill/>
                <a:miter lim="800000"/>
                <a:headEnd/>
                <a:tailEnd/>
              </a:ln>
            </p:spPr>
            <p:txBody>
              <a:bodyPr>
                <a:prstTxWarp prst="textNoShape">
                  <a:avLst/>
                </a:prstTxWarp>
              </a:bodyPr>
              <a:lstStyle/>
              <a:p>
                <a:endParaRPr lang="en-US"/>
              </a:p>
            </p:txBody>
          </p:sp>
          <p:sp>
            <p:nvSpPr>
              <p:cNvPr id="65570" name="Freeform 36"/>
              <p:cNvSpPr>
                <a:spLocks/>
              </p:cNvSpPr>
              <p:nvPr/>
            </p:nvSpPr>
            <p:spPr bwMode="auto">
              <a:xfrm>
                <a:off x="4673" y="3979"/>
                <a:ext cx="141" cy="10"/>
              </a:xfrm>
              <a:custGeom>
                <a:avLst/>
                <a:gdLst>
                  <a:gd name="T0" fmla="*/ 0 w 1271"/>
                  <a:gd name="T1" fmla="*/ 0 h 100"/>
                  <a:gd name="T2" fmla="*/ 0 w 1271"/>
                  <a:gd name="T3" fmla="*/ 0 h 100"/>
                  <a:gd name="T4" fmla="*/ 0 w 1271"/>
                  <a:gd name="T5" fmla="*/ 0 h 100"/>
                  <a:gd name="T6" fmla="*/ 0 w 1271"/>
                  <a:gd name="T7" fmla="*/ 0 h 100"/>
                  <a:gd name="T8" fmla="*/ 0 w 1271"/>
                  <a:gd name="T9" fmla="*/ 0 h 100"/>
                  <a:gd name="T10" fmla="*/ 0 w 1271"/>
                  <a:gd name="T11" fmla="*/ 0 h 100"/>
                  <a:gd name="T12" fmla="*/ 0 w 1271"/>
                  <a:gd name="T13" fmla="*/ 0 h 100"/>
                  <a:gd name="T14" fmla="*/ 0 w 1271"/>
                  <a:gd name="T15" fmla="*/ 0 h 100"/>
                  <a:gd name="T16" fmla="*/ 0 w 1271"/>
                  <a:gd name="T17" fmla="*/ 0 h 100"/>
                  <a:gd name="T18" fmla="*/ 0 w 127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1271" y="50"/>
                    </a:moveTo>
                    <a:lnTo>
                      <a:pt x="1225" y="0"/>
                    </a:lnTo>
                    <a:lnTo>
                      <a:pt x="0" y="0"/>
                    </a:lnTo>
                    <a:lnTo>
                      <a:pt x="0" y="100"/>
                    </a:lnTo>
                    <a:lnTo>
                      <a:pt x="1225" y="100"/>
                    </a:lnTo>
                    <a:lnTo>
                      <a:pt x="1180" y="50"/>
                    </a:lnTo>
                    <a:lnTo>
                      <a:pt x="1271" y="50"/>
                    </a:lnTo>
                    <a:lnTo>
                      <a:pt x="1271" y="0"/>
                    </a:lnTo>
                    <a:lnTo>
                      <a:pt x="1225" y="0"/>
                    </a:lnTo>
                    <a:lnTo>
                      <a:pt x="1271" y="50"/>
                    </a:lnTo>
                    <a:close/>
                  </a:path>
                </a:pathLst>
              </a:custGeom>
              <a:solidFill>
                <a:srgbClr val="1F1A17"/>
              </a:solidFill>
              <a:ln w="9525">
                <a:noFill/>
                <a:round/>
                <a:headEnd/>
                <a:tailEnd/>
              </a:ln>
            </p:spPr>
            <p:txBody>
              <a:bodyPr>
                <a:prstTxWarp prst="textNoShape">
                  <a:avLst/>
                </a:prstTxWarp>
              </a:bodyPr>
              <a:lstStyle/>
              <a:p>
                <a:endParaRPr lang="en-US"/>
              </a:p>
            </p:txBody>
          </p:sp>
          <p:sp>
            <p:nvSpPr>
              <p:cNvPr id="65571" name="Freeform 37"/>
              <p:cNvSpPr>
                <a:spLocks/>
              </p:cNvSpPr>
              <p:nvPr/>
            </p:nvSpPr>
            <p:spPr bwMode="auto">
              <a:xfrm>
                <a:off x="4804" y="3984"/>
                <a:ext cx="10" cy="140"/>
              </a:xfrm>
              <a:custGeom>
                <a:avLst/>
                <a:gdLst>
                  <a:gd name="T0" fmla="*/ 0 w 91"/>
                  <a:gd name="T1" fmla="*/ 0 h 1402"/>
                  <a:gd name="T2" fmla="*/ 0 w 91"/>
                  <a:gd name="T3" fmla="*/ 0 h 1402"/>
                  <a:gd name="T4" fmla="*/ 0 w 91"/>
                  <a:gd name="T5" fmla="*/ 0 h 1402"/>
                  <a:gd name="T6" fmla="*/ 0 w 91"/>
                  <a:gd name="T7" fmla="*/ 0 h 1402"/>
                  <a:gd name="T8" fmla="*/ 0 w 91"/>
                  <a:gd name="T9" fmla="*/ 0 h 1402"/>
                  <a:gd name="T10" fmla="*/ 0 w 91"/>
                  <a:gd name="T11" fmla="*/ 0 h 1402"/>
                  <a:gd name="T12" fmla="*/ 0 w 91"/>
                  <a:gd name="T13" fmla="*/ 0 h 1402"/>
                  <a:gd name="T14" fmla="*/ 0 w 91"/>
                  <a:gd name="T15" fmla="*/ 0 h 1402"/>
                  <a:gd name="T16" fmla="*/ 0 w 91"/>
                  <a:gd name="T17" fmla="*/ 0 h 1402"/>
                  <a:gd name="T18" fmla="*/ 0 w 91"/>
                  <a:gd name="T19" fmla="*/ 0 h 14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1402"/>
                  <a:gd name="T32" fmla="*/ 91 w 91"/>
                  <a:gd name="T33" fmla="*/ 1402 h 14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1402">
                    <a:moveTo>
                      <a:pt x="45" y="1402"/>
                    </a:moveTo>
                    <a:lnTo>
                      <a:pt x="91" y="1352"/>
                    </a:lnTo>
                    <a:lnTo>
                      <a:pt x="91" y="0"/>
                    </a:lnTo>
                    <a:lnTo>
                      <a:pt x="0" y="0"/>
                    </a:lnTo>
                    <a:lnTo>
                      <a:pt x="0" y="1352"/>
                    </a:lnTo>
                    <a:lnTo>
                      <a:pt x="45" y="1302"/>
                    </a:lnTo>
                    <a:lnTo>
                      <a:pt x="45" y="1402"/>
                    </a:lnTo>
                    <a:lnTo>
                      <a:pt x="91" y="1402"/>
                    </a:lnTo>
                    <a:lnTo>
                      <a:pt x="91" y="1352"/>
                    </a:lnTo>
                    <a:lnTo>
                      <a:pt x="45" y="1402"/>
                    </a:lnTo>
                    <a:close/>
                  </a:path>
                </a:pathLst>
              </a:custGeom>
              <a:solidFill>
                <a:srgbClr val="1F1A17"/>
              </a:solidFill>
              <a:ln w="9525">
                <a:noFill/>
                <a:round/>
                <a:headEnd/>
                <a:tailEnd/>
              </a:ln>
            </p:spPr>
            <p:txBody>
              <a:bodyPr>
                <a:prstTxWarp prst="textNoShape">
                  <a:avLst/>
                </a:prstTxWarp>
              </a:bodyPr>
              <a:lstStyle/>
              <a:p>
                <a:endParaRPr lang="en-US"/>
              </a:p>
            </p:txBody>
          </p:sp>
          <p:sp>
            <p:nvSpPr>
              <p:cNvPr id="65572" name="Freeform 38"/>
              <p:cNvSpPr>
                <a:spLocks/>
              </p:cNvSpPr>
              <p:nvPr/>
            </p:nvSpPr>
            <p:spPr bwMode="auto">
              <a:xfrm>
                <a:off x="4668" y="4114"/>
                <a:ext cx="141" cy="10"/>
              </a:xfrm>
              <a:custGeom>
                <a:avLst/>
                <a:gdLst>
                  <a:gd name="T0" fmla="*/ 0 w 1270"/>
                  <a:gd name="T1" fmla="*/ 0 h 100"/>
                  <a:gd name="T2" fmla="*/ 0 w 1270"/>
                  <a:gd name="T3" fmla="*/ 0 h 100"/>
                  <a:gd name="T4" fmla="*/ 0 w 1270"/>
                  <a:gd name="T5" fmla="*/ 0 h 100"/>
                  <a:gd name="T6" fmla="*/ 0 w 1270"/>
                  <a:gd name="T7" fmla="*/ 0 h 100"/>
                  <a:gd name="T8" fmla="*/ 0 w 1270"/>
                  <a:gd name="T9" fmla="*/ 0 h 100"/>
                  <a:gd name="T10" fmla="*/ 0 w 1270"/>
                  <a:gd name="T11" fmla="*/ 0 h 100"/>
                  <a:gd name="T12" fmla="*/ 0 w 1270"/>
                  <a:gd name="T13" fmla="*/ 0 h 100"/>
                  <a:gd name="T14" fmla="*/ 0 w 1270"/>
                  <a:gd name="T15" fmla="*/ 0 h 100"/>
                  <a:gd name="T16" fmla="*/ 0 w 1270"/>
                  <a:gd name="T17" fmla="*/ 0 h 100"/>
                  <a:gd name="T18" fmla="*/ 0 w 1270"/>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0" y="50"/>
                    </a:moveTo>
                    <a:lnTo>
                      <a:pt x="45" y="100"/>
                    </a:lnTo>
                    <a:lnTo>
                      <a:pt x="1270" y="100"/>
                    </a:lnTo>
                    <a:lnTo>
                      <a:pt x="1270" y="0"/>
                    </a:lnTo>
                    <a:lnTo>
                      <a:pt x="45" y="0"/>
                    </a:lnTo>
                    <a:lnTo>
                      <a:pt x="90" y="50"/>
                    </a:lnTo>
                    <a:lnTo>
                      <a:pt x="0" y="50"/>
                    </a:lnTo>
                    <a:lnTo>
                      <a:pt x="0" y="100"/>
                    </a:lnTo>
                    <a:lnTo>
                      <a:pt x="45" y="100"/>
                    </a:lnTo>
                    <a:lnTo>
                      <a:pt x="0" y="50"/>
                    </a:lnTo>
                    <a:close/>
                  </a:path>
                </a:pathLst>
              </a:custGeom>
              <a:solidFill>
                <a:srgbClr val="1F1A17"/>
              </a:solidFill>
              <a:ln w="9525">
                <a:noFill/>
                <a:round/>
                <a:headEnd/>
                <a:tailEnd/>
              </a:ln>
            </p:spPr>
            <p:txBody>
              <a:bodyPr>
                <a:prstTxWarp prst="textNoShape">
                  <a:avLst/>
                </a:prstTxWarp>
              </a:bodyPr>
              <a:lstStyle/>
              <a:p>
                <a:endParaRPr lang="en-US"/>
              </a:p>
            </p:txBody>
          </p:sp>
          <p:sp>
            <p:nvSpPr>
              <p:cNvPr id="65573" name="Freeform 39"/>
              <p:cNvSpPr>
                <a:spLocks/>
              </p:cNvSpPr>
              <p:nvPr/>
            </p:nvSpPr>
            <p:spPr bwMode="auto">
              <a:xfrm>
                <a:off x="4668" y="3979"/>
                <a:ext cx="10" cy="140"/>
              </a:xfrm>
              <a:custGeom>
                <a:avLst/>
                <a:gdLst>
                  <a:gd name="T0" fmla="*/ 0 w 90"/>
                  <a:gd name="T1" fmla="*/ 0 h 1402"/>
                  <a:gd name="T2" fmla="*/ 0 w 90"/>
                  <a:gd name="T3" fmla="*/ 0 h 1402"/>
                  <a:gd name="T4" fmla="*/ 0 w 90"/>
                  <a:gd name="T5" fmla="*/ 0 h 1402"/>
                  <a:gd name="T6" fmla="*/ 0 w 90"/>
                  <a:gd name="T7" fmla="*/ 0 h 1402"/>
                  <a:gd name="T8" fmla="*/ 0 w 90"/>
                  <a:gd name="T9" fmla="*/ 0 h 1402"/>
                  <a:gd name="T10" fmla="*/ 0 w 90"/>
                  <a:gd name="T11" fmla="*/ 0 h 1402"/>
                  <a:gd name="T12" fmla="*/ 0 w 90"/>
                  <a:gd name="T13" fmla="*/ 0 h 1402"/>
                  <a:gd name="T14" fmla="*/ 0 w 90"/>
                  <a:gd name="T15" fmla="*/ 0 h 1402"/>
                  <a:gd name="T16" fmla="*/ 0 w 90"/>
                  <a:gd name="T17" fmla="*/ 0 h 1402"/>
                  <a:gd name="T18" fmla="*/ 0 w 90"/>
                  <a:gd name="T19" fmla="*/ 0 h 140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0"/>
                  <a:gd name="T31" fmla="*/ 0 h 1402"/>
                  <a:gd name="T32" fmla="*/ 90 w 90"/>
                  <a:gd name="T33" fmla="*/ 1402 h 140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0" h="1402">
                    <a:moveTo>
                      <a:pt x="45" y="0"/>
                    </a:moveTo>
                    <a:lnTo>
                      <a:pt x="0" y="50"/>
                    </a:lnTo>
                    <a:lnTo>
                      <a:pt x="0" y="1402"/>
                    </a:lnTo>
                    <a:lnTo>
                      <a:pt x="90" y="1402"/>
                    </a:lnTo>
                    <a:lnTo>
                      <a:pt x="90" y="50"/>
                    </a:lnTo>
                    <a:lnTo>
                      <a:pt x="45" y="100"/>
                    </a:lnTo>
                    <a:lnTo>
                      <a:pt x="45" y="0"/>
                    </a:lnTo>
                    <a:lnTo>
                      <a:pt x="0" y="0"/>
                    </a:lnTo>
                    <a:lnTo>
                      <a:pt x="0" y="50"/>
                    </a:lnTo>
                    <a:lnTo>
                      <a:pt x="45" y="0"/>
                    </a:lnTo>
                    <a:close/>
                  </a:path>
                </a:pathLst>
              </a:custGeom>
              <a:solidFill>
                <a:srgbClr val="1F1A17"/>
              </a:solidFill>
              <a:ln w="9525">
                <a:noFill/>
                <a:round/>
                <a:headEnd/>
                <a:tailEnd/>
              </a:ln>
            </p:spPr>
            <p:txBody>
              <a:bodyPr>
                <a:prstTxWarp prst="textNoShape">
                  <a:avLst/>
                </a:prstTxWarp>
              </a:bodyPr>
              <a:lstStyle/>
              <a:p>
                <a:endParaRPr lang="en-US"/>
              </a:p>
            </p:txBody>
          </p:sp>
          <p:sp>
            <p:nvSpPr>
              <p:cNvPr id="65574" name="Rectangle 40"/>
              <p:cNvSpPr>
                <a:spLocks noChangeArrowheads="1"/>
              </p:cNvSpPr>
              <p:nvPr/>
            </p:nvSpPr>
            <p:spPr bwMode="auto">
              <a:xfrm>
                <a:off x="4809" y="4074"/>
                <a:ext cx="136" cy="45"/>
              </a:xfrm>
              <a:prstGeom prst="rect">
                <a:avLst/>
              </a:prstGeom>
              <a:solidFill>
                <a:srgbClr val="DC2B19"/>
              </a:solidFill>
              <a:ln w="9525">
                <a:noFill/>
                <a:miter lim="800000"/>
                <a:headEnd/>
                <a:tailEnd/>
              </a:ln>
            </p:spPr>
            <p:txBody>
              <a:bodyPr>
                <a:prstTxWarp prst="textNoShape">
                  <a:avLst/>
                </a:prstTxWarp>
              </a:bodyPr>
              <a:lstStyle/>
              <a:p>
                <a:endParaRPr lang="en-US"/>
              </a:p>
            </p:txBody>
          </p:sp>
          <p:sp>
            <p:nvSpPr>
              <p:cNvPr id="65575" name="Freeform 41"/>
              <p:cNvSpPr>
                <a:spLocks/>
              </p:cNvSpPr>
              <p:nvPr/>
            </p:nvSpPr>
            <p:spPr bwMode="auto">
              <a:xfrm>
                <a:off x="4804" y="4069"/>
                <a:ext cx="141" cy="10"/>
              </a:xfrm>
              <a:custGeom>
                <a:avLst/>
                <a:gdLst>
                  <a:gd name="T0" fmla="*/ 0 w 1271"/>
                  <a:gd name="T1" fmla="*/ 0 h 100"/>
                  <a:gd name="T2" fmla="*/ 0 w 1271"/>
                  <a:gd name="T3" fmla="*/ 0 h 100"/>
                  <a:gd name="T4" fmla="*/ 0 w 1271"/>
                  <a:gd name="T5" fmla="*/ 0 h 100"/>
                  <a:gd name="T6" fmla="*/ 0 w 1271"/>
                  <a:gd name="T7" fmla="*/ 0 h 100"/>
                  <a:gd name="T8" fmla="*/ 0 w 1271"/>
                  <a:gd name="T9" fmla="*/ 0 h 100"/>
                  <a:gd name="T10" fmla="*/ 0 w 1271"/>
                  <a:gd name="T11" fmla="*/ 0 h 100"/>
                  <a:gd name="T12" fmla="*/ 0 w 1271"/>
                  <a:gd name="T13" fmla="*/ 0 h 100"/>
                  <a:gd name="T14" fmla="*/ 0 w 1271"/>
                  <a:gd name="T15" fmla="*/ 0 h 100"/>
                  <a:gd name="T16" fmla="*/ 0 w 1271"/>
                  <a:gd name="T17" fmla="*/ 0 h 100"/>
                  <a:gd name="T18" fmla="*/ 0 w 127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91" y="50"/>
                    </a:moveTo>
                    <a:lnTo>
                      <a:pt x="45" y="100"/>
                    </a:lnTo>
                    <a:lnTo>
                      <a:pt x="1271" y="100"/>
                    </a:lnTo>
                    <a:lnTo>
                      <a:pt x="1271" y="0"/>
                    </a:lnTo>
                    <a:lnTo>
                      <a:pt x="45" y="0"/>
                    </a:lnTo>
                    <a:lnTo>
                      <a:pt x="0" y="50"/>
                    </a:lnTo>
                    <a:lnTo>
                      <a:pt x="45" y="0"/>
                    </a:lnTo>
                    <a:lnTo>
                      <a:pt x="0" y="0"/>
                    </a:lnTo>
                    <a:lnTo>
                      <a:pt x="0" y="50"/>
                    </a:lnTo>
                    <a:lnTo>
                      <a:pt x="91" y="50"/>
                    </a:lnTo>
                    <a:close/>
                  </a:path>
                </a:pathLst>
              </a:custGeom>
              <a:solidFill>
                <a:srgbClr val="1F1A17"/>
              </a:solidFill>
              <a:ln w="9525">
                <a:noFill/>
                <a:round/>
                <a:headEnd/>
                <a:tailEnd/>
              </a:ln>
            </p:spPr>
            <p:txBody>
              <a:bodyPr>
                <a:prstTxWarp prst="textNoShape">
                  <a:avLst/>
                </a:prstTxWarp>
              </a:bodyPr>
              <a:lstStyle/>
              <a:p>
                <a:endParaRPr lang="en-US"/>
              </a:p>
            </p:txBody>
          </p:sp>
          <p:sp>
            <p:nvSpPr>
              <p:cNvPr id="65576" name="Freeform 42"/>
              <p:cNvSpPr>
                <a:spLocks/>
              </p:cNvSpPr>
              <p:nvPr/>
            </p:nvSpPr>
            <p:spPr bwMode="auto">
              <a:xfrm>
                <a:off x="4804" y="4074"/>
                <a:ext cx="10" cy="50"/>
              </a:xfrm>
              <a:custGeom>
                <a:avLst/>
                <a:gdLst>
                  <a:gd name="T0" fmla="*/ 0 w 91"/>
                  <a:gd name="T1" fmla="*/ 0 h 501"/>
                  <a:gd name="T2" fmla="*/ 0 w 91"/>
                  <a:gd name="T3" fmla="*/ 0 h 501"/>
                  <a:gd name="T4" fmla="*/ 0 w 91"/>
                  <a:gd name="T5" fmla="*/ 0 h 501"/>
                  <a:gd name="T6" fmla="*/ 0 w 91"/>
                  <a:gd name="T7" fmla="*/ 0 h 501"/>
                  <a:gd name="T8" fmla="*/ 0 w 91"/>
                  <a:gd name="T9" fmla="*/ 0 h 501"/>
                  <a:gd name="T10" fmla="*/ 0 w 91"/>
                  <a:gd name="T11" fmla="*/ 0 h 501"/>
                  <a:gd name="T12" fmla="*/ 0 w 91"/>
                  <a:gd name="T13" fmla="*/ 0 h 501"/>
                  <a:gd name="T14" fmla="*/ 0 w 91"/>
                  <a:gd name="T15" fmla="*/ 0 h 501"/>
                  <a:gd name="T16" fmla="*/ 0 w 91"/>
                  <a:gd name="T17" fmla="*/ 0 h 501"/>
                  <a:gd name="T18" fmla="*/ 0 w 91"/>
                  <a:gd name="T19" fmla="*/ 0 h 5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01"/>
                  <a:gd name="T32" fmla="*/ 91 w 91"/>
                  <a:gd name="T33" fmla="*/ 501 h 5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01">
                    <a:moveTo>
                      <a:pt x="45" y="401"/>
                    </a:moveTo>
                    <a:lnTo>
                      <a:pt x="91" y="451"/>
                    </a:lnTo>
                    <a:lnTo>
                      <a:pt x="91" y="0"/>
                    </a:lnTo>
                    <a:lnTo>
                      <a:pt x="0" y="0"/>
                    </a:lnTo>
                    <a:lnTo>
                      <a:pt x="0" y="451"/>
                    </a:lnTo>
                    <a:lnTo>
                      <a:pt x="45" y="501"/>
                    </a:lnTo>
                    <a:lnTo>
                      <a:pt x="0" y="451"/>
                    </a:lnTo>
                    <a:lnTo>
                      <a:pt x="0" y="501"/>
                    </a:lnTo>
                    <a:lnTo>
                      <a:pt x="45" y="501"/>
                    </a:lnTo>
                    <a:lnTo>
                      <a:pt x="45" y="401"/>
                    </a:lnTo>
                    <a:close/>
                  </a:path>
                </a:pathLst>
              </a:custGeom>
              <a:solidFill>
                <a:srgbClr val="1F1A17"/>
              </a:solidFill>
              <a:ln w="9525">
                <a:noFill/>
                <a:round/>
                <a:headEnd/>
                <a:tailEnd/>
              </a:ln>
            </p:spPr>
            <p:txBody>
              <a:bodyPr>
                <a:prstTxWarp prst="textNoShape">
                  <a:avLst/>
                </a:prstTxWarp>
              </a:bodyPr>
              <a:lstStyle/>
              <a:p>
                <a:endParaRPr lang="en-US"/>
              </a:p>
            </p:txBody>
          </p:sp>
          <p:sp>
            <p:nvSpPr>
              <p:cNvPr id="65577" name="Freeform 43"/>
              <p:cNvSpPr>
                <a:spLocks/>
              </p:cNvSpPr>
              <p:nvPr/>
            </p:nvSpPr>
            <p:spPr bwMode="auto">
              <a:xfrm>
                <a:off x="4809" y="4114"/>
                <a:ext cx="141" cy="10"/>
              </a:xfrm>
              <a:custGeom>
                <a:avLst/>
                <a:gdLst>
                  <a:gd name="T0" fmla="*/ 0 w 1271"/>
                  <a:gd name="T1" fmla="*/ 0 h 100"/>
                  <a:gd name="T2" fmla="*/ 0 w 1271"/>
                  <a:gd name="T3" fmla="*/ 0 h 100"/>
                  <a:gd name="T4" fmla="*/ 0 w 1271"/>
                  <a:gd name="T5" fmla="*/ 0 h 100"/>
                  <a:gd name="T6" fmla="*/ 0 w 1271"/>
                  <a:gd name="T7" fmla="*/ 0 h 100"/>
                  <a:gd name="T8" fmla="*/ 0 w 1271"/>
                  <a:gd name="T9" fmla="*/ 0 h 100"/>
                  <a:gd name="T10" fmla="*/ 0 w 1271"/>
                  <a:gd name="T11" fmla="*/ 0 h 100"/>
                  <a:gd name="T12" fmla="*/ 0 w 1271"/>
                  <a:gd name="T13" fmla="*/ 0 h 100"/>
                  <a:gd name="T14" fmla="*/ 0 w 1271"/>
                  <a:gd name="T15" fmla="*/ 0 h 100"/>
                  <a:gd name="T16" fmla="*/ 0 w 1271"/>
                  <a:gd name="T17" fmla="*/ 0 h 100"/>
                  <a:gd name="T18" fmla="*/ 0 w 127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1180" y="50"/>
                    </a:moveTo>
                    <a:lnTo>
                      <a:pt x="1226" y="0"/>
                    </a:lnTo>
                    <a:lnTo>
                      <a:pt x="0" y="0"/>
                    </a:lnTo>
                    <a:lnTo>
                      <a:pt x="0" y="100"/>
                    </a:lnTo>
                    <a:lnTo>
                      <a:pt x="1226" y="100"/>
                    </a:lnTo>
                    <a:lnTo>
                      <a:pt x="1271" y="50"/>
                    </a:lnTo>
                    <a:lnTo>
                      <a:pt x="1226" y="100"/>
                    </a:lnTo>
                    <a:lnTo>
                      <a:pt x="1271" y="100"/>
                    </a:lnTo>
                    <a:lnTo>
                      <a:pt x="1271" y="50"/>
                    </a:lnTo>
                    <a:lnTo>
                      <a:pt x="1180" y="50"/>
                    </a:lnTo>
                    <a:close/>
                  </a:path>
                </a:pathLst>
              </a:custGeom>
              <a:solidFill>
                <a:srgbClr val="1F1A17"/>
              </a:solidFill>
              <a:ln w="9525">
                <a:noFill/>
                <a:round/>
                <a:headEnd/>
                <a:tailEnd/>
              </a:ln>
            </p:spPr>
            <p:txBody>
              <a:bodyPr>
                <a:prstTxWarp prst="textNoShape">
                  <a:avLst/>
                </a:prstTxWarp>
              </a:bodyPr>
              <a:lstStyle/>
              <a:p>
                <a:endParaRPr lang="en-US"/>
              </a:p>
            </p:txBody>
          </p:sp>
          <p:sp>
            <p:nvSpPr>
              <p:cNvPr id="65578" name="Freeform 44"/>
              <p:cNvSpPr>
                <a:spLocks/>
              </p:cNvSpPr>
              <p:nvPr/>
            </p:nvSpPr>
            <p:spPr bwMode="auto">
              <a:xfrm>
                <a:off x="4940" y="4069"/>
                <a:ext cx="10" cy="50"/>
              </a:xfrm>
              <a:custGeom>
                <a:avLst/>
                <a:gdLst>
                  <a:gd name="T0" fmla="*/ 0 w 91"/>
                  <a:gd name="T1" fmla="*/ 0 h 501"/>
                  <a:gd name="T2" fmla="*/ 0 w 91"/>
                  <a:gd name="T3" fmla="*/ 0 h 501"/>
                  <a:gd name="T4" fmla="*/ 0 w 91"/>
                  <a:gd name="T5" fmla="*/ 0 h 501"/>
                  <a:gd name="T6" fmla="*/ 0 w 91"/>
                  <a:gd name="T7" fmla="*/ 0 h 501"/>
                  <a:gd name="T8" fmla="*/ 0 w 91"/>
                  <a:gd name="T9" fmla="*/ 0 h 501"/>
                  <a:gd name="T10" fmla="*/ 0 w 91"/>
                  <a:gd name="T11" fmla="*/ 0 h 501"/>
                  <a:gd name="T12" fmla="*/ 0 w 91"/>
                  <a:gd name="T13" fmla="*/ 0 h 501"/>
                  <a:gd name="T14" fmla="*/ 0 w 91"/>
                  <a:gd name="T15" fmla="*/ 0 h 501"/>
                  <a:gd name="T16" fmla="*/ 0 w 91"/>
                  <a:gd name="T17" fmla="*/ 0 h 501"/>
                  <a:gd name="T18" fmla="*/ 0 w 91"/>
                  <a:gd name="T19" fmla="*/ 0 h 50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501"/>
                  <a:gd name="T32" fmla="*/ 91 w 91"/>
                  <a:gd name="T33" fmla="*/ 501 h 501"/>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501">
                    <a:moveTo>
                      <a:pt x="46" y="100"/>
                    </a:moveTo>
                    <a:lnTo>
                      <a:pt x="0" y="50"/>
                    </a:lnTo>
                    <a:lnTo>
                      <a:pt x="0" y="501"/>
                    </a:lnTo>
                    <a:lnTo>
                      <a:pt x="91" y="501"/>
                    </a:lnTo>
                    <a:lnTo>
                      <a:pt x="91" y="50"/>
                    </a:lnTo>
                    <a:lnTo>
                      <a:pt x="46" y="0"/>
                    </a:lnTo>
                    <a:lnTo>
                      <a:pt x="91" y="50"/>
                    </a:lnTo>
                    <a:lnTo>
                      <a:pt x="91" y="0"/>
                    </a:lnTo>
                    <a:lnTo>
                      <a:pt x="46" y="0"/>
                    </a:lnTo>
                    <a:lnTo>
                      <a:pt x="46" y="100"/>
                    </a:lnTo>
                    <a:close/>
                  </a:path>
                </a:pathLst>
              </a:custGeom>
              <a:solidFill>
                <a:srgbClr val="1F1A17"/>
              </a:solidFill>
              <a:ln w="9525">
                <a:noFill/>
                <a:round/>
                <a:headEnd/>
                <a:tailEnd/>
              </a:ln>
            </p:spPr>
            <p:txBody>
              <a:bodyPr>
                <a:prstTxWarp prst="textNoShape">
                  <a:avLst/>
                </a:prstTxWarp>
              </a:bodyPr>
              <a:lstStyle/>
              <a:p>
                <a:endParaRPr lang="en-US"/>
              </a:p>
            </p:txBody>
          </p:sp>
          <p:sp>
            <p:nvSpPr>
              <p:cNvPr id="65579" name="Rectangle 45"/>
              <p:cNvSpPr>
                <a:spLocks noChangeArrowheads="1"/>
              </p:cNvSpPr>
              <p:nvPr/>
            </p:nvSpPr>
            <p:spPr bwMode="auto">
              <a:xfrm>
                <a:off x="4945" y="4029"/>
                <a:ext cx="137" cy="90"/>
              </a:xfrm>
              <a:prstGeom prst="rect">
                <a:avLst/>
              </a:prstGeom>
              <a:solidFill>
                <a:srgbClr val="DC2B19"/>
              </a:solidFill>
              <a:ln w="9525">
                <a:noFill/>
                <a:miter lim="800000"/>
                <a:headEnd/>
                <a:tailEnd/>
              </a:ln>
            </p:spPr>
            <p:txBody>
              <a:bodyPr>
                <a:prstTxWarp prst="textNoShape">
                  <a:avLst/>
                </a:prstTxWarp>
              </a:bodyPr>
              <a:lstStyle/>
              <a:p>
                <a:endParaRPr lang="en-US"/>
              </a:p>
            </p:txBody>
          </p:sp>
          <p:sp>
            <p:nvSpPr>
              <p:cNvPr id="65580" name="Freeform 46"/>
              <p:cNvSpPr>
                <a:spLocks/>
              </p:cNvSpPr>
              <p:nvPr/>
            </p:nvSpPr>
            <p:spPr bwMode="auto">
              <a:xfrm>
                <a:off x="4945" y="4024"/>
                <a:ext cx="142" cy="10"/>
              </a:xfrm>
              <a:custGeom>
                <a:avLst/>
                <a:gdLst>
                  <a:gd name="T0" fmla="*/ 0 w 1270"/>
                  <a:gd name="T1" fmla="*/ 0 h 100"/>
                  <a:gd name="T2" fmla="*/ 0 w 1270"/>
                  <a:gd name="T3" fmla="*/ 0 h 100"/>
                  <a:gd name="T4" fmla="*/ 0 w 1270"/>
                  <a:gd name="T5" fmla="*/ 0 h 100"/>
                  <a:gd name="T6" fmla="*/ 0 w 1270"/>
                  <a:gd name="T7" fmla="*/ 0 h 100"/>
                  <a:gd name="T8" fmla="*/ 0 w 1270"/>
                  <a:gd name="T9" fmla="*/ 0 h 100"/>
                  <a:gd name="T10" fmla="*/ 0 w 1270"/>
                  <a:gd name="T11" fmla="*/ 0 h 100"/>
                  <a:gd name="T12" fmla="*/ 0 w 1270"/>
                  <a:gd name="T13" fmla="*/ 0 h 100"/>
                  <a:gd name="T14" fmla="*/ 0 w 1270"/>
                  <a:gd name="T15" fmla="*/ 0 h 100"/>
                  <a:gd name="T16" fmla="*/ 0 w 1270"/>
                  <a:gd name="T17" fmla="*/ 0 h 100"/>
                  <a:gd name="T18" fmla="*/ 0 w 1270"/>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0"/>
                  <a:gd name="T31" fmla="*/ 0 h 100"/>
                  <a:gd name="T32" fmla="*/ 1270 w 1270"/>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0" h="100">
                    <a:moveTo>
                      <a:pt x="1270" y="50"/>
                    </a:moveTo>
                    <a:lnTo>
                      <a:pt x="1225" y="0"/>
                    </a:lnTo>
                    <a:lnTo>
                      <a:pt x="0" y="0"/>
                    </a:lnTo>
                    <a:lnTo>
                      <a:pt x="0" y="100"/>
                    </a:lnTo>
                    <a:lnTo>
                      <a:pt x="1225" y="100"/>
                    </a:lnTo>
                    <a:lnTo>
                      <a:pt x="1179" y="50"/>
                    </a:lnTo>
                    <a:lnTo>
                      <a:pt x="1270" y="50"/>
                    </a:lnTo>
                    <a:lnTo>
                      <a:pt x="1270" y="0"/>
                    </a:lnTo>
                    <a:lnTo>
                      <a:pt x="1225" y="0"/>
                    </a:lnTo>
                    <a:lnTo>
                      <a:pt x="1270" y="50"/>
                    </a:lnTo>
                    <a:close/>
                  </a:path>
                </a:pathLst>
              </a:custGeom>
              <a:solidFill>
                <a:srgbClr val="1F1A17"/>
              </a:solidFill>
              <a:ln w="9525">
                <a:noFill/>
                <a:round/>
                <a:headEnd/>
                <a:tailEnd/>
              </a:ln>
            </p:spPr>
            <p:txBody>
              <a:bodyPr>
                <a:prstTxWarp prst="textNoShape">
                  <a:avLst/>
                </a:prstTxWarp>
              </a:bodyPr>
              <a:lstStyle/>
              <a:p>
                <a:endParaRPr lang="en-US"/>
              </a:p>
            </p:txBody>
          </p:sp>
          <p:sp>
            <p:nvSpPr>
              <p:cNvPr id="65581" name="Freeform 47"/>
              <p:cNvSpPr>
                <a:spLocks/>
              </p:cNvSpPr>
              <p:nvPr/>
            </p:nvSpPr>
            <p:spPr bwMode="auto">
              <a:xfrm>
                <a:off x="5076" y="4029"/>
                <a:ext cx="11" cy="95"/>
              </a:xfrm>
              <a:custGeom>
                <a:avLst/>
                <a:gdLst>
                  <a:gd name="T0" fmla="*/ 0 w 91"/>
                  <a:gd name="T1" fmla="*/ 0 h 952"/>
                  <a:gd name="T2" fmla="*/ 0 w 91"/>
                  <a:gd name="T3" fmla="*/ 0 h 952"/>
                  <a:gd name="T4" fmla="*/ 0 w 91"/>
                  <a:gd name="T5" fmla="*/ 0 h 952"/>
                  <a:gd name="T6" fmla="*/ 0 w 91"/>
                  <a:gd name="T7" fmla="*/ 0 h 952"/>
                  <a:gd name="T8" fmla="*/ 0 w 91"/>
                  <a:gd name="T9" fmla="*/ 0 h 952"/>
                  <a:gd name="T10" fmla="*/ 0 w 91"/>
                  <a:gd name="T11" fmla="*/ 0 h 952"/>
                  <a:gd name="T12" fmla="*/ 0 w 91"/>
                  <a:gd name="T13" fmla="*/ 0 h 952"/>
                  <a:gd name="T14" fmla="*/ 0 w 91"/>
                  <a:gd name="T15" fmla="*/ 0 h 952"/>
                  <a:gd name="T16" fmla="*/ 0 w 91"/>
                  <a:gd name="T17" fmla="*/ 0 h 952"/>
                  <a:gd name="T18" fmla="*/ 0 w 91"/>
                  <a:gd name="T19" fmla="*/ 0 h 9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952"/>
                  <a:gd name="T32" fmla="*/ 91 w 91"/>
                  <a:gd name="T33" fmla="*/ 952 h 9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952">
                    <a:moveTo>
                      <a:pt x="46" y="952"/>
                    </a:moveTo>
                    <a:lnTo>
                      <a:pt x="91" y="902"/>
                    </a:lnTo>
                    <a:lnTo>
                      <a:pt x="91" y="0"/>
                    </a:lnTo>
                    <a:lnTo>
                      <a:pt x="0" y="0"/>
                    </a:lnTo>
                    <a:lnTo>
                      <a:pt x="0" y="902"/>
                    </a:lnTo>
                    <a:lnTo>
                      <a:pt x="46" y="852"/>
                    </a:lnTo>
                    <a:lnTo>
                      <a:pt x="46" y="952"/>
                    </a:lnTo>
                    <a:lnTo>
                      <a:pt x="91" y="952"/>
                    </a:lnTo>
                    <a:lnTo>
                      <a:pt x="91" y="902"/>
                    </a:lnTo>
                    <a:lnTo>
                      <a:pt x="46" y="952"/>
                    </a:lnTo>
                    <a:close/>
                  </a:path>
                </a:pathLst>
              </a:custGeom>
              <a:solidFill>
                <a:srgbClr val="1F1A17"/>
              </a:solidFill>
              <a:ln w="9525">
                <a:noFill/>
                <a:round/>
                <a:headEnd/>
                <a:tailEnd/>
              </a:ln>
            </p:spPr>
            <p:txBody>
              <a:bodyPr>
                <a:prstTxWarp prst="textNoShape">
                  <a:avLst/>
                </a:prstTxWarp>
              </a:bodyPr>
              <a:lstStyle/>
              <a:p>
                <a:endParaRPr lang="en-US"/>
              </a:p>
            </p:txBody>
          </p:sp>
          <p:sp>
            <p:nvSpPr>
              <p:cNvPr id="65582" name="Freeform 48"/>
              <p:cNvSpPr>
                <a:spLocks/>
              </p:cNvSpPr>
              <p:nvPr/>
            </p:nvSpPr>
            <p:spPr bwMode="auto">
              <a:xfrm>
                <a:off x="4940" y="4114"/>
                <a:ext cx="142" cy="10"/>
              </a:xfrm>
              <a:custGeom>
                <a:avLst/>
                <a:gdLst>
                  <a:gd name="T0" fmla="*/ 0 w 1271"/>
                  <a:gd name="T1" fmla="*/ 0 h 100"/>
                  <a:gd name="T2" fmla="*/ 0 w 1271"/>
                  <a:gd name="T3" fmla="*/ 0 h 100"/>
                  <a:gd name="T4" fmla="*/ 0 w 1271"/>
                  <a:gd name="T5" fmla="*/ 0 h 100"/>
                  <a:gd name="T6" fmla="*/ 0 w 1271"/>
                  <a:gd name="T7" fmla="*/ 0 h 100"/>
                  <a:gd name="T8" fmla="*/ 0 w 1271"/>
                  <a:gd name="T9" fmla="*/ 0 h 100"/>
                  <a:gd name="T10" fmla="*/ 0 w 1271"/>
                  <a:gd name="T11" fmla="*/ 0 h 100"/>
                  <a:gd name="T12" fmla="*/ 0 w 1271"/>
                  <a:gd name="T13" fmla="*/ 0 h 100"/>
                  <a:gd name="T14" fmla="*/ 0 w 1271"/>
                  <a:gd name="T15" fmla="*/ 0 h 100"/>
                  <a:gd name="T16" fmla="*/ 0 w 1271"/>
                  <a:gd name="T17" fmla="*/ 0 h 100"/>
                  <a:gd name="T18" fmla="*/ 0 w 1271"/>
                  <a:gd name="T19" fmla="*/ 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271"/>
                  <a:gd name="T31" fmla="*/ 0 h 100"/>
                  <a:gd name="T32" fmla="*/ 1271 w 1271"/>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271" h="100">
                    <a:moveTo>
                      <a:pt x="0" y="50"/>
                    </a:moveTo>
                    <a:lnTo>
                      <a:pt x="46" y="100"/>
                    </a:lnTo>
                    <a:lnTo>
                      <a:pt x="1271" y="100"/>
                    </a:lnTo>
                    <a:lnTo>
                      <a:pt x="1271" y="0"/>
                    </a:lnTo>
                    <a:lnTo>
                      <a:pt x="46" y="0"/>
                    </a:lnTo>
                    <a:lnTo>
                      <a:pt x="91" y="50"/>
                    </a:lnTo>
                    <a:lnTo>
                      <a:pt x="0" y="50"/>
                    </a:lnTo>
                    <a:lnTo>
                      <a:pt x="0" y="100"/>
                    </a:lnTo>
                    <a:lnTo>
                      <a:pt x="46" y="100"/>
                    </a:lnTo>
                    <a:lnTo>
                      <a:pt x="0" y="50"/>
                    </a:lnTo>
                    <a:close/>
                  </a:path>
                </a:pathLst>
              </a:custGeom>
              <a:solidFill>
                <a:srgbClr val="1F1A17"/>
              </a:solidFill>
              <a:ln w="9525">
                <a:noFill/>
                <a:round/>
                <a:headEnd/>
                <a:tailEnd/>
              </a:ln>
            </p:spPr>
            <p:txBody>
              <a:bodyPr>
                <a:prstTxWarp prst="textNoShape">
                  <a:avLst/>
                </a:prstTxWarp>
              </a:bodyPr>
              <a:lstStyle/>
              <a:p>
                <a:endParaRPr lang="en-US"/>
              </a:p>
            </p:txBody>
          </p:sp>
          <p:sp>
            <p:nvSpPr>
              <p:cNvPr id="65583" name="Freeform 49"/>
              <p:cNvSpPr>
                <a:spLocks/>
              </p:cNvSpPr>
              <p:nvPr/>
            </p:nvSpPr>
            <p:spPr bwMode="auto">
              <a:xfrm>
                <a:off x="4940" y="4024"/>
                <a:ext cx="10" cy="95"/>
              </a:xfrm>
              <a:custGeom>
                <a:avLst/>
                <a:gdLst>
                  <a:gd name="T0" fmla="*/ 0 w 91"/>
                  <a:gd name="T1" fmla="*/ 0 h 952"/>
                  <a:gd name="T2" fmla="*/ 0 w 91"/>
                  <a:gd name="T3" fmla="*/ 0 h 952"/>
                  <a:gd name="T4" fmla="*/ 0 w 91"/>
                  <a:gd name="T5" fmla="*/ 0 h 952"/>
                  <a:gd name="T6" fmla="*/ 0 w 91"/>
                  <a:gd name="T7" fmla="*/ 0 h 952"/>
                  <a:gd name="T8" fmla="*/ 0 w 91"/>
                  <a:gd name="T9" fmla="*/ 0 h 952"/>
                  <a:gd name="T10" fmla="*/ 0 w 91"/>
                  <a:gd name="T11" fmla="*/ 0 h 952"/>
                  <a:gd name="T12" fmla="*/ 0 w 91"/>
                  <a:gd name="T13" fmla="*/ 0 h 952"/>
                  <a:gd name="T14" fmla="*/ 0 w 91"/>
                  <a:gd name="T15" fmla="*/ 0 h 952"/>
                  <a:gd name="T16" fmla="*/ 0 w 91"/>
                  <a:gd name="T17" fmla="*/ 0 h 952"/>
                  <a:gd name="T18" fmla="*/ 0 w 91"/>
                  <a:gd name="T19" fmla="*/ 0 h 95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1"/>
                  <a:gd name="T31" fmla="*/ 0 h 952"/>
                  <a:gd name="T32" fmla="*/ 91 w 91"/>
                  <a:gd name="T33" fmla="*/ 952 h 95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1" h="952">
                    <a:moveTo>
                      <a:pt x="46" y="0"/>
                    </a:moveTo>
                    <a:lnTo>
                      <a:pt x="0" y="50"/>
                    </a:lnTo>
                    <a:lnTo>
                      <a:pt x="0" y="952"/>
                    </a:lnTo>
                    <a:lnTo>
                      <a:pt x="91" y="952"/>
                    </a:lnTo>
                    <a:lnTo>
                      <a:pt x="91" y="50"/>
                    </a:lnTo>
                    <a:lnTo>
                      <a:pt x="46" y="100"/>
                    </a:lnTo>
                    <a:lnTo>
                      <a:pt x="46" y="0"/>
                    </a:lnTo>
                    <a:lnTo>
                      <a:pt x="0" y="0"/>
                    </a:lnTo>
                    <a:lnTo>
                      <a:pt x="0" y="50"/>
                    </a:lnTo>
                    <a:lnTo>
                      <a:pt x="46" y="0"/>
                    </a:lnTo>
                    <a:close/>
                  </a:path>
                </a:pathLst>
              </a:custGeom>
              <a:solidFill>
                <a:srgbClr val="1F1A17"/>
              </a:solidFill>
              <a:ln w="9525">
                <a:noFill/>
                <a:round/>
                <a:headEnd/>
                <a:tailEnd/>
              </a:ln>
            </p:spPr>
            <p:txBody>
              <a:bodyPr>
                <a:prstTxWarp prst="textNoShape">
                  <a:avLst/>
                </a:prstTxWarp>
              </a:bodyPr>
              <a:lstStyle/>
              <a:p>
                <a:endParaRPr lang="en-US"/>
              </a:p>
            </p:txBody>
          </p:sp>
          <p:sp>
            <p:nvSpPr>
              <p:cNvPr id="65584" name="Rectangle 50"/>
              <p:cNvSpPr>
                <a:spLocks noChangeArrowheads="1"/>
              </p:cNvSpPr>
              <p:nvPr/>
            </p:nvSpPr>
            <p:spPr bwMode="auto">
              <a:xfrm>
                <a:off x="4080" y="4160"/>
                <a:ext cx="42" cy="72"/>
              </a:xfrm>
              <a:prstGeom prst="rect">
                <a:avLst/>
              </a:prstGeom>
              <a:noFill/>
              <a:ln w="9525">
                <a:noFill/>
                <a:miter lim="800000"/>
                <a:headEnd/>
                <a:tailEnd/>
              </a:ln>
            </p:spPr>
            <p:txBody>
              <a:bodyPr wrap="none" lIns="0" tIns="0" rIns="0" bIns="0">
                <a:prstTxWarp prst="textNoShape">
                  <a:avLst/>
                </a:prstTxWarp>
                <a:spAutoFit/>
              </a:bodyPr>
              <a:lstStyle/>
              <a:p>
                <a:r>
                  <a:rPr lang="en-US" sz="1500">
                    <a:solidFill>
                      <a:srgbClr val="000000"/>
                    </a:solidFill>
                    <a:latin typeface="AvantGarde Bk BT" charset="0"/>
                  </a:rPr>
                  <a:t>0</a:t>
                </a:r>
                <a:endParaRPr lang="en-US"/>
              </a:p>
            </p:txBody>
          </p:sp>
          <p:sp>
            <p:nvSpPr>
              <p:cNvPr id="65585" name="Rectangle 51"/>
              <p:cNvSpPr>
                <a:spLocks noChangeArrowheads="1"/>
              </p:cNvSpPr>
              <p:nvPr/>
            </p:nvSpPr>
            <p:spPr bwMode="auto">
              <a:xfrm>
                <a:off x="5036" y="4145"/>
                <a:ext cx="43" cy="72"/>
              </a:xfrm>
              <a:prstGeom prst="rect">
                <a:avLst/>
              </a:prstGeom>
              <a:noFill/>
              <a:ln w="9525">
                <a:noFill/>
                <a:miter lim="800000"/>
                <a:headEnd/>
                <a:tailEnd/>
              </a:ln>
            </p:spPr>
            <p:txBody>
              <a:bodyPr wrap="none" lIns="0" tIns="0" rIns="0" bIns="0">
                <a:prstTxWarp prst="textNoShape">
                  <a:avLst/>
                </a:prstTxWarp>
                <a:spAutoFit/>
              </a:bodyPr>
              <a:lstStyle/>
              <a:p>
                <a:r>
                  <a:rPr lang="en-US" sz="1500">
                    <a:solidFill>
                      <a:srgbClr val="000000"/>
                    </a:solidFill>
                    <a:latin typeface="AvantGarde Bk BT" charset="0"/>
                  </a:rPr>
                  <a:t>2</a:t>
                </a:r>
                <a:endParaRPr lang="en-US"/>
              </a:p>
            </p:txBody>
          </p:sp>
          <p:sp>
            <p:nvSpPr>
              <p:cNvPr id="65586" name="Rectangle 52"/>
              <p:cNvSpPr>
                <a:spLocks noChangeArrowheads="1"/>
              </p:cNvSpPr>
              <p:nvPr/>
            </p:nvSpPr>
            <p:spPr bwMode="auto">
              <a:xfrm>
                <a:off x="5104" y="4133"/>
                <a:ext cx="42" cy="72"/>
              </a:xfrm>
              <a:prstGeom prst="rect">
                <a:avLst/>
              </a:prstGeom>
              <a:noFill/>
              <a:ln w="9525">
                <a:noFill/>
                <a:miter lim="800000"/>
                <a:headEnd/>
                <a:tailEnd/>
              </a:ln>
            </p:spPr>
            <p:txBody>
              <a:bodyPr wrap="none" lIns="0" tIns="0" rIns="0" bIns="0">
                <a:prstTxWarp prst="textNoShape">
                  <a:avLst/>
                </a:prstTxWarp>
                <a:spAutoFit/>
              </a:bodyPr>
              <a:lstStyle/>
              <a:p>
                <a:r>
                  <a:rPr lang="en-US" sz="1500">
                    <a:solidFill>
                      <a:srgbClr val="000000"/>
                    </a:solidFill>
                    <a:latin typeface="Symbol" charset="2"/>
                  </a:rPr>
                  <a:t>p</a:t>
                </a:r>
                <a:endParaRPr lang="en-US"/>
              </a:p>
            </p:txBody>
          </p:sp>
          <p:sp>
            <p:nvSpPr>
              <p:cNvPr id="65587" name="Freeform 53"/>
              <p:cNvSpPr>
                <a:spLocks/>
              </p:cNvSpPr>
              <p:nvPr/>
            </p:nvSpPr>
            <p:spPr bwMode="auto">
              <a:xfrm>
                <a:off x="4329" y="4153"/>
                <a:ext cx="53" cy="47"/>
              </a:xfrm>
              <a:custGeom>
                <a:avLst/>
                <a:gdLst>
                  <a:gd name="T0" fmla="*/ 0 w 474"/>
                  <a:gd name="T1" fmla="*/ 0 h 476"/>
                  <a:gd name="T2" fmla="*/ 0 w 474"/>
                  <a:gd name="T3" fmla="*/ 0 h 476"/>
                  <a:gd name="T4" fmla="*/ 0 w 474"/>
                  <a:gd name="T5" fmla="*/ 0 h 476"/>
                  <a:gd name="T6" fmla="*/ 0 w 474"/>
                  <a:gd name="T7" fmla="*/ 0 h 476"/>
                  <a:gd name="T8" fmla="*/ 0 w 474"/>
                  <a:gd name="T9" fmla="*/ 0 h 476"/>
                  <a:gd name="T10" fmla="*/ 0 w 474"/>
                  <a:gd name="T11" fmla="*/ 0 h 476"/>
                  <a:gd name="T12" fmla="*/ 0 60000 65536"/>
                  <a:gd name="T13" fmla="*/ 0 60000 65536"/>
                  <a:gd name="T14" fmla="*/ 0 60000 65536"/>
                  <a:gd name="T15" fmla="*/ 0 60000 65536"/>
                  <a:gd name="T16" fmla="*/ 0 60000 65536"/>
                  <a:gd name="T17" fmla="*/ 0 60000 65536"/>
                  <a:gd name="T18" fmla="*/ 0 w 474"/>
                  <a:gd name="T19" fmla="*/ 0 h 476"/>
                  <a:gd name="T20" fmla="*/ 474 w 474"/>
                  <a:gd name="T21" fmla="*/ 476 h 476"/>
                </a:gdLst>
                <a:ahLst/>
                <a:cxnLst>
                  <a:cxn ang="T12">
                    <a:pos x="T0" y="T1"/>
                  </a:cxn>
                  <a:cxn ang="T13">
                    <a:pos x="T2" y="T3"/>
                  </a:cxn>
                  <a:cxn ang="T14">
                    <a:pos x="T4" y="T5"/>
                  </a:cxn>
                  <a:cxn ang="T15">
                    <a:pos x="T6" y="T7"/>
                  </a:cxn>
                  <a:cxn ang="T16">
                    <a:pos x="T8" y="T9"/>
                  </a:cxn>
                  <a:cxn ang="T17">
                    <a:pos x="T10" y="T11"/>
                  </a:cxn>
                </a:cxnLst>
                <a:rect l="T18" t="T19" r="T20" b="T21"/>
                <a:pathLst>
                  <a:path w="474" h="476">
                    <a:moveTo>
                      <a:pt x="474" y="476"/>
                    </a:moveTo>
                    <a:lnTo>
                      <a:pt x="238" y="0"/>
                    </a:lnTo>
                    <a:lnTo>
                      <a:pt x="0" y="476"/>
                    </a:lnTo>
                    <a:lnTo>
                      <a:pt x="474" y="476"/>
                    </a:lnTo>
                    <a:lnTo>
                      <a:pt x="238" y="0"/>
                    </a:lnTo>
                    <a:lnTo>
                      <a:pt x="474" y="476"/>
                    </a:lnTo>
                    <a:close/>
                  </a:path>
                </a:pathLst>
              </a:custGeom>
              <a:solidFill>
                <a:srgbClr val="1F1A17"/>
              </a:solidFill>
              <a:ln w="9525">
                <a:noFill/>
                <a:round/>
                <a:headEnd/>
                <a:tailEnd/>
              </a:ln>
            </p:spPr>
            <p:txBody>
              <a:bodyPr>
                <a:prstTxWarp prst="textNoShape">
                  <a:avLst/>
                </a:prstTxWarp>
              </a:bodyPr>
              <a:lstStyle/>
              <a:p>
                <a:endParaRPr lang="en-US"/>
              </a:p>
            </p:txBody>
          </p:sp>
          <p:sp>
            <p:nvSpPr>
              <p:cNvPr id="65588" name="Freeform 54"/>
              <p:cNvSpPr>
                <a:spLocks/>
              </p:cNvSpPr>
              <p:nvPr/>
            </p:nvSpPr>
            <p:spPr bwMode="auto">
              <a:xfrm>
                <a:off x="4350" y="4196"/>
                <a:ext cx="11" cy="76"/>
              </a:xfrm>
              <a:custGeom>
                <a:avLst/>
                <a:gdLst>
                  <a:gd name="T0" fmla="*/ 0 w 91"/>
                  <a:gd name="T1" fmla="*/ 0 h 760"/>
                  <a:gd name="T2" fmla="*/ 0 w 91"/>
                  <a:gd name="T3" fmla="*/ 0 h 760"/>
                  <a:gd name="T4" fmla="*/ 0 w 91"/>
                  <a:gd name="T5" fmla="*/ 0 h 760"/>
                  <a:gd name="T6" fmla="*/ 0 w 91"/>
                  <a:gd name="T7" fmla="*/ 0 h 760"/>
                  <a:gd name="T8" fmla="*/ 0 w 91"/>
                  <a:gd name="T9" fmla="*/ 0 h 760"/>
                  <a:gd name="T10" fmla="*/ 0 w 91"/>
                  <a:gd name="T11" fmla="*/ 0 h 760"/>
                  <a:gd name="T12" fmla="*/ 0 60000 65536"/>
                  <a:gd name="T13" fmla="*/ 0 60000 65536"/>
                  <a:gd name="T14" fmla="*/ 0 60000 65536"/>
                  <a:gd name="T15" fmla="*/ 0 60000 65536"/>
                  <a:gd name="T16" fmla="*/ 0 60000 65536"/>
                  <a:gd name="T17" fmla="*/ 0 60000 65536"/>
                  <a:gd name="T18" fmla="*/ 0 w 91"/>
                  <a:gd name="T19" fmla="*/ 0 h 760"/>
                  <a:gd name="T20" fmla="*/ 91 w 91"/>
                  <a:gd name="T21" fmla="*/ 760 h 760"/>
                </a:gdLst>
                <a:ahLst/>
                <a:cxnLst>
                  <a:cxn ang="T12">
                    <a:pos x="T0" y="T1"/>
                  </a:cxn>
                  <a:cxn ang="T13">
                    <a:pos x="T2" y="T3"/>
                  </a:cxn>
                  <a:cxn ang="T14">
                    <a:pos x="T4" y="T5"/>
                  </a:cxn>
                  <a:cxn ang="T15">
                    <a:pos x="T6" y="T7"/>
                  </a:cxn>
                  <a:cxn ang="T16">
                    <a:pos x="T8" y="T9"/>
                  </a:cxn>
                  <a:cxn ang="T17">
                    <a:pos x="T10" y="T11"/>
                  </a:cxn>
                </a:cxnLst>
                <a:rect l="T18" t="T19" r="T20" b="T21"/>
                <a:pathLst>
                  <a:path w="91" h="760">
                    <a:moveTo>
                      <a:pt x="46" y="760"/>
                    </a:moveTo>
                    <a:lnTo>
                      <a:pt x="91" y="760"/>
                    </a:lnTo>
                    <a:lnTo>
                      <a:pt x="91" y="0"/>
                    </a:lnTo>
                    <a:lnTo>
                      <a:pt x="0" y="0"/>
                    </a:lnTo>
                    <a:lnTo>
                      <a:pt x="0" y="760"/>
                    </a:lnTo>
                    <a:lnTo>
                      <a:pt x="46" y="760"/>
                    </a:lnTo>
                    <a:close/>
                  </a:path>
                </a:pathLst>
              </a:custGeom>
              <a:solidFill>
                <a:srgbClr val="1F1A17"/>
              </a:solidFill>
              <a:ln w="9525">
                <a:noFill/>
                <a:round/>
                <a:headEnd/>
                <a:tailEnd/>
              </a:ln>
            </p:spPr>
            <p:txBody>
              <a:bodyPr>
                <a:prstTxWarp prst="textNoShape">
                  <a:avLst/>
                </a:prstTxWarp>
              </a:bodyPr>
              <a:lstStyle/>
              <a:p>
                <a:endParaRPr lang="en-US"/>
              </a:p>
            </p:txBody>
          </p:sp>
        </p:grpSp>
        <p:sp>
          <p:nvSpPr>
            <p:cNvPr id="65544" name="AutoShape 57"/>
            <p:cNvSpPr>
              <a:spLocks noChangeArrowheads="1"/>
            </p:cNvSpPr>
            <p:nvPr/>
          </p:nvSpPr>
          <p:spPr bwMode="auto">
            <a:xfrm>
              <a:off x="2725" y="3063"/>
              <a:ext cx="539" cy="540"/>
            </a:xfrm>
            <a:prstGeom prst="rightArrow">
              <a:avLst>
                <a:gd name="adj1" fmla="val 50000"/>
                <a:gd name="adj2" fmla="val 25000"/>
              </a:avLst>
            </a:prstGeom>
            <a:solidFill>
              <a:srgbClr val="FF9900"/>
            </a:solidFill>
            <a:ln w="19050">
              <a:solidFill>
                <a:srgbClr val="FF0000"/>
              </a:solidFill>
              <a:miter lim="800000"/>
              <a:headEnd/>
              <a:tailEnd/>
            </a:ln>
          </p:spPr>
          <p:txBody>
            <a:bodyPr wrap="none" anchor="ctr">
              <a:prstTxWarp prst="textNoShape">
                <a:avLst/>
              </a:prstTxWarp>
            </a:bodyPr>
            <a:lstStyle/>
            <a:p>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476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7640"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AutoShape 2"/>
          <p:cNvSpPr>
            <a:spLocks noGrp="1" noChangeArrowheads="1"/>
          </p:cNvSpPr>
          <p:nvPr>
            <p:ph type="title"/>
          </p:nvPr>
        </p:nvSpPr>
        <p:spPr/>
        <p:txBody>
          <a:bodyPr/>
          <a:lstStyle/>
          <a:p>
            <a:r>
              <a:rPr lang="en-US"/>
              <a:t>Rotation Invariance</a:t>
            </a:r>
          </a:p>
        </p:txBody>
      </p:sp>
      <p:pic>
        <p:nvPicPr>
          <p:cNvPr id="65541" name="Picture 5" descr="rotate"/>
          <p:cNvPicPr>
            <a:picLocks noGrp="1" noChangeAspect="1" noChangeArrowheads="1"/>
          </p:cNvPicPr>
          <p:nvPr>
            <p:ph idx="1"/>
          </p:nvPr>
        </p:nvPicPr>
        <p:blipFill>
          <a:blip r:embed="rId3"/>
          <a:srcRect/>
          <a:stretch>
            <a:fillRect/>
          </a:stretch>
        </p:blipFill>
        <p:spPr>
          <a:xfrm>
            <a:off x="2016656" y="1780855"/>
            <a:ext cx="4800600" cy="4467225"/>
          </a:xfrm>
          <a:noFill/>
          <a:ln/>
        </p:spPr>
      </p:pic>
      <p:sp>
        <p:nvSpPr>
          <p:cNvPr id="4" name="TextBox 3"/>
          <p:cNvSpPr txBox="1"/>
          <p:nvPr/>
        </p:nvSpPr>
        <p:spPr>
          <a:xfrm>
            <a:off x="6542988" y="6565987"/>
            <a:ext cx="2516209" cy="646331"/>
          </a:xfrm>
          <a:prstGeom prst="rect">
            <a:avLst/>
          </a:prstGeom>
          <a:noFill/>
        </p:spPr>
        <p:txBody>
          <a:bodyPr wrap="none" rtlCol="0">
            <a:spAutoFit/>
          </a:bodyPr>
          <a:lstStyle/>
          <a:p>
            <a:r>
              <a:rPr lang="en-US" dirty="0"/>
              <a:t>Slide source: Tom </a:t>
            </a:r>
            <a:r>
              <a:rPr lang="en-US" dirty="0" err="1"/>
              <a:t>Duerig</a:t>
            </a:r>
            <a:endParaRPr lang="en-US" dirty="0"/>
          </a:p>
          <a:p>
            <a:endParaRPr 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AutoShape 2"/>
          <p:cNvSpPr>
            <a:spLocks noGrp="1" noChangeArrowheads="1"/>
          </p:cNvSpPr>
          <p:nvPr>
            <p:ph type="title"/>
          </p:nvPr>
        </p:nvSpPr>
        <p:spPr/>
        <p:txBody>
          <a:bodyPr/>
          <a:lstStyle/>
          <a:p>
            <a:r>
              <a:rPr lang="en-US" dirty="0"/>
              <a:t>SIFT output</a:t>
            </a:r>
          </a:p>
        </p:txBody>
      </p:sp>
      <p:pic>
        <p:nvPicPr>
          <p:cNvPr id="82951" name="Picture 7" descr="finalKeypoints"/>
          <p:cNvPicPr>
            <a:picLocks noGrp="1" noChangeAspect="1" noChangeArrowheads="1"/>
          </p:cNvPicPr>
          <p:nvPr>
            <p:ph sz="half" idx="2"/>
          </p:nvPr>
        </p:nvPicPr>
        <p:blipFill rotWithShape="1">
          <a:blip r:embed="rId3"/>
          <a:srcRect l="13550" t="9944" r="15207" b="24431"/>
          <a:stretch/>
        </p:blipFill>
        <p:spPr>
          <a:xfrm>
            <a:off x="2078327" y="1539320"/>
            <a:ext cx="4528703" cy="4528173"/>
          </a:xfrm>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01412"/>
            <a:ext cx="8229600" cy="1143000"/>
          </a:xfrm>
        </p:spPr>
        <p:txBody>
          <a:bodyPr/>
          <a:lstStyle/>
          <a:p>
            <a:r>
              <a:rPr lang="en-US" dirty="0"/>
              <a:t>Other shape features</a:t>
            </a:r>
          </a:p>
        </p:txBody>
      </p:sp>
    </p:spTree>
    <p:extLst>
      <p:ext uri="{BB962C8B-B14F-4D97-AF65-F5344CB8AC3E}">
        <p14:creationId xmlns:p14="http://schemas.microsoft.com/office/powerpoint/2010/main" val="280778001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Shape Context</a:t>
            </a:r>
          </a:p>
        </p:txBody>
      </p:sp>
      <p:sp>
        <p:nvSpPr>
          <p:cNvPr id="3" name="Content Placeholder 2"/>
          <p:cNvSpPr>
            <a:spLocks noGrp="1"/>
          </p:cNvSpPr>
          <p:nvPr>
            <p:ph idx="1"/>
          </p:nvPr>
        </p:nvSpPr>
        <p:spPr>
          <a:xfrm>
            <a:off x="457200" y="5193816"/>
            <a:ext cx="8229600" cy="1677125"/>
          </a:xfrm>
        </p:spPr>
        <p:txBody>
          <a:bodyPr>
            <a:normAutofit/>
          </a:bodyPr>
          <a:lstStyle/>
          <a:p>
            <a:r>
              <a:rPr lang="en-US" sz="1800" dirty="0"/>
              <a:t>(a) and (</a:t>
            </a:r>
            <a:r>
              <a:rPr lang="en-US" sz="1800" dirty="0" err="1"/>
              <a:t>b</a:t>
            </a:r>
            <a:r>
              <a:rPr lang="en-US" sz="1800" dirty="0"/>
              <a:t>) are the sampled edge points of the two shapes. (</a:t>
            </a:r>
            <a:r>
              <a:rPr lang="en-US" sz="1800" dirty="0" err="1"/>
              <a:t>c</a:t>
            </a:r>
            <a:r>
              <a:rPr lang="en-US" sz="1800" dirty="0"/>
              <a:t>) is the diagram of the log-polar bins used to compute the shape context. (</a:t>
            </a:r>
            <a:r>
              <a:rPr lang="en-US" sz="1800" dirty="0" err="1"/>
              <a:t>d</a:t>
            </a:r>
            <a:r>
              <a:rPr lang="en-US" sz="1800" dirty="0"/>
              <a:t>) is the shape context for the circle, (</a:t>
            </a:r>
            <a:r>
              <a:rPr lang="en-US" sz="1800" dirty="0" err="1"/>
              <a:t>e</a:t>
            </a:r>
            <a:r>
              <a:rPr lang="en-US" sz="1800" dirty="0"/>
              <a:t>) is that for the diamond, and (</a:t>
            </a:r>
            <a:r>
              <a:rPr lang="en-US" sz="1800" dirty="0" err="1"/>
              <a:t>f</a:t>
            </a:r>
            <a:r>
              <a:rPr lang="en-US" sz="1800" dirty="0"/>
              <a:t>) is that for the triangle. As can be seen, since (</a:t>
            </a:r>
            <a:r>
              <a:rPr lang="en-US" sz="1800" dirty="0" err="1"/>
              <a:t>d</a:t>
            </a:r>
            <a:r>
              <a:rPr lang="en-US" sz="1800" dirty="0"/>
              <a:t>) and (</a:t>
            </a:r>
            <a:r>
              <a:rPr lang="en-US" sz="1800" dirty="0" err="1"/>
              <a:t>e</a:t>
            </a:r>
            <a:r>
              <a:rPr lang="en-US" sz="1800" dirty="0"/>
              <a:t>) are the shape contexts for two closely related points, they are quite similar, while the shape context in (</a:t>
            </a:r>
            <a:r>
              <a:rPr lang="en-US" sz="1800" dirty="0" err="1"/>
              <a:t>f</a:t>
            </a:r>
            <a:r>
              <a:rPr lang="en-US" sz="1800" dirty="0"/>
              <a:t>) is very different.</a:t>
            </a:r>
          </a:p>
        </p:txBody>
      </p:sp>
      <p:pic>
        <p:nvPicPr>
          <p:cNvPr id="4" name="Picture 3" descr="shapecontext.jpg"/>
          <p:cNvPicPr>
            <a:picLocks noChangeAspect="1"/>
          </p:cNvPicPr>
          <p:nvPr/>
        </p:nvPicPr>
        <p:blipFill>
          <a:blip r:embed="rId3"/>
          <a:stretch>
            <a:fillRect/>
          </a:stretch>
        </p:blipFill>
        <p:spPr>
          <a:xfrm>
            <a:off x="1657769" y="1122798"/>
            <a:ext cx="5576916" cy="4112976"/>
          </a:xfrm>
          <a:prstGeom prst="rect">
            <a:avLst/>
          </a:prstGeom>
        </p:spPr>
      </p:pic>
      <p:sp>
        <p:nvSpPr>
          <p:cNvPr id="5" name="TextBox 4"/>
          <p:cNvSpPr txBox="1"/>
          <p:nvPr/>
        </p:nvSpPr>
        <p:spPr>
          <a:xfrm>
            <a:off x="6742164" y="3182834"/>
            <a:ext cx="2253019" cy="923330"/>
          </a:xfrm>
          <a:prstGeom prst="rect">
            <a:avLst/>
          </a:prstGeom>
          <a:noFill/>
        </p:spPr>
        <p:txBody>
          <a:bodyPr wrap="square" rtlCol="0">
            <a:spAutoFit/>
          </a:bodyPr>
          <a:lstStyle/>
          <a:p>
            <a:r>
              <a:rPr lang="en-US" dirty="0"/>
              <a:t>"Matching with Shape Contexts”: </a:t>
            </a:r>
            <a:r>
              <a:rPr lang="en-US" dirty="0" err="1"/>
              <a:t>Belongie</a:t>
            </a:r>
            <a:r>
              <a:rPr lang="en-US" dirty="0"/>
              <a:t>, Malik 2000</a:t>
            </a:r>
          </a:p>
        </p:txBody>
      </p:sp>
    </p:spTree>
    <p:extLst>
      <p:ext uri="{BB962C8B-B14F-4D97-AF65-F5344CB8AC3E}">
        <p14:creationId xmlns:p14="http://schemas.microsoft.com/office/powerpoint/2010/main" val="3556003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19567"/>
            <a:ext cx="8229600" cy="4921665"/>
          </a:xfrm>
        </p:spPr>
        <p:txBody>
          <a:bodyPr>
            <a:normAutofit/>
          </a:bodyPr>
          <a:lstStyle/>
          <a:p>
            <a:pPr>
              <a:buNone/>
            </a:pPr>
            <a:r>
              <a:rPr lang="en-US" dirty="0"/>
              <a:t>Image Representations</a:t>
            </a:r>
          </a:p>
          <a:p>
            <a:pPr>
              <a:buNone/>
            </a:pPr>
            <a:endParaRPr lang="en-US" dirty="0"/>
          </a:p>
          <a:p>
            <a:pPr>
              <a:buNone/>
            </a:pPr>
            <a:r>
              <a:rPr lang="en-US" dirty="0"/>
              <a:t>	Global </a:t>
            </a:r>
            <a:r>
              <a:rPr lang="en-US" dirty="0" err="1"/>
              <a:t>vs</a:t>
            </a:r>
            <a:r>
              <a:rPr lang="en-US" dirty="0"/>
              <a:t> Local – depends on the task</a:t>
            </a:r>
          </a:p>
          <a:p>
            <a:pPr>
              <a:buNone/>
            </a:pPr>
            <a:endParaRPr lang="en-US" dirty="0"/>
          </a:p>
          <a:p>
            <a:pPr>
              <a:buNone/>
            </a:pPr>
            <a:r>
              <a:rPr lang="en-US" dirty="0"/>
              <a:t>	Feature Type: color, shape, texture</a:t>
            </a:r>
          </a:p>
        </p:txBody>
      </p:sp>
      <p:sp>
        <p:nvSpPr>
          <p:cNvPr id="4" name="Rectangle 2"/>
          <p:cNvSpPr>
            <a:spLocks noGrp="1" noChangeArrowheads="1"/>
          </p:cNvSpPr>
          <p:nvPr>
            <p:ph type="title"/>
          </p:nvPr>
        </p:nvSpPr>
        <p:spPr>
          <a:xfrm>
            <a:off x="457200" y="149898"/>
            <a:ext cx="8229600" cy="1143000"/>
          </a:xfrm>
        </p:spPr>
        <p:txBody>
          <a:bodyPr/>
          <a:lstStyle/>
          <a:p>
            <a:pPr eaLnBrk="1" hangingPunct="1"/>
            <a:r>
              <a:rPr lang="en-US" sz="4000" dirty="0">
                <a:ea typeface="ＭＳ Ｐゴシック" charset="-128"/>
                <a:cs typeface="ＭＳ Ｐゴシック" charset="-128"/>
              </a:rPr>
              <a:t>Outline</a:t>
            </a:r>
          </a:p>
        </p:txBody>
      </p:sp>
    </p:spTree>
    <p:extLst>
      <p:ext uri="{BB962C8B-B14F-4D97-AF65-F5344CB8AC3E}">
        <p14:creationId xmlns:p14="http://schemas.microsoft.com/office/powerpoint/2010/main" val="151831280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Geometric Blur</a:t>
            </a:r>
          </a:p>
        </p:txBody>
      </p:sp>
      <p:pic>
        <p:nvPicPr>
          <p:cNvPr id="3" name="Picture 2" descr="geometricblu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2292" y="2234692"/>
            <a:ext cx="5822294" cy="2793762"/>
          </a:xfrm>
          <a:prstGeom prst="rect">
            <a:avLst/>
          </a:prstGeom>
        </p:spPr>
      </p:pic>
      <p:sp>
        <p:nvSpPr>
          <p:cNvPr id="4" name="TextBox 3"/>
          <p:cNvSpPr txBox="1"/>
          <p:nvPr/>
        </p:nvSpPr>
        <p:spPr>
          <a:xfrm>
            <a:off x="1677115" y="1226772"/>
            <a:ext cx="6048160" cy="369332"/>
          </a:xfrm>
          <a:prstGeom prst="rect">
            <a:avLst/>
          </a:prstGeom>
          <a:noFill/>
        </p:spPr>
        <p:txBody>
          <a:bodyPr wrap="square" rtlCol="0">
            <a:spAutoFit/>
          </a:bodyPr>
          <a:lstStyle/>
          <a:p>
            <a:r>
              <a:rPr lang="en-US" dirty="0"/>
              <a:t>“Geometric Blur for Template Matching” A. Berg &amp; Malik, 2001 </a:t>
            </a:r>
          </a:p>
        </p:txBody>
      </p:sp>
    </p:spTree>
    <p:extLst>
      <p:ext uri="{BB962C8B-B14F-4D97-AF65-F5344CB8AC3E}">
        <p14:creationId xmlns:p14="http://schemas.microsoft.com/office/powerpoint/2010/main" val="40528239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Geometric Blur</a:t>
            </a:r>
          </a:p>
        </p:txBody>
      </p:sp>
      <p:pic>
        <p:nvPicPr>
          <p:cNvPr id="4" name="Picture 3" descr="gb1.jpg"/>
          <p:cNvPicPr>
            <a:picLocks noChangeAspect="1"/>
          </p:cNvPicPr>
          <p:nvPr/>
        </p:nvPicPr>
        <p:blipFill>
          <a:blip r:embed="rId3"/>
          <a:stretch>
            <a:fillRect/>
          </a:stretch>
        </p:blipFill>
        <p:spPr>
          <a:xfrm>
            <a:off x="872683" y="1417637"/>
            <a:ext cx="7302950" cy="5216393"/>
          </a:xfrm>
          <a:prstGeom prst="rect">
            <a:avLst/>
          </a:prstGeom>
        </p:spPr>
      </p:pic>
      <p:sp>
        <p:nvSpPr>
          <p:cNvPr id="3" name="TextBox 2"/>
          <p:cNvSpPr txBox="1"/>
          <p:nvPr/>
        </p:nvSpPr>
        <p:spPr>
          <a:xfrm>
            <a:off x="1677115" y="1226772"/>
            <a:ext cx="6048160" cy="369332"/>
          </a:xfrm>
          <a:prstGeom prst="rect">
            <a:avLst/>
          </a:prstGeom>
          <a:noFill/>
        </p:spPr>
        <p:txBody>
          <a:bodyPr wrap="square" rtlCol="0">
            <a:spAutoFit/>
          </a:bodyPr>
          <a:lstStyle/>
          <a:p>
            <a:r>
              <a:rPr lang="en-US" dirty="0"/>
              <a:t>“Geometric Blur for Template Matching” A. Berg &amp; Malik, 2001 </a:t>
            </a:r>
          </a:p>
        </p:txBody>
      </p:sp>
    </p:spTree>
    <p:extLst>
      <p:ext uri="{BB962C8B-B14F-4D97-AF65-F5344CB8AC3E}">
        <p14:creationId xmlns:p14="http://schemas.microsoft.com/office/powerpoint/2010/main" val="194108075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8722"/>
            <a:ext cx="8229600" cy="1143000"/>
          </a:xfrm>
        </p:spPr>
        <p:txBody>
          <a:bodyPr>
            <a:normAutofit/>
          </a:bodyPr>
          <a:lstStyle/>
          <a:p>
            <a:r>
              <a:rPr lang="en-US" dirty="0"/>
              <a:t>Histograms of Oriented Gradients </a:t>
            </a:r>
          </a:p>
        </p:txBody>
      </p:sp>
      <p:pic>
        <p:nvPicPr>
          <p:cNvPr id="5" name="Picture 3"/>
          <p:cNvPicPr>
            <a:picLocks noChangeAspect="1" noChangeArrowheads="1"/>
          </p:cNvPicPr>
          <p:nvPr/>
        </p:nvPicPr>
        <p:blipFill>
          <a:blip r:embed="rId3" cstate="print"/>
          <a:srcRect/>
          <a:stretch>
            <a:fillRect/>
          </a:stretch>
        </p:blipFill>
        <p:spPr bwMode="auto">
          <a:xfrm>
            <a:off x="304801" y="1928526"/>
            <a:ext cx="3590192" cy="1733196"/>
          </a:xfrm>
          <a:prstGeom prst="rect">
            <a:avLst/>
          </a:prstGeom>
          <a:noFill/>
          <a:ln w="9525">
            <a:noFill/>
            <a:miter lim="800000"/>
            <a:headEnd/>
            <a:tailEnd/>
          </a:ln>
        </p:spPr>
      </p:pic>
      <p:sp>
        <p:nvSpPr>
          <p:cNvPr id="6" name="Rectangle 5"/>
          <p:cNvSpPr/>
          <p:nvPr/>
        </p:nvSpPr>
        <p:spPr>
          <a:xfrm>
            <a:off x="1066800" y="1451922"/>
            <a:ext cx="2005677" cy="369332"/>
          </a:xfrm>
          <a:prstGeom prst="rect">
            <a:avLst/>
          </a:prstGeom>
        </p:spPr>
        <p:txBody>
          <a:bodyPr wrap="none">
            <a:spAutoFit/>
          </a:bodyPr>
          <a:lstStyle/>
          <a:p>
            <a:r>
              <a:rPr lang="en-US" sz="1800" b="0" dirty="0"/>
              <a:t>HOG feature map</a:t>
            </a:r>
          </a:p>
        </p:txBody>
      </p:sp>
      <p:pic>
        <p:nvPicPr>
          <p:cNvPr id="7" name="Picture 3"/>
          <p:cNvPicPr>
            <a:picLocks noChangeAspect="1" noChangeArrowheads="1"/>
          </p:cNvPicPr>
          <p:nvPr/>
        </p:nvPicPr>
        <p:blipFill>
          <a:blip r:embed="rId4" cstate="print"/>
          <a:srcRect/>
          <a:stretch>
            <a:fillRect/>
          </a:stretch>
        </p:blipFill>
        <p:spPr bwMode="auto">
          <a:xfrm>
            <a:off x="5333999" y="4136969"/>
            <a:ext cx="2897717" cy="2158299"/>
          </a:xfrm>
          <a:prstGeom prst="rect">
            <a:avLst/>
          </a:prstGeom>
          <a:noFill/>
          <a:ln w="9525">
            <a:noFill/>
            <a:miter lim="800000"/>
            <a:headEnd/>
            <a:tailEnd/>
          </a:ln>
        </p:spPr>
      </p:pic>
      <p:pic>
        <p:nvPicPr>
          <p:cNvPr id="8" name="Picture 7"/>
          <p:cNvPicPr>
            <a:picLocks noChangeAspect="1" noChangeArrowheads="1"/>
          </p:cNvPicPr>
          <p:nvPr/>
        </p:nvPicPr>
        <p:blipFill>
          <a:blip r:embed="rId5" cstate="print"/>
          <a:srcRect/>
          <a:stretch>
            <a:fillRect/>
          </a:stretch>
        </p:blipFill>
        <p:spPr bwMode="auto">
          <a:xfrm>
            <a:off x="1142999" y="4431056"/>
            <a:ext cx="3227457" cy="2133176"/>
          </a:xfrm>
          <a:prstGeom prst="rect">
            <a:avLst/>
          </a:prstGeom>
          <a:noFill/>
          <a:ln w="9525">
            <a:noFill/>
            <a:miter lim="800000"/>
            <a:headEnd/>
            <a:tailEnd/>
          </a:ln>
        </p:spPr>
      </p:pic>
      <p:sp>
        <p:nvSpPr>
          <p:cNvPr id="12" name="Rectangle 11"/>
          <p:cNvSpPr/>
          <p:nvPr/>
        </p:nvSpPr>
        <p:spPr>
          <a:xfrm>
            <a:off x="5334773" y="6211669"/>
            <a:ext cx="863813" cy="646331"/>
          </a:xfrm>
          <a:prstGeom prst="rect">
            <a:avLst/>
          </a:prstGeom>
        </p:spPr>
        <p:txBody>
          <a:bodyPr wrap="square">
            <a:spAutoFit/>
          </a:bodyPr>
          <a:lstStyle/>
          <a:p>
            <a:pPr algn="ctr"/>
            <a:r>
              <a:rPr lang="en-US" sz="1800" b="0" dirty="0"/>
              <a:t>Root filter</a:t>
            </a:r>
          </a:p>
        </p:txBody>
      </p:sp>
      <p:sp>
        <p:nvSpPr>
          <p:cNvPr id="13" name="Rectangle 12"/>
          <p:cNvSpPr/>
          <p:nvPr/>
        </p:nvSpPr>
        <p:spPr>
          <a:xfrm>
            <a:off x="6389563" y="6211669"/>
            <a:ext cx="863813" cy="646331"/>
          </a:xfrm>
          <a:prstGeom prst="rect">
            <a:avLst/>
          </a:prstGeom>
        </p:spPr>
        <p:txBody>
          <a:bodyPr wrap="square">
            <a:spAutoFit/>
          </a:bodyPr>
          <a:lstStyle/>
          <a:p>
            <a:pPr algn="ctr"/>
            <a:r>
              <a:rPr lang="en-US" sz="1800" b="0" dirty="0"/>
              <a:t>Part filters</a:t>
            </a:r>
          </a:p>
        </p:txBody>
      </p:sp>
      <p:sp>
        <p:nvSpPr>
          <p:cNvPr id="14" name="Rectangle 13"/>
          <p:cNvSpPr/>
          <p:nvPr/>
        </p:nvSpPr>
        <p:spPr>
          <a:xfrm>
            <a:off x="7089695" y="6211669"/>
            <a:ext cx="1702013" cy="646331"/>
          </a:xfrm>
          <a:prstGeom prst="rect">
            <a:avLst/>
          </a:prstGeom>
        </p:spPr>
        <p:txBody>
          <a:bodyPr wrap="square">
            <a:spAutoFit/>
          </a:bodyPr>
          <a:lstStyle/>
          <a:p>
            <a:pPr algn="ctr"/>
            <a:r>
              <a:rPr lang="en-US" sz="1800" b="0" dirty="0"/>
              <a:t>Deformation weights</a:t>
            </a:r>
          </a:p>
        </p:txBody>
      </p:sp>
      <p:sp>
        <p:nvSpPr>
          <p:cNvPr id="15" name="TextBox 14"/>
          <p:cNvSpPr txBox="1"/>
          <p:nvPr/>
        </p:nvSpPr>
        <p:spPr>
          <a:xfrm>
            <a:off x="2475318" y="809612"/>
            <a:ext cx="3496570" cy="369332"/>
          </a:xfrm>
          <a:prstGeom prst="rect">
            <a:avLst/>
          </a:prstGeom>
          <a:noFill/>
        </p:spPr>
        <p:txBody>
          <a:bodyPr wrap="none" rtlCol="0">
            <a:spAutoFit/>
          </a:bodyPr>
          <a:lstStyle/>
          <a:p>
            <a:r>
              <a:rPr lang="en-US" b="1" dirty="0" err="1"/>
              <a:t>Navneet</a:t>
            </a:r>
            <a:r>
              <a:rPr lang="en-US" b="1" dirty="0"/>
              <a:t> </a:t>
            </a:r>
            <a:r>
              <a:rPr lang="en-US" b="1" dirty="0" err="1"/>
              <a:t>Dalal</a:t>
            </a:r>
            <a:r>
              <a:rPr lang="en-US" b="1" dirty="0"/>
              <a:t> and Bill </a:t>
            </a:r>
            <a:r>
              <a:rPr lang="en-US" b="1" dirty="0" err="1"/>
              <a:t>Triggs</a:t>
            </a:r>
            <a:r>
              <a:rPr lang="en-US" b="1" dirty="0"/>
              <a:t>, 2005</a:t>
            </a:r>
            <a:endParaRPr lang="en-US" dirty="0"/>
          </a:p>
        </p:txBody>
      </p:sp>
      <p:sp>
        <p:nvSpPr>
          <p:cNvPr id="16" name="TextBox 15"/>
          <p:cNvSpPr txBox="1"/>
          <p:nvPr/>
        </p:nvSpPr>
        <p:spPr>
          <a:xfrm>
            <a:off x="3908221" y="1577522"/>
            <a:ext cx="5126646" cy="2308324"/>
          </a:xfrm>
          <a:prstGeom prst="rect">
            <a:avLst/>
          </a:prstGeom>
          <a:noFill/>
        </p:spPr>
        <p:txBody>
          <a:bodyPr wrap="square" rtlCol="0">
            <a:spAutoFit/>
          </a:bodyPr>
          <a:lstStyle/>
          <a:p>
            <a:pPr marL="285750" indent="-285750">
              <a:buFont typeface="Arial"/>
              <a:buChar char="•"/>
            </a:pPr>
            <a:r>
              <a:rPr lang="en-US" dirty="0"/>
              <a:t>Similar to SIFT </a:t>
            </a:r>
          </a:p>
          <a:p>
            <a:pPr marL="285750" indent="-285750">
              <a:buFont typeface="Arial"/>
              <a:buChar char="•"/>
            </a:pPr>
            <a:r>
              <a:rPr lang="en-US" dirty="0"/>
              <a:t>Computed on dense grid of uniformly spaced cells</a:t>
            </a:r>
          </a:p>
          <a:p>
            <a:pPr marL="285750" indent="-285750">
              <a:buFont typeface="Arial"/>
              <a:buChar char="•"/>
            </a:pPr>
            <a:r>
              <a:rPr lang="en-US" dirty="0"/>
              <a:t>Good exploration of parameter space (gradient scale, orientation binning, spatial binning, contrast normalization)</a:t>
            </a:r>
          </a:p>
          <a:p>
            <a:pPr marL="285750" indent="-285750">
              <a:buFont typeface="Arial"/>
              <a:buChar char="•"/>
            </a:pPr>
            <a:r>
              <a:rPr lang="en-US" dirty="0"/>
              <a:t>Commonly used for pedestrian detection and general object detection</a:t>
            </a:r>
          </a:p>
          <a:p>
            <a:pPr marL="285750" indent="-285750">
              <a:buFont typeface="Arial"/>
              <a:buChar char="•"/>
            </a:pPr>
            <a:endParaRPr lang="en-US" dirty="0"/>
          </a:p>
        </p:txBody>
      </p:sp>
    </p:spTree>
    <p:extLst>
      <p:ext uri="{BB962C8B-B14F-4D97-AF65-F5344CB8AC3E}">
        <p14:creationId xmlns:p14="http://schemas.microsoft.com/office/powerpoint/2010/main" val="702384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47798"/>
            <a:ext cx="8229600" cy="1143000"/>
          </a:xfrm>
        </p:spPr>
        <p:txBody>
          <a:bodyPr/>
          <a:lstStyle/>
          <a:p>
            <a:r>
              <a:rPr lang="en-US" dirty="0"/>
              <a:t>Texture Features</a:t>
            </a:r>
          </a:p>
        </p:txBody>
      </p:sp>
    </p:spTree>
    <p:extLst>
      <p:ext uri="{BB962C8B-B14F-4D97-AF65-F5344CB8AC3E}">
        <p14:creationId xmlns:p14="http://schemas.microsoft.com/office/powerpoint/2010/main" val="195327463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7874" name="Rectangle 2"/>
          <p:cNvSpPr>
            <a:spLocks noGrp="1" noChangeArrowheads="1"/>
          </p:cNvSpPr>
          <p:nvPr>
            <p:ph type="title"/>
          </p:nvPr>
        </p:nvSpPr>
        <p:spPr>
          <a:xfrm>
            <a:off x="0" y="0"/>
            <a:ext cx="9144000" cy="838200"/>
          </a:xfrm>
        </p:spPr>
        <p:txBody>
          <a:bodyPr/>
          <a:lstStyle/>
          <a:p>
            <a:pPr eaLnBrk="1" hangingPunct="1">
              <a:defRPr/>
            </a:pPr>
            <a:r>
              <a:rPr lang="en-US" dirty="0"/>
              <a:t>Texture Features</a:t>
            </a:r>
          </a:p>
        </p:txBody>
      </p:sp>
      <p:sp>
        <p:nvSpPr>
          <p:cNvPr id="848055" name="Rectangle 183"/>
          <p:cNvSpPr>
            <a:spLocks noGrp="1" noChangeArrowheads="1"/>
          </p:cNvSpPr>
          <p:nvPr>
            <p:ph type="body" idx="1"/>
          </p:nvPr>
        </p:nvSpPr>
        <p:spPr>
          <a:xfrm>
            <a:off x="152400" y="851340"/>
            <a:ext cx="8839200" cy="5105400"/>
          </a:xfrm>
        </p:spPr>
        <p:txBody>
          <a:bodyPr/>
          <a:lstStyle/>
          <a:p>
            <a:pPr eaLnBrk="1" hangingPunct="1"/>
            <a:r>
              <a:rPr lang="en-US" dirty="0"/>
              <a:t>Texture is characterized by the repetition of basic elements or </a:t>
            </a:r>
            <a:r>
              <a:rPr lang="en-US" i="1" dirty="0" err="1"/>
              <a:t>textons</a:t>
            </a:r>
            <a:endParaRPr lang="en-US" i="1" dirty="0"/>
          </a:p>
          <a:p>
            <a:pPr eaLnBrk="1" hangingPunct="1"/>
            <a:r>
              <a:rPr lang="en-US" dirty="0"/>
              <a:t>Generally, it is the identity of the </a:t>
            </a:r>
            <a:r>
              <a:rPr lang="en-US" dirty="0" err="1"/>
              <a:t>textons</a:t>
            </a:r>
            <a:r>
              <a:rPr lang="en-US" dirty="0"/>
              <a:t>, not their spatial arrangement, that matters</a:t>
            </a:r>
          </a:p>
        </p:txBody>
      </p:sp>
      <p:pic>
        <p:nvPicPr>
          <p:cNvPr id="847875" name="Picture 3" descr="hexholes"/>
          <p:cNvPicPr>
            <a:picLocks noChangeAspect="1" noChangeArrowheads="1"/>
          </p:cNvPicPr>
          <p:nvPr/>
        </p:nvPicPr>
        <p:blipFill>
          <a:blip r:embed="rId3"/>
          <a:srcRect/>
          <a:stretch>
            <a:fillRect/>
          </a:stretch>
        </p:blipFill>
        <p:spPr bwMode="auto">
          <a:xfrm>
            <a:off x="685800" y="3433560"/>
            <a:ext cx="2286000" cy="2286000"/>
          </a:xfrm>
          <a:prstGeom prst="rect">
            <a:avLst/>
          </a:prstGeom>
          <a:noFill/>
          <a:ln w="3175">
            <a:solidFill>
              <a:schemeClr val="bg1"/>
            </a:solidFill>
            <a:miter lim="800000"/>
            <a:headEnd/>
            <a:tailEnd/>
          </a:ln>
        </p:spPr>
      </p:pic>
      <p:pic>
        <p:nvPicPr>
          <p:cNvPr id="847876" name="Picture 4" descr="D001_3"/>
          <p:cNvPicPr>
            <a:picLocks noChangeAspect="1" noChangeArrowheads="1"/>
          </p:cNvPicPr>
          <p:nvPr/>
        </p:nvPicPr>
        <p:blipFill>
          <a:blip r:embed="rId4"/>
          <a:srcRect/>
          <a:stretch>
            <a:fillRect/>
          </a:stretch>
        </p:blipFill>
        <p:spPr bwMode="auto">
          <a:xfrm>
            <a:off x="3429000" y="3433560"/>
            <a:ext cx="2286000" cy="2286000"/>
          </a:xfrm>
          <a:prstGeom prst="rect">
            <a:avLst/>
          </a:prstGeom>
          <a:noFill/>
          <a:ln w="3175">
            <a:solidFill>
              <a:schemeClr val="bg1"/>
            </a:solidFill>
            <a:miter lim="800000"/>
            <a:headEnd/>
            <a:tailEnd/>
          </a:ln>
        </p:spPr>
      </p:pic>
      <p:pic>
        <p:nvPicPr>
          <p:cNvPr id="847878" name="Picture 6" descr="D022_4"/>
          <p:cNvPicPr>
            <a:picLocks noChangeAspect="1" noChangeArrowheads="1"/>
          </p:cNvPicPr>
          <p:nvPr/>
        </p:nvPicPr>
        <p:blipFill>
          <a:blip r:embed="rId5"/>
          <a:srcRect/>
          <a:stretch>
            <a:fillRect/>
          </a:stretch>
        </p:blipFill>
        <p:spPr bwMode="auto">
          <a:xfrm>
            <a:off x="6172200" y="3433560"/>
            <a:ext cx="2286000" cy="2286000"/>
          </a:xfrm>
          <a:prstGeom prst="rect">
            <a:avLst/>
          </a:prstGeom>
          <a:noFill/>
          <a:ln w="3175">
            <a:solidFill>
              <a:schemeClr val="bg1"/>
            </a:solidFill>
            <a:miter lim="800000"/>
            <a:headEnd/>
            <a:tailEnd/>
          </a:ln>
        </p:spPr>
      </p:pic>
      <p:pic>
        <p:nvPicPr>
          <p:cNvPr id="847995" name="Picture 123" descr="brodatz2_1"/>
          <p:cNvPicPr>
            <a:picLocks noChangeAspect="1" noChangeArrowheads="1"/>
          </p:cNvPicPr>
          <p:nvPr/>
        </p:nvPicPr>
        <p:blipFill>
          <a:blip r:embed="rId6"/>
          <a:srcRect/>
          <a:stretch>
            <a:fillRect/>
          </a:stretch>
        </p:blipFill>
        <p:spPr bwMode="auto">
          <a:xfrm>
            <a:off x="6705600" y="5948160"/>
            <a:ext cx="257175" cy="257175"/>
          </a:xfrm>
          <a:prstGeom prst="rect">
            <a:avLst/>
          </a:prstGeom>
          <a:noFill/>
          <a:ln w="3175">
            <a:solidFill>
              <a:schemeClr val="bg1"/>
            </a:solidFill>
            <a:miter lim="800000"/>
            <a:headEnd/>
            <a:tailEnd/>
          </a:ln>
        </p:spPr>
      </p:pic>
      <p:pic>
        <p:nvPicPr>
          <p:cNvPr id="847996" name="Picture 124" descr="brodatz2_2"/>
          <p:cNvPicPr>
            <a:picLocks noChangeAspect="1" noChangeArrowheads="1"/>
          </p:cNvPicPr>
          <p:nvPr/>
        </p:nvPicPr>
        <p:blipFill>
          <a:blip r:embed="rId7"/>
          <a:srcRect/>
          <a:stretch>
            <a:fillRect/>
          </a:stretch>
        </p:blipFill>
        <p:spPr bwMode="auto">
          <a:xfrm>
            <a:off x="7239000" y="5948160"/>
            <a:ext cx="257175" cy="257175"/>
          </a:xfrm>
          <a:prstGeom prst="rect">
            <a:avLst/>
          </a:prstGeom>
          <a:noFill/>
          <a:ln w="3175">
            <a:solidFill>
              <a:schemeClr val="bg1"/>
            </a:solidFill>
            <a:miter lim="800000"/>
            <a:headEnd/>
            <a:tailEnd/>
          </a:ln>
        </p:spPr>
      </p:pic>
      <p:pic>
        <p:nvPicPr>
          <p:cNvPr id="847998" name="Picture 126" descr="brodatz2_5"/>
          <p:cNvPicPr>
            <a:picLocks noChangeAspect="1" noChangeArrowheads="1"/>
          </p:cNvPicPr>
          <p:nvPr/>
        </p:nvPicPr>
        <p:blipFill>
          <a:blip r:embed="rId8"/>
          <a:srcRect/>
          <a:stretch>
            <a:fillRect/>
          </a:stretch>
        </p:blipFill>
        <p:spPr bwMode="auto">
          <a:xfrm>
            <a:off x="7772400" y="5948160"/>
            <a:ext cx="257175" cy="257175"/>
          </a:xfrm>
          <a:prstGeom prst="rect">
            <a:avLst/>
          </a:prstGeom>
          <a:noFill/>
          <a:ln w="3175">
            <a:solidFill>
              <a:schemeClr val="bg1"/>
            </a:solidFill>
            <a:miter lim="800000"/>
            <a:headEnd/>
            <a:tailEnd/>
          </a:ln>
        </p:spPr>
      </p:pic>
      <p:pic>
        <p:nvPicPr>
          <p:cNvPr id="848036" name="Picture 164" descr="hexholes_patch1"/>
          <p:cNvPicPr>
            <a:picLocks noChangeAspect="1" noChangeArrowheads="1"/>
          </p:cNvPicPr>
          <p:nvPr/>
        </p:nvPicPr>
        <p:blipFill>
          <a:blip r:embed="rId9"/>
          <a:srcRect/>
          <a:stretch>
            <a:fillRect/>
          </a:stretch>
        </p:blipFill>
        <p:spPr bwMode="auto">
          <a:xfrm>
            <a:off x="1219200" y="5948160"/>
            <a:ext cx="271463" cy="268288"/>
          </a:xfrm>
          <a:prstGeom prst="rect">
            <a:avLst/>
          </a:prstGeom>
          <a:noFill/>
          <a:ln w="3175">
            <a:solidFill>
              <a:schemeClr val="bg1"/>
            </a:solidFill>
            <a:miter lim="800000"/>
            <a:headEnd/>
            <a:tailEnd/>
          </a:ln>
        </p:spPr>
      </p:pic>
      <p:pic>
        <p:nvPicPr>
          <p:cNvPr id="848037" name="Picture 165" descr="hexholes_patch2"/>
          <p:cNvPicPr>
            <a:picLocks noChangeAspect="1" noChangeArrowheads="1"/>
          </p:cNvPicPr>
          <p:nvPr/>
        </p:nvPicPr>
        <p:blipFill>
          <a:blip r:embed="rId10"/>
          <a:srcRect/>
          <a:stretch>
            <a:fillRect/>
          </a:stretch>
        </p:blipFill>
        <p:spPr bwMode="auto">
          <a:xfrm>
            <a:off x="1752600" y="5948160"/>
            <a:ext cx="268288" cy="265113"/>
          </a:xfrm>
          <a:prstGeom prst="rect">
            <a:avLst/>
          </a:prstGeom>
          <a:noFill/>
          <a:ln w="3175">
            <a:solidFill>
              <a:schemeClr val="bg1"/>
            </a:solidFill>
            <a:miter lim="800000"/>
            <a:headEnd/>
            <a:tailEnd/>
          </a:ln>
        </p:spPr>
      </p:pic>
      <p:pic>
        <p:nvPicPr>
          <p:cNvPr id="848038" name="Picture 166" descr="hexholes_patch3"/>
          <p:cNvPicPr>
            <a:picLocks noChangeAspect="1" noChangeArrowheads="1"/>
          </p:cNvPicPr>
          <p:nvPr/>
        </p:nvPicPr>
        <p:blipFill>
          <a:blip r:embed="rId11"/>
          <a:srcRect/>
          <a:stretch>
            <a:fillRect/>
          </a:stretch>
        </p:blipFill>
        <p:spPr bwMode="auto">
          <a:xfrm>
            <a:off x="2286000" y="5948160"/>
            <a:ext cx="271463" cy="268288"/>
          </a:xfrm>
          <a:prstGeom prst="rect">
            <a:avLst/>
          </a:prstGeom>
          <a:noFill/>
          <a:ln w="3175">
            <a:solidFill>
              <a:schemeClr val="bg1"/>
            </a:solidFill>
            <a:miter lim="800000"/>
            <a:headEnd/>
            <a:tailEnd/>
          </a:ln>
        </p:spPr>
      </p:pic>
      <p:pic>
        <p:nvPicPr>
          <p:cNvPr id="848044" name="Picture 172" descr="brodatz1_2"/>
          <p:cNvPicPr>
            <a:picLocks noChangeAspect="1" noChangeArrowheads="1"/>
          </p:cNvPicPr>
          <p:nvPr/>
        </p:nvPicPr>
        <p:blipFill>
          <a:blip r:embed="rId12"/>
          <a:srcRect/>
          <a:stretch>
            <a:fillRect/>
          </a:stretch>
        </p:blipFill>
        <p:spPr bwMode="auto">
          <a:xfrm>
            <a:off x="3962400" y="5948160"/>
            <a:ext cx="257175" cy="257175"/>
          </a:xfrm>
          <a:prstGeom prst="rect">
            <a:avLst/>
          </a:prstGeom>
          <a:noFill/>
          <a:ln w="3175">
            <a:solidFill>
              <a:schemeClr val="bg1"/>
            </a:solidFill>
            <a:miter lim="800000"/>
            <a:headEnd/>
            <a:tailEnd/>
          </a:ln>
        </p:spPr>
      </p:pic>
      <p:pic>
        <p:nvPicPr>
          <p:cNvPr id="848045" name="Picture 173" descr="brodatz1_5"/>
          <p:cNvPicPr>
            <a:picLocks noChangeAspect="1" noChangeArrowheads="1"/>
          </p:cNvPicPr>
          <p:nvPr/>
        </p:nvPicPr>
        <p:blipFill>
          <a:blip r:embed="rId13"/>
          <a:srcRect/>
          <a:stretch>
            <a:fillRect/>
          </a:stretch>
        </p:blipFill>
        <p:spPr bwMode="auto">
          <a:xfrm>
            <a:off x="4495800" y="5948160"/>
            <a:ext cx="257175" cy="257175"/>
          </a:xfrm>
          <a:prstGeom prst="rect">
            <a:avLst/>
          </a:prstGeom>
          <a:noFill/>
          <a:ln w="3175">
            <a:solidFill>
              <a:schemeClr val="bg1"/>
            </a:solidFill>
            <a:miter lim="800000"/>
            <a:headEnd/>
            <a:tailEnd/>
          </a:ln>
        </p:spPr>
      </p:pic>
      <p:pic>
        <p:nvPicPr>
          <p:cNvPr id="848046" name="Picture 174" descr="brodatz1_6"/>
          <p:cNvPicPr>
            <a:picLocks noChangeAspect="1" noChangeArrowheads="1"/>
          </p:cNvPicPr>
          <p:nvPr/>
        </p:nvPicPr>
        <p:blipFill>
          <a:blip r:embed="rId14"/>
          <a:srcRect/>
          <a:stretch>
            <a:fillRect/>
          </a:stretch>
        </p:blipFill>
        <p:spPr bwMode="auto">
          <a:xfrm>
            <a:off x="5029200" y="5948160"/>
            <a:ext cx="257175" cy="257175"/>
          </a:xfrm>
          <a:prstGeom prst="rect">
            <a:avLst/>
          </a:prstGeom>
          <a:noFill/>
          <a:ln w="3175">
            <a:solidFill>
              <a:schemeClr val="bg1"/>
            </a:solidFill>
            <a:miter lim="800000"/>
            <a:headEnd/>
            <a:tailEnd/>
          </a:ln>
        </p:spPr>
      </p:pic>
      <p:sp>
        <p:nvSpPr>
          <p:cNvPr id="848053" name="Rectangle 181"/>
          <p:cNvSpPr>
            <a:spLocks noChangeArrowheads="1"/>
          </p:cNvSpPr>
          <p:nvPr/>
        </p:nvSpPr>
        <p:spPr bwMode="auto">
          <a:xfrm>
            <a:off x="152400" y="6140450"/>
            <a:ext cx="8915400" cy="641350"/>
          </a:xfrm>
          <a:prstGeom prst="rect">
            <a:avLst/>
          </a:prstGeom>
          <a:noFill/>
          <a:ln w="9525">
            <a:noFill/>
            <a:miter lim="800000"/>
            <a:headEnd/>
            <a:tailEnd/>
          </a:ln>
        </p:spPr>
        <p:txBody>
          <a:bodyPr>
            <a:prstTxWarp prst="textNoShape">
              <a:avLst/>
            </a:prstTxWarp>
            <a:spAutoFit/>
          </a:bodyPr>
          <a:lstStyle/>
          <a:p>
            <a:r>
              <a:rPr lang="en-US" sz="1800" dirty="0" err="1"/>
              <a:t>Julesz</a:t>
            </a:r>
            <a:r>
              <a:rPr lang="en-US" sz="1800" dirty="0"/>
              <a:t>, 1981; </a:t>
            </a:r>
            <a:r>
              <a:rPr lang="en-US" sz="1800" dirty="0" err="1"/>
              <a:t>Cula</a:t>
            </a:r>
            <a:r>
              <a:rPr lang="en-US" sz="1800" dirty="0"/>
              <a:t> &amp; Dana, 2001; Leung &amp; </a:t>
            </a:r>
            <a:r>
              <a:rPr lang="en-US" sz="1800" dirty="0" err="1"/>
              <a:t>Malik</a:t>
            </a:r>
            <a:r>
              <a:rPr lang="en-US" sz="1800" dirty="0"/>
              <a:t> 2001; Mori, </a:t>
            </a:r>
            <a:r>
              <a:rPr lang="en-US" sz="1800" dirty="0" err="1"/>
              <a:t>Belongie</a:t>
            </a:r>
            <a:r>
              <a:rPr lang="en-US" sz="1800" dirty="0"/>
              <a:t> &amp; </a:t>
            </a:r>
            <a:r>
              <a:rPr lang="en-US" sz="1800" dirty="0" err="1"/>
              <a:t>Malik</a:t>
            </a:r>
            <a:r>
              <a:rPr lang="en-US" sz="1800" dirty="0"/>
              <a:t>, 2001; </a:t>
            </a:r>
            <a:r>
              <a:rPr lang="en-US" sz="1800" dirty="0" err="1"/>
              <a:t>Schmid</a:t>
            </a:r>
            <a:r>
              <a:rPr lang="en-US" sz="1800" dirty="0"/>
              <a:t> 2001; </a:t>
            </a:r>
            <a:r>
              <a:rPr lang="en-US" sz="1800" dirty="0" err="1"/>
              <a:t>Varma</a:t>
            </a:r>
            <a:r>
              <a:rPr lang="en-US" sz="1800" dirty="0"/>
              <a:t> &amp; </a:t>
            </a:r>
            <a:r>
              <a:rPr lang="en-US" sz="1800" dirty="0" err="1"/>
              <a:t>Zisserman</a:t>
            </a:r>
            <a:r>
              <a:rPr lang="en-US" sz="1800" dirty="0"/>
              <a:t>, 2002, 2003; </a:t>
            </a:r>
            <a:r>
              <a:rPr lang="en-US" sz="1800" dirty="0" err="1"/>
              <a:t>Lazebnik</a:t>
            </a:r>
            <a:r>
              <a:rPr lang="en-US" sz="1800" dirty="0"/>
              <a:t>, </a:t>
            </a:r>
            <a:r>
              <a:rPr lang="en-US" sz="1800" dirty="0" err="1"/>
              <a:t>Schmid</a:t>
            </a:r>
            <a:r>
              <a:rPr lang="en-US" sz="1800" dirty="0"/>
              <a:t> &amp; Ponce, 2003</a:t>
            </a:r>
          </a:p>
        </p:txBody>
      </p:sp>
    </p:spTree>
    <p:extLst>
      <p:ext uri="{BB962C8B-B14F-4D97-AF65-F5344CB8AC3E}">
        <p14:creationId xmlns:p14="http://schemas.microsoft.com/office/powerpoint/2010/main" val="4041499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80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480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4787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480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480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480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4787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480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4804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4804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4787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84799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84799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84799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480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8055" grpId="0" build="p"/>
      <p:bldP spid="84805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4370" name="Rectangle 2"/>
          <p:cNvSpPr>
            <a:spLocks noGrp="1" noChangeArrowheads="1"/>
          </p:cNvSpPr>
          <p:nvPr>
            <p:ph type="title"/>
          </p:nvPr>
        </p:nvSpPr>
        <p:spPr>
          <a:xfrm>
            <a:off x="0" y="0"/>
            <a:ext cx="9144000" cy="838200"/>
          </a:xfrm>
        </p:spPr>
        <p:txBody>
          <a:bodyPr/>
          <a:lstStyle/>
          <a:p>
            <a:pPr eaLnBrk="1" hangingPunct="1">
              <a:defRPr/>
            </a:pPr>
            <a:r>
              <a:rPr lang="en-US" dirty="0"/>
              <a:t>Texture Histograms</a:t>
            </a:r>
          </a:p>
        </p:txBody>
      </p:sp>
      <p:pic>
        <p:nvPicPr>
          <p:cNvPr id="9219" name="Picture 3" descr="hexholes"/>
          <p:cNvPicPr>
            <a:picLocks noChangeAspect="1" noChangeArrowheads="1"/>
          </p:cNvPicPr>
          <p:nvPr/>
        </p:nvPicPr>
        <p:blipFill>
          <a:blip r:embed="rId3"/>
          <a:srcRect/>
          <a:stretch>
            <a:fillRect/>
          </a:stretch>
        </p:blipFill>
        <p:spPr bwMode="auto">
          <a:xfrm>
            <a:off x="1676400" y="1066800"/>
            <a:ext cx="1295400" cy="1295400"/>
          </a:xfrm>
          <a:prstGeom prst="rect">
            <a:avLst/>
          </a:prstGeom>
          <a:noFill/>
          <a:ln w="3175">
            <a:solidFill>
              <a:schemeClr val="bg1"/>
            </a:solidFill>
            <a:miter lim="800000"/>
            <a:headEnd/>
            <a:tailEnd/>
          </a:ln>
        </p:spPr>
      </p:pic>
      <p:pic>
        <p:nvPicPr>
          <p:cNvPr id="9220" name="Picture 4" descr="D001_3"/>
          <p:cNvPicPr>
            <a:picLocks noChangeAspect="1" noChangeArrowheads="1"/>
          </p:cNvPicPr>
          <p:nvPr/>
        </p:nvPicPr>
        <p:blipFill>
          <a:blip r:embed="rId4"/>
          <a:srcRect/>
          <a:stretch>
            <a:fillRect/>
          </a:stretch>
        </p:blipFill>
        <p:spPr bwMode="auto">
          <a:xfrm>
            <a:off x="1676400" y="2819400"/>
            <a:ext cx="1295400" cy="1295400"/>
          </a:xfrm>
          <a:prstGeom prst="rect">
            <a:avLst/>
          </a:prstGeom>
          <a:noFill/>
          <a:ln w="3175">
            <a:solidFill>
              <a:schemeClr val="bg1"/>
            </a:solidFill>
            <a:miter lim="800000"/>
            <a:headEnd/>
            <a:tailEnd/>
          </a:ln>
        </p:spPr>
      </p:pic>
      <p:pic>
        <p:nvPicPr>
          <p:cNvPr id="9221" name="Picture 5" descr="D022_4"/>
          <p:cNvPicPr>
            <a:picLocks noChangeAspect="1" noChangeArrowheads="1"/>
          </p:cNvPicPr>
          <p:nvPr/>
        </p:nvPicPr>
        <p:blipFill>
          <a:blip r:embed="rId5"/>
          <a:srcRect/>
          <a:stretch>
            <a:fillRect/>
          </a:stretch>
        </p:blipFill>
        <p:spPr bwMode="auto">
          <a:xfrm>
            <a:off x="1676400" y="4603750"/>
            <a:ext cx="1295400" cy="1295400"/>
          </a:xfrm>
          <a:prstGeom prst="rect">
            <a:avLst/>
          </a:prstGeom>
          <a:noFill/>
          <a:ln w="3175">
            <a:solidFill>
              <a:schemeClr val="bg1"/>
            </a:solidFill>
            <a:miter lim="800000"/>
            <a:headEnd/>
            <a:tailEnd/>
          </a:ln>
        </p:spPr>
      </p:pic>
      <p:pic>
        <p:nvPicPr>
          <p:cNvPr id="9222" name="Picture 6" descr="hexholes_patch1"/>
          <p:cNvPicPr>
            <a:picLocks noChangeAspect="1" noChangeArrowheads="1"/>
          </p:cNvPicPr>
          <p:nvPr/>
        </p:nvPicPr>
        <p:blipFill>
          <a:blip r:embed="rId6"/>
          <a:srcRect/>
          <a:stretch>
            <a:fillRect/>
          </a:stretch>
        </p:blipFill>
        <p:spPr bwMode="auto">
          <a:xfrm>
            <a:off x="4800600" y="2209800"/>
            <a:ext cx="153988" cy="152400"/>
          </a:xfrm>
          <a:prstGeom prst="rect">
            <a:avLst/>
          </a:prstGeom>
          <a:noFill/>
          <a:ln w="3175">
            <a:solidFill>
              <a:schemeClr val="bg1"/>
            </a:solidFill>
            <a:miter lim="800000"/>
            <a:headEnd/>
            <a:tailEnd/>
          </a:ln>
        </p:spPr>
      </p:pic>
      <p:pic>
        <p:nvPicPr>
          <p:cNvPr id="9223" name="Picture 7" descr="hexholes_patch2"/>
          <p:cNvPicPr>
            <a:picLocks noChangeAspect="1" noChangeArrowheads="1"/>
          </p:cNvPicPr>
          <p:nvPr/>
        </p:nvPicPr>
        <p:blipFill>
          <a:blip r:embed="rId7"/>
          <a:srcRect/>
          <a:stretch>
            <a:fillRect/>
          </a:stretch>
        </p:blipFill>
        <p:spPr bwMode="auto">
          <a:xfrm>
            <a:off x="5029200" y="2211388"/>
            <a:ext cx="152400" cy="150812"/>
          </a:xfrm>
          <a:prstGeom prst="rect">
            <a:avLst/>
          </a:prstGeom>
          <a:noFill/>
          <a:ln w="3175">
            <a:solidFill>
              <a:schemeClr val="bg1"/>
            </a:solidFill>
            <a:miter lim="800000"/>
            <a:headEnd/>
            <a:tailEnd/>
          </a:ln>
        </p:spPr>
      </p:pic>
      <p:pic>
        <p:nvPicPr>
          <p:cNvPr id="9224" name="Picture 8" descr="hexholes_patch3"/>
          <p:cNvPicPr>
            <a:picLocks noChangeAspect="1" noChangeArrowheads="1"/>
          </p:cNvPicPr>
          <p:nvPr/>
        </p:nvPicPr>
        <p:blipFill>
          <a:blip r:embed="rId8"/>
          <a:srcRect/>
          <a:stretch>
            <a:fillRect/>
          </a:stretch>
        </p:blipFill>
        <p:spPr bwMode="auto">
          <a:xfrm>
            <a:off x="5256213" y="2209800"/>
            <a:ext cx="153987" cy="152400"/>
          </a:xfrm>
          <a:prstGeom prst="rect">
            <a:avLst/>
          </a:prstGeom>
          <a:noFill/>
          <a:ln w="3175">
            <a:solidFill>
              <a:schemeClr val="bg1"/>
            </a:solidFill>
            <a:miter lim="800000"/>
            <a:headEnd/>
            <a:tailEnd/>
          </a:ln>
        </p:spPr>
      </p:pic>
      <p:pic>
        <p:nvPicPr>
          <p:cNvPr id="9225" name="Picture 9" descr="brodatz1_1"/>
          <p:cNvPicPr>
            <a:picLocks noChangeAspect="1" noChangeArrowheads="1"/>
          </p:cNvPicPr>
          <p:nvPr/>
        </p:nvPicPr>
        <p:blipFill>
          <a:blip r:embed="rId9"/>
          <a:srcRect/>
          <a:stretch>
            <a:fillRect/>
          </a:stretch>
        </p:blipFill>
        <p:spPr bwMode="auto">
          <a:xfrm>
            <a:off x="5486400" y="3892550"/>
            <a:ext cx="146050" cy="146050"/>
          </a:xfrm>
          <a:prstGeom prst="rect">
            <a:avLst/>
          </a:prstGeom>
          <a:noFill/>
          <a:ln w="3175">
            <a:solidFill>
              <a:schemeClr val="bg1"/>
            </a:solidFill>
            <a:miter lim="800000"/>
            <a:headEnd/>
            <a:tailEnd/>
          </a:ln>
        </p:spPr>
      </p:pic>
      <p:pic>
        <p:nvPicPr>
          <p:cNvPr id="9226" name="Picture 10" descr="brodatz1_4"/>
          <p:cNvPicPr>
            <a:picLocks noChangeAspect="1" noChangeArrowheads="1"/>
          </p:cNvPicPr>
          <p:nvPr/>
        </p:nvPicPr>
        <p:blipFill>
          <a:blip r:embed="rId10"/>
          <a:srcRect/>
          <a:stretch>
            <a:fillRect/>
          </a:stretch>
        </p:blipFill>
        <p:spPr bwMode="auto">
          <a:xfrm>
            <a:off x="5943600" y="3892550"/>
            <a:ext cx="146050" cy="146050"/>
          </a:xfrm>
          <a:prstGeom prst="rect">
            <a:avLst/>
          </a:prstGeom>
          <a:noFill/>
          <a:ln w="3175">
            <a:solidFill>
              <a:schemeClr val="bg1"/>
            </a:solidFill>
            <a:miter lim="800000"/>
            <a:headEnd/>
            <a:tailEnd/>
          </a:ln>
        </p:spPr>
      </p:pic>
      <p:pic>
        <p:nvPicPr>
          <p:cNvPr id="9227" name="Picture 11" descr="brodatz1_2"/>
          <p:cNvPicPr>
            <a:picLocks noChangeAspect="1" noChangeArrowheads="1"/>
          </p:cNvPicPr>
          <p:nvPr/>
        </p:nvPicPr>
        <p:blipFill>
          <a:blip r:embed="rId11"/>
          <a:srcRect/>
          <a:stretch>
            <a:fillRect/>
          </a:stretch>
        </p:blipFill>
        <p:spPr bwMode="auto">
          <a:xfrm>
            <a:off x="5715000" y="3892550"/>
            <a:ext cx="146050" cy="146050"/>
          </a:xfrm>
          <a:prstGeom prst="rect">
            <a:avLst/>
          </a:prstGeom>
          <a:noFill/>
          <a:ln w="3175">
            <a:solidFill>
              <a:schemeClr val="bg1"/>
            </a:solidFill>
            <a:miter lim="800000"/>
            <a:headEnd/>
            <a:tailEnd/>
          </a:ln>
        </p:spPr>
      </p:pic>
      <p:pic>
        <p:nvPicPr>
          <p:cNvPr id="9228" name="Picture 12" descr="brodatz1_5"/>
          <p:cNvPicPr>
            <a:picLocks noChangeAspect="1" noChangeArrowheads="1"/>
          </p:cNvPicPr>
          <p:nvPr/>
        </p:nvPicPr>
        <p:blipFill>
          <a:blip r:embed="rId12"/>
          <a:srcRect/>
          <a:stretch>
            <a:fillRect/>
          </a:stretch>
        </p:blipFill>
        <p:spPr bwMode="auto">
          <a:xfrm>
            <a:off x="6172200" y="3892550"/>
            <a:ext cx="146050" cy="146050"/>
          </a:xfrm>
          <a:prstGeom prst="rect">
            <a:avLst/>
          </a:prstGeom>
          <a:noFill/>
          <a:ln w="3175">
            <a:solidFill>
              <a:schemeClr val="bg1"/>
            </a:solidFill>
            <a:miter lim="800000"/>
            <a:headEnd/>
            <a:tailEnd/>
          </a:ln>
        </p:spPr>
      </p:pic>
      <p:pic>
        <p:nvPicPr>
          <p:cNvPr id="9229" name="Picture 13" descr="brodatz1_6"/>
          <p:cNvPicPr>
            <a:picLocks noChangeAspect="1" noChangeArrowheads="1"/>
          </p:cNvPicPr>
          <p:nvPr/>
        </p:nvPicPr>
        <p:blipFill>
          <a:blip r:embed="rId13"/>
          <a:srcRect/>
          <a:stretch>
            <a:fillRect/>
          </a:stretch>
        </p:blipFill>
        <p:spPr bwMode="auto">
          <a:xfrm>
            <a:off x="6400800" y="3892550"/>
            <a:ext cx="146050" cy="146050"/>
          </a:xfrm>
          <a:prstGeom prst="rect">
            <a:avLst/>
          </a:prstGeom>
          <a:noFill/>
          <a:ln w="3175">
            <a:solidFill>
              <a:schemeClr val="bg1"/>
            </a:solidFill>
            <a:miter lim="800000"/>
            <a:headEnd/>
            <a:tailEnd/>
          </a:ln>
        </p:spPr>
      </p:pic>
      <p:sp>
        <p:nvSpPr>
          <p:cNvPr id="9230" name="Rectangle 14"/>
          <p:cNvSpPr>
            <a:spLocks noChangeArrowheads="1"/>
          </p:cNvSpPr>
          <p:nvPr/>
        </p:nvSpPr>
        <p:spPr bwMode="auto">
          <a:xfrm>
            <a:off x="4800600" y="1200150"/>
            <a:ext cx="152400" cy="933450"/>
          </a:xfrm>
          <a:prstGeom prst="rect">
            <a:avLst/>
          </a:prstGeom>
          <a:solidFill>
            <a:srgbClr val="FFCC99"/>
          </a:solidFill>
          <a:ln w="6350">
            <a:solidFill>
              <a:srgbClr val="FF6600"/>
            </a:solidFill>
            <a:miter lim="800000"/>
            <a:headEnd/>
            <a:tailEnd/>
          </a:ln>
        </p:spPr>
        <p:txBody>
          <a:bodyPr anchor="ctr">
            <a:prstTxWarp prst="textNoShape">
              <a:avLst/>
            </a:prstTxWarp>
            <a:spAutoFit/>
          </a:bodyPr>
          <a:lstStyle/>
          <a:p>
            <a:endParaRPr lang="en-US"/>
          </a:p>
        </p:txBody>
      </p:sp>
      <p:sp>
        <p:nvSpPr>
          <p:cNvPr id="9231" name="Rectangle 15"/>
          <p:cNvSpPr>
            <a:spLocks noChangeArrowheads="1"/>
          </p:cNvSpPr>
          <p:nvPr/>
        </p:nvSpPr>
        <p:spPr bwMode="auto">
          <a:xfrm>
            <a:off x="5029200" y="1066800"/>
            <a:ext cx="152400" cy="1066800"/>
          </a:xfrm>
          <a:prstGeom prst="rect">
            <a:avLst/>
          </a:prstGeom>
          <a:solidFill>
            <a:srgbClr val="FFCC99"/>
          </a:solidFill>
          <a:ln w="6350">
            <a:solidFill>
              <a:srgbClr val="FF6600"/>
            </a:solidFill>
            <a:miter lim="800000"/>
            <a:headEnd/>
            <a:tailEnd/>
          </a:ln>
        </p:spPr>
        <p:txBody>
          <a:bodyPr anchor="ctr">
            <a:prstTxWarp prst="textNoShape">
              <a:avLst/>
            </a:prstTxWarp>
            <a:spAutoFit/>
          </a:bodyPr>
          <a:lstStyle/>
          <a:p>
            <a:endParaRPr lang="en-US"/>
          </a:p>
        </p:txBody>
      </p:sp>
      <p:sp>
        <p:nvSpPr>
          <p:cNvPr id="9232" name="Rectangle 16"/>
          <p:cNvSpPr>
            <a:spLocks noChangeArrowheads="1"/>
          </p:cNvSpPr>
          <p:nvPr/>
        </p:nvSpPr>
        <p:spPr bwMode="auto">
          <a:xfrm>
            <a:off x="5257800" y="1200150"/>
            <a:ext cx="152400" cy="933450"/>
          </a:xfrm>
          <a:prstGeom prst="rect">
            <a:avLst/>
          </a:prstGeom>
          <a:solidFill>
            <a:srgbClr val="FFCC99"/>
          </a:solidFill>
          <a:ln w="6350">
            <a:solidFill>
              <a:srgbClr val="FF6600"/>
            </a:solidFill>
            <a:miter lim="800000"/>
            <a:headEnd/>
            <a:tailEnd/>
          </a:ln>
        </p:spPr>
        <p:txBody>
          <a:bodyPr anchor="ctr">
            <a:prstTxWarp prst="textNoShape">
              <a:avLst/>
            </a:prstTxWarp>
            <a:spAutoFit/>
          </a:bodyPr>
          <a:lstStyle/>
          <a:p>
            <a:endParaRPr lang="en-US"/>
          </a:p>
        </p:txBody>
      </p:sp>
      <p:sp>
        <p:nvSpPr>
          <p:cNvPr id="9233" name="Rectangle 17"/>
          <p:cNvSpPr>
            <a:spLocks noChangeArrowheads="1"/>
          </p:cNvSpPr>
          <p:nvPr/>
        </p:nvSpPr>
        <p:spPr bwMode="auto">
          <a:xfrm>
            <a:off x="5486400" y="3111500"/>
            <a:ext cx="152400" cy="698500"/>
          </a:xfrm>
          <a:prstGeom prst="rect">
            <a:avLst/>
          </a:prstGeom>
          <a:solidFill>
            <a:srgbClr val="FFCC99"/>
          </a:solidFill>
          <a:ln w="6350">
            <a:solidFill>
              <a:srgbClr val="FF6600"/>
            </a:solidFill>
            <a:miter lim="800000"/>
            <a:headEnd/>
            <a:tailEnd/>
          </a:ln>
        </p:spPr>
        <p:txBody>
          <a:bodyPr anchor="ctr">
            <a:prstTxWarp prst="textNoShape">
              <a:avLst/>
            </a:prstTxWarp>
            <a:spAutoFit/>
          </a:bodyPr>
          <a:lstStyle/>
          <a:p>
            <a:endParaRPr lang="en-US"/>
          </a:p>
        </p:txBody>
      </p:sp>
      <p:sp>
        <p:nvSpPr>
          <p:cNvPr id="9234" name="Rectangle 18"/>
          <p:cNvSpPr>
            <a:spLocks noChangeArrowheads="1"/>
          </p:cNvSpPr>
          <p:nvPr/>
        </p:nvSpPr>
        <p:spPr bwMode="auto">
          <a:xfrm>
            <a:off x="5715000" y="2971800"/>
            <a:ext cx="152400" cy="838200"/>
          </a:xfrm>
          <a:prstGeom prst="rect">
            <a:avLst/>
          </a:prstGeom>
          <a:solidFill>
            <a:srgbClr val="FFCC99"/>
          </a:solidFill>
          <a:ln w="6350">
            <a:solidFill>
              <a:srgbClr val="FF6600"/>
            </a:solidFill>
            <a:miter lim="800000"/>
            <a:headEnd/>
            <a:tailEnd/>
          </a:ln>
        </p:spPr>
        <p:txBody>
          <a:bodyPr anchor="ctr">
            <a:prstTxWarp prst="textNoShape">
              <a:avLst/>
            </a:prstTxWarp>
            <a:spAutoFit/>
          </a:bodyPr>
          <a:lstStyle/>
          <a:p>
            <a:endParaRPr lang="en-US"/>
          </a:p>
        </p:txBody>
      </p:sp>
      <p:sp>
        <p:nvSpPr>
          <p:cNvPr id="9235" name="Rectangle 19"/>
          <p:cNvSpPr>
            <a:spLocks noChangeArrowheads="1"/>
          </p:cNvSpPr>
          <p:nvPr/>
        </p:nvSpPr>
        <p:spPr bwMode="auto">
          <a:xfrm>
            <a:off x="5943600" y="3076575"/>
            <a:ext cx="152400" cy="733425"/>
          </a:xfrm>
          <a:prstGeom prst="rect">
            <a:avLst/>
          </a:prstGeom>
          <a:solidFill>
            <a:srgbClr val="FFCC99"/>
          </a:solidFill>
          <a:ln w="6350">
            <a:solidFill>
              <a:srgbClr val="FF6600"/>
            </a:solidFill>
            <a:miter lim="800000"/>
            <a:headEnd/>
            <a:tailEnd/>
          </a:ln>
        </p:spPr>
        <p:txBody>
          <a:bodyPr anchor="ctr">
            <a:prstTxWarp prst="textNoShape">
              <a:avLst/>
            </a:prstTxWarp>
            <a:spAutoFit/>
          </a:bodyPr>
          <a:lstStyle/>
          <a:p>
            <a:endParaRPr lang="en-US"/>
          </a:p>
        </p:txBody>
      </p:sp>
      <p:sp>
        <p:nvSpPr>
          <p:cNvPr id="9236" name="Rectangle 20"/>
          <p:cNvSpPr>
            <a:spLocks noChangeArrowheads="1"/>
          </p:cNvSpPr>
          <p:nvPr/>
        </p:nvSpPr>
        <p:spPr bwMode="auto">
          <a:xfrm>
            <a:off x="6172200" y="2971800"/>
            <a:ext cx="152400" cy="838200"/>
          </a:xfrm>
          <a:prstGeom prst="rect">
            <a:avLst/>
          </a:prstGeom>
          <a:solidFill>
            <a:srgbClr val="FFCC99"/>
          </a:solidFill>
          <a:ln w="6350">
            <a:solidFill>
              <a:srgbClr val="FF6600"/>
            </a:solidFill>
            <a:miter lim="800000"/>
            <a:headEnd/>
            <a:tailEnd/>
          </a:ln>
        </p:spPr>
        <p:txBody>
          <a:bodyPr anchor="ctr">
            <a:prstTxWarp prst="textNoShape">
              <a:avLst/>
            </a:prstTxWarp>
            <a:spAutoFit/>
          </a:bodyPr>
          <a:lstStyle/>
          <a:p>
            <a:endParaRPr lang="en-US"/>
          </a:p>
        </p:txBody>
      </p:sp>
      <p:sp>
        <p:nvSpPr>
          <p:cNvPr id="9237" name="Rectangle 21"/>
          <p:cNvSpPr>
            <a:spLocks noChangeArrowheads="1"/>
          </p:cNvSpPr>
          <p:nvPr/>
        </p:nvSpPr>
        <p:spPr bwMode="auto">
          <a:xfrm>
            <a:off x="6400800" y="2832100"/>
            <a:ext cx="152400" cy="977900"/>
          </a:xfrm>
          <a:prstGeom prst="rect">
            <a:avLst/>
          </a:prstGeom>
          <a:solidFill>
            <a:srgbClr val="FFCC99"/>
          </a:solidFill>
          <a:ln w="6350">
            <a:solidFill>
              <a:srgbClr val="FF6600"/>
            </a:solidFill>
            <a:miter lim="800000"/>
            <a:headEnd/>
            <a:tailEnd/>
          </a:ln>
        </p:spPr>
        <p:txBody>
          <a:bodyPr anchor="ctr">
            <a:prstTxWarp prst="textNoShape">
              <a:avLst/>
            </a:prstTxWarp>
            <a:spAutoFit/>
          </a:bodyPr>
          <a:lstStyle/>
          <a:p>
            <a:endParaRPr lang="en-US"/>
          </a:p>
        </p:txBody>
      </p:sp>
      <p:sp>
        <p:nvSpPr>
          <p:cNvPr id="9238" name="AutoShape 22"/>
          <p:cNvSpPr>
            <a:spLocks noChangeArrowheads="1"/>
          </p:cNvSpPr>
          <p:nvPr/>
        </p:nvSpPr>
        <p:spPr bwMode="auto">
          <a:xfrm>
            <a:off x="3679825" y="1524000"/>
            <a:ext cx="484188" cy="339725"/>
          </a:xfrm>
          <a:prstGeom prst="rightArrow">
            <a:avLst>
              <a:gd name="adj1" fmla="val 50000"/>
              <a:gd name="adj2" fmla="val 35631"/>
            </a:avLst>
          </a:prstGeom>
          <a:solidFill>
            <a:srgbClr val="FF9900"/>
          </a:solidFill>
          <a:ln w="19050">
            <a:solidFill>
              <a:srgbClr val="FF0000"/>
            </a:solidFill>
            <a:miter lim="800000"/>
            <a:headEnd/>
            <a:tailEnd/>
          </a:ln>
        </p:spPr>
        <p:txBody>
          <a:bodyPr wrap="none" anchor="ctr">
            <a:prstTxWarp prst="textNoShape">
              <a:avLst/>
            </a:prstTxWarp>
          </a:bodyPr>
          <a:lstStyle/>
          <a:p>
            <a:endParaRPr lang="en-US"/>
          </a:p>
        </p:txBody>
      </p:sp>
      <p:sp>
        <p:nvSpPr>
          <p:cNvPr id="9239" name="AutoShape 23"/>
          <p:cNvSpPr>
            <a:spLocks noChangeArrowheads="1"/>
          </p:cNvSpPr>
          <p:nvPr/>
        </p:nvSpPr>
        <p:spPr bwMode="auto">
          <a:xfrm>
            <a:off x="3706813" y="3276600"/>
            <a:ext cx="484187" cy="339725"/>
          </a:xfrm>
          <a:prstGeom prst="rightArrow">
            <a:avLst>
              <a:gd name="adj1" fmla="val 50000"/>
              <a:gd name="adj2" fmla="val 35631"/>
            </a:avLst>
          </a:prstGeom>
          <a:solidFill>
            <a:srgbClr val="FF9900"/>
          </a:solidFill>
          <a:ln w="19050">
            <a:solidFill>
              <a:srgbClr val="FF0000"/>
            </a:solidFill>
            <a:miter lim="800000"/>
            <a:headEnd/>
            <a:tailEnd/>
          </a:ln>
        </p:spPr>
        <p:txBody>
          <a:bodyPr wrap="none" anchor="ctr">
            <a:prstTxWarp prst="textNoShape">
              <a:avLst/>
            </a:prstTxWarp>
          </a:bodyPr>
          <a:lstStyle/>
          <a:p>
            <a:endParaRPr lang="en-US"/>
          </a:p>
        </p:txBody>
      </p:sp>
      <p:sp>
        <p:nvSpPr>
          <p:cNvPr id="9240" name="Text Box 24"/>
          <p:cNvSpPr txBox="1">
            <a:spLocks noChangeArrowheads="1"/>
          </p:cNvSpPr>
          <p:nvPr/>
        </p:nvSpPr>
        <p:spPr bwMode="auto">
          <a:xfrm>
            <a:off x="4711700" y="2376488"/>
            <a:ext cx="2863850" cy="366712"/>
          </a:xfrm>
          <a:prstGeom prst="rect">
            <a:avLst/>
          </a:prstGeom>
          <a:noFill/>
          <a:ln w="9525">
            <a:noFill/>
            <a:miter lim="800000"/>
            <a:headEnd/>
            <a:tailEnd/>
          </a:ln>
        </p:spPr>
        <p:txBody>
          <a:bodyPr wrap="none">
            <a:prstTxWarp prst="textNoShape">
              <a:avLst/>
            </a:prstTxWarp>
            <a:spAutoFit/>
          </a:bodyPr>
          <a:lstStyle/>
          <a:p>
            <a:pPr algn="ctr" eaLnBrk="1" hangingPunct="1"/>
            <a:r>
              <a:rPr lang="en-US" sz="1800">
                <a:solidFill>
                  <a:schemeClr val="bg1"/>
                </a:solidFill>
              </a:rPr>
              <a:t>Universal texton dictionary</a:t>
            </a:r>
          </a:p>
        </p:txBody>
      </p:sp>
      <p:pic>
        <p:nvPicPr>
          <p:cNvPr id="9241" name="Picture 25" descr="brodatz2_1"/>
          <p:cNvPicPr>
            <a:picLocks noChangeAspect="1" noChangeArrowheads="1"/>
          </p:cNvPicPr>
          <p:nvPr/>
        </p:nvPicPr>
        <p:blipFill>
          <a:blip r:embed="rId14"/>
          <a:srcRect/>
          <a:stretch>
            <a:fillRect/>
          </a:stretch>
        </p:blipFill>
        <p:spPr bwMode="auto">
          <a:xfrm>
            <a:off x="6629400" y="5753100"/>
            <a:ext cx="146050" cy="146050"/>
          </a:xfrm>
          <a:prstGeom prst="rect">
            <a:avLst/>
          </a:prstGeom>
          <a:noFill/>
          <a:ln w="3175">
            <a:solidFill>
              <a:schemeClr val="bg1"/>
            </a:solidFill>
            <a:miter lim="800000"/>
            <a:headEnd/>
            <a:tailEnd/>
          </a:ln>
        </p:spPr>
      </p:pic>
      <p:pic>
        <p:nvPicPr>
          <p:cNvPr id="9242" name="Picture 26" descr="brodatz2_2"/>
          <p:cNvPicPr>
            <a:picLocks noChangeAspect="1" noChangeArrowheads="1"/>
          </p:cNvPicPr>
          <p:nvPr/>
        </p:nvPicPr>
        <p:blipFill>
          <a:blip r:embed="rId15"/>
          <a:srcRect/>
          <a:stretch>
            <a:fillRect/>
          </a:stretch>
        </p:blipFill>
        <p:spPr bwMode="auto">
          <a:xfrm>
            <a:off x="6858000" y="5753100"/>
            <a:ext cx="146050" cy="146050"/>
          </a:xfrm>
          <a:prstGeom prst="rect">
            <a:avLst/>
          </a:prstGeom>
          <a:noFill/>
          <a:ln w="3175">
            <a:solidFill>
              <a:schemeClr val="bg1"/>
            </a:solidFill>
            <a:miter lim="800000"/>
            <a:headEnd/>
            <a:tailEnd/>
          </a:ln>
        </p:spPr>
      </p:pic>
      <p:pic>
        <p:nvPicPr>
          <p:cNvPr id="9243" name="Picture 27" descr="brodatz2_3"/>
          <p:cNvPicPr>
            <a:picLocks noChangeAspect="1" noChangeArrowheads="1"/>
          </p:cNvPicPr>
          <p:nvPr/>
        </p:nvPicPr>
        <p:blipFill>
          <a:blip r:embed="rId16"/>
          <a:srcRect/>
          <a:stretch>
            <a:fillRect/>
          </a:stretch>
        </p:blipFill>
        <p:spPr bwMode="auto">
          <a:xfrm>
            <a:off x="7086600" y="5753100"/>
            <a:ext cx="146050" cy="146050"/>
          </a:xfrm>
          <a:prstGeom prst="rect">
            <a:avLst/>
          </a:prstGeom>
          <a:noFill/>
          <a:ln w="3175">
            <a:solidFill>
              <a:schemeClr val="bg1"/>
            </a:solidFill>
            <a:miter lim="800000"/>
            <a:headEnd/>
            <a:tailEnd/>
          </a:ln>
        </p:spPr>
      </p:pic>
      <p:pic>
        <p:nvPicPr>
          <p:cNvPr id="9244" name="Picture 28" descr="brodatz2_5"/>
          <p:cNvPicPr>
            <a:picLocks noChangeAspect="1" noChangeArrowheads="1"/>
          </p:cNvPicPr>
          <p:nvPr/>
        </p:nvPicPr>
        <p:blipFill>
          <a:blip r:embed="rId17"/>
          <a:srcRect/>
          <a:stretch>
            <a:fillRect/>
          </a:stretch>
        </p:blipFill>
        <p:spPr bwMode="auto">
          <a:xfrm>
            <a:off x="7315200" y="5753100"/>
            <a:ext cx="146050" cy="146050"/>
          </a:xfrm>
          <a:prstGeom prst="rect">
            <a:avLst/>
          </a:prstGeom>
          <a:noFill/>
          <a:ln w="3175">
            <a:solidFill>
              <a:schemeClr val="bg1"/>
            </a:solidFill>
            <a:miter lim="800000"/>
            <a:headEnd/>
            <a:tailEnd/>
          </a:ln>
        </p:spPr>
      </p:pic>
      <p:sp>
        <p:nvSpPr>
          <p:cNvPr id="9245" name="Rectangle 29"/>
          <p:cNvSpPr>
            <a:spLocks noChangeArrowheads="1"/>
          </p:cNvSpPr>
          <p:nvPr/>
        </p:nvSpPr>
        <p:spPr bwMode="auto">
          <a:xfrm>
            <a:off x="6629400" y="4756150"/>
            <a:ext cx="152400" cy="920750"/>
          </a:xfrm>
          <a:prstGeom prst="rect">
            <a:avLst/>
          </a:prstGeom>
          <a:solidFill>
            <a:srgbClr val="FFCC99"/>
          </a:solidFill>
          <a:ln w="6350">
            <a:solidFill>
              <a:srgbClr val="FF6600"/>
            </a:solidFill>
            <a:miter lim="800000"/>
            <a:headEnd/>
            <a:tailEnd/>
          </a:ln>
        </p:spPr>
        <p:txBody>
          <a:bodyPr anchor="ctr">
            <a:prstTxWarp prst="textNoShape">
              <a:avLst/>
            </a:prstTxWarp>
            <a:spAutoFit/>
          </a:bodyPr>
          <a:lstStyle/>
          <a:p>
            <a:endParaRPr lang="en-US"/>
          </a:p>
        </p:txBody>
      </p:sp>
      <p:sp>
        <p:nvSpPr>
          <p:cNvPr id="9246" name="Rectangle 30"/>
          <p:cNvSpPr>
            <a:spLocks noChangeArrowheads="1"/>
          </p:cNvSpPr>
          <p:nvPr/>
        </p:nvSpPr>
        <p:spPr bwMode="auto">
          <a:xfrm>
            <a:off x="6858000" y="4572000"/>
            <a:ext cx="152400" cy="1104900"/>
          </a:xfrm>
          <a:prstGeom prst="rect">
            <a:avLst/>
          </a:prstGeom>
          <a:solidFill>
            <a:srgbClr val="FFCC99"/>
          </a:solidFill>
          <a:ln w="6350">
            <a:solidFill>
              <a:srgbClr val="FF6600"/>
            </a:solidFill>
            <a:miter lim="800000"/>
            <a:headEnd/>
            <a:tailEnd/>
          </a:ln>
        </p:spPr>
        <p:txBody>
          <a:bodyPr anchor="ctr">
            <a:prstTxWarp prst="textNoShape">
              <a:avLst/>
            </a:prstTxWarp>
            <a:spAutoFit/>
          </a:bodyPr>
          <a:lstStyle/>
          <a:p>
            <a:endParaRPr lang="en-US"/>
          </a:p>
        </p:txBody>
      </p:sp>
      <p:sp>
        <p:nvSpPr>
          <p:cNvPr id="9247" name="Rectangle 31"/>
          <p:cNvSpPr>
            <a:spLocks noChangeArrowheads="1"/>
          </p:cNvSpPr>
          <p:nvPr/>
        </p:nvSpPr>
        <p:spPr bwMode="auto">
          <a:xfrm>
            <a:off x="7086600" y="4708525"/>
            <a:ext cx="152400" cy="968375"/>
          </a:xfrm>
          <a:prstGeom prst="rect">
            <a:avLst/>
          </a:prstGeom>
          <a:solidFill>
            <a:srgbClr val="FFCC99"/>
          </a:solidFill>
          <a:ln w="6350">
            <a:solidFill>
              <a:srgbClr val="FF6600"/>
            </a:solidFill>
            <a:miter lim="800000"/>
            <a:headEnd/>
            <a:tailEnd/>
          </a:ln>
        </p:spPr>
        <p:txBody>
          <a:bodyPr anchor="ctr">
            <a:prstTxWarp prst="textNoShape">
              <a:avLst/>
            </a:prstTxWarp>
            <a:spAutoFit/>
          </a:bodyPr>
          <a:lstStyle/>
          <a:p>
            <a:endParaRPr lang="en-US"/>
          </a:p>
        </p:txBody>
      </p:sp>
      <p:sp>
        <p:nvSpPr>
          <p:cNvPr id="9248" name="Rectangle 32"/>
          <p:cNvSpPr>
            <a:spLocks noChangeArrowheads="1"/>
          </p:cNvSpPr>
          <p:nvPr/>
        </p:nvSpPr>
        <p:spPr bwMode="auto">
          <a:xfrm>
            <a:off x="7315200" y="4572000"/>
            <a:ext cx="152400" cy="1104900"/>
          </a:xfrm>
          <a:prstGeom prst="rect">
            <a:avLst/>
          </a:prstGeom>
          <a:solidFill>
            <a:srgbClr val="FFCC99"/>
          </a:solidFill>
          <a:ln w="6350">
            <a:solidFill>
              <a:srgbClr val="FF6600"/>
            </a:solidFill>
            <a:miter lim="800000"/>
            <a:headEnd/>
            <a:tailEnd/>
          </a:ln>
        </p:spPr>
        <p:txBody>
          <a:bodyPr anchor="ctr">
            <a:prstTxWarp prst="textNoShape">
              <a:avLst/>
            </a:prstTxWarp>
            <a:spAutoFit/>
          </a:bodyPr>
          <a:lstStyle/>
          <a:p>
            <a:endParaRPr lang="en-US"/>
          </a:p>
        </p:txBody>
      </p:sp>
      <p:sp>
        <p:nvSpPr>
          <p:cNvPr id="9249" name="AutoShape 33"/>
          <p:cNvSpPr>
            <a:spLocks noChangeArrowheads="1"/>
          </p:cNvSpPr>
          <p:nvPr/>
        </p:nvSpPr>
        <p:spPr bwMode="auto">
          <a:xfrm>
            <a:off x="3706813" y="5137150"/>
            <a:ext cx="484187" cy="339725"/>
          </a:xfrm>
          <a:prstGeom prst="rightArrow">
            <a:avLst>
              <a:gd name="adj1" fmla="val 50000"/>
              <a:gd name="adj2" fmla="val 35631"/>
            </a:avLst>
          </a:prstGeom>
          <a:solidFill>
            <a:srgbClr val="FF9900"/>
          </a:solidFill>
          <a:ln w="19050">
            <a:solidFill>
              <a:srgbClr val="FF0000"/>
            </a:solidFill>
            <a:miter lim="800000"/>
            <a:headEnd/>
            <a:tailEnd/>
          </a:ln>
        </p:spPr>
        <p:txBody>
          <a:bodyPr wrap="none" anchor="ctr">
            <a:prstTxWarp prst="textNoShape">
              <a:avLst/>
            </a:prstTxWarp>
          </a:bodyPr>
          <a:lstStyle/>
          <a:p>
            <a:endParaRPr lang="en-US"/>
          </a:p>
        </p:txBody>
      </p:sp>
      <p:pic>
        <p:nvPicPr>
          <p:cNvPr id="9250" name="Picture 34" descr="brodatz1_1"/>
          <p:cNvPicPr>
            <a:picLocks noChangeAspect="1" noChangeArrowheads="1"/>
          </p:cNvPicPr>
          <p:nvPr/>
        </p:nvPicPr>
        <p:blipFill>
          <a:blip r:embed="rId9"/>
          <a:srcRect/>
          <a:stretch>
            <a:fillRect/>
          </a:stretch>
        </p:blipFill>
        <p:spPr bwMode="auto">
          <a:xfrm>
            <a:off x="5486400" y="2209800"/>
            <a:ext cx="146050" cy="146050"/>
          </a:xfrm>
          <a:prstGeom prst="rect">
            <a:avLst/>
          </a:prstGeom>
          <a:noFill/>
          <a:ln w="3175">
            <a:solidFill>
              <a:schemeClr val="bg1"/>
            </a:solidFill>
            <a:miter lim="800000"/>
            <a:headEnd/>
            <a:tailEnd/>
          </a:ln>
        </p:spPr>
      </p:pic>
      <p:pic>
        <p:nvPicPr>
          <p:cNvPr id="9251" name="Picture 35" descr="brodatz1_4"/>
          <p:cNvPicPr>
            <a:picLocks noChangeAspect="1" noChangeArrowheads="1"/>
          </p:cNvPicPr>
          <p:nvPr/>
        </p:nvPicPr>
        <p:blipFill>
          <a:blip r:embed="rId10"/>
          <a:srcRect/>
          <a:stretch>
            <a:fillRect/>
          </a:stretch>
        </p:blipFill>
        <p:spPr bwMode="auto">
          <a:xfrm>
            <a:off x="5943600" y="2209800"/>
            <a:ext cx="146050" cy="146050"/>
          </a:xfrm>
          <a:prstGeom prst="rect">
            <a:avLst/>
          </a:prstGeom>
          <a:noFill/>
          <a:ln w="3175">
            <a:solidFill>
              <a:schemeClr val="bg1"/>
            </a:solidFill>
            <a:miter lim="800000"/>
            <a:headEnd/>
            <a:tailEnd/>
          </a:ln>
        </p:spPr>
      </p:pic>
      <p:pic>
        <p:nvPicPr>
          <p:cNvPr id="9252" name="Picture 36" descr="brodatz1_2"/>
          <p:cNvPicPr>
            <a:picLocks noChangeAspect="1" noChangeArrowheads="1"/>
          </p:cNvPicPr>
          <p:nvPr/>
        </p:nvPicPr>
        <p:blipFill>
          <a:blip r:embed="rId11"/>
          <a:srcRect/>
          <a:stretch>
            <a:fillRect/>
          </a:stretch>
        </p:blipFill>
        <p:spPr bwMode="auto">
          <a:xfrm>
            <a:off x="5715000" y="2209800"/>
            <a:ext cx="146050" cy="146050"/>
          </a:xfrm>
          <a:prstGeom prst="rect">
            <a:avLst/>
          </a:prstGeom>
          <a:noFill/>
          <a:ln w="3175">
            <a:solidFill>
              <a:schemeClr val="bg1"/>
            </a:solidFill>
            <a:miter lim="800000"/>
            <a:headEnd/>
            <a:tailEnd/>
          </a:ln>
        </p:spPr>
      </p:pic>
      <p:pic>
        <p:nvPicPr>
          <p:cNvPr id="9253" name="Picture 37" descr="brodatz1_5"/>
          <p:cNvPicPr>
            <a:picLocks noChangeAspect="1" noChangeArrowheads="1"/>
          </p:cNvPicPr>
          <p:nvPr/>
        </p:nvPicPr>
        <p:blipFill>
          <a:blip r:embed="rId12"/>
          <a:srcRect/>
          <a:stretch>
            <a:fillRect/>
          </a:stretch>
        </p:blipFill>
        <p:spPr bwMode="auto">
          <a:xfrm>
            <a:off x="6172200" y="2209800"/>
            <a:ext cx="146050" cy="146050"/>
          </a:xfrm>
          <a:prstGeom prst="rect">
            <a:avLst/>
          </a:prstGeom>
          <a:noFill/>
          <a:ln w="3175">
            <a:solidFill>
              <a:schemeClr val="bg1"/>
            </a:solidFill>
            <a:miter lim="800000"/>
            <a:headEnd/>
            <a:tailEnd/>
          </a:ln>
        </p:spPr>
      </p:pic>
      <p:pic>
        <p:nvPicPr>
          <p:cNvPr id="9254" name="Picture 38" descr="brodatz1_6"/>
          <p:cNvPicPr>
            <a:picLocks noChangeAspect="1" noChangeArrowheads="1"/>
          </p:cNvPicPr>
          <p:nvPr/>
        </p:nvPicPr>
        <p:blipFill>
          <a:blip r:embed="rId13"/>
          <a:srcRect/>
          <a:stretch>
            <a:fillRect/>
          </a:stretch>
        </p:blipFill>
        <p:spPr bwMode="auto">
          <a:xfrm>
            <a:off x="6400800" y="2209800"/>
            <a:ext cx="146050" cy="146050"/>
          </a:xfrm>
          <a:prstGeom prst="rect">
            <a:avLst/>
          </a:prstGeom>
          <a:noFill/>
          <a:ln w="3175">
            <a:solidFill>
              <a:schemeClr val="bg1"/>
            </a:solidFill>
            <a:miter lim="800000"/>
            <a:headEnd/>
            <a:tailEnd/>
          </a:ln>
        </p:spPr>
      </p:pic>
      <p:pic>
        <p:nvPicPr>
          <p:cNvPr id="9255" name="Picture 39" descr="brodatz2_1"/>
          <p:cNvPicPr>
            <a:picLocks noChangeAspect="1" noChangeArrowheads="1"/>
          </p:cNvPicPr>
          <p:nvPr/>
        </p:nvPicPr>
        <p:blipFill>
          <a:blip r:embed="rId14"/>
          <a:srcRect/>
          <a:stretch>
            <a:fillRect/>
          </a:stretch>
        </p:blipFill>
        <p:spPr bwMode="auto">
          <a:xfrm>
            <a:off x="6629400" y="2209800"/>
            <a:ext cx="146050" cy="146050"/>
          </a:xfrm>
          <a:prstGeom prst="rect">
            <a:avLst/>
          </a:prstGeom>
          <a:noFill/>
          <a:ln w="3175">
            <a:solidFill>
              <a:schemeClr val="bg1"/>
            </a:solidFill>
            <a:miter lim="800000"/>
            <a:headEnd/>
            <a:tailEnd/>
          </a:ln>
        </p:spPr>
      </p:pic>
      <p:pic>
        <p:nvPicPr>
          <p:cNvPr id="9256" name="Picture 40" descr="brodatz2_2"/>
          <p:cNvPicPr>
            <a:picLocks noChangeAspect="1" noChangeArrowheads="1"/>
          </p:cNvPicPr>
          <p:nvPr/>
        </p:nvPicPr>
        <p:blipFill>
          <a:blip r:embed="rId15"/>
          <a:srcRect/>
          <a:stretch>
            <a:fillRect/>
          </a:stretch>
        </p:blipFill>
        <p:spPr bwMode="auto">
          <a:xfrm>
            <a:off x="6858000" y="2209800"/>
            <a:ext cx="146050" cy="146050"/>
          </a:xfrm>
          <a:prstGeom prst="rect">
            <a:avLst/>
          </a:prstGeom>
          <a:noFill/>
          <a:ln w="3175">
            <a:solidFill>
              <a:schemeClr val="bg1"/>
            </a:solidFill>
            <a:miter lim="800000"/>
            <a:headEnd/>
            <a:tailEnd/>
          </a:ln>
        </p:spPr>
      </p:pic>
      <p:pic>
        <p:nvPicPr>
          <p:cNvPr id="9257" name="Picture 41" descr="brodatz2_3"/>
          <p:cNvPicPr>
            <a:picLocks noChangeAspect="1" noChangeArrowheads="1"/>
          </p:cNvPicPr>
          <p:nvPr/>
        </p:nvPicPr>
        <p:blipFill>
          <a:blip r:embed="rId16"/>
          <a:srcRect/>
          <a:stretch>
            <a:fillRect/>
          </a:stretch>
        </p:blipFill>
        <p:spPr bwMode="auto">
          <a:xfrm>
            <a:off x="7086600" y="2209800"/>
            <a:ext cx="146050" cy="146050"/>
          </a:xfrm>
          <a:prstGeom prst="rect">
            <a:avLst/>
          </a:prstGeom>
          <a:noFill/>
          <a:ln w="3175">
            <a:solidFill>
              <a:schemeClr val="bg1"/>
            </a:solidFill>
            <a:miter lim="800000"/>
            <a:headEnd/>
            <a:tailEnd/>
          </a:ln>
        </p:spPr>
      </p:pic>
      <p:pic>
        <p:nvPicPr>
          <p:cNvPr id="9258" name="Picture 42" descr="brodatz2_5"/>
          <p:cNvPicPr>
            <a:picLocks noChangeAspect="1" noChangeArrowheads="1"/>
          </p:cNvPicPr>
          <p:nvPr/>
        </p:nvPicPr>
        <p:blipFill>
          <a:blip r:embed="rId17"/>
          <a:srcRect/>
          <a:stretch>
            <a:fillRect/>
          </a:stretch>
        </p:blipFill>
        <p:spPr bwMode="auto">
          <a:xfrm>
            <a:off x="7315200" y="2209800"/>
            <a:ext cx="146050" cy="146050"/>
          </a:xfrm>
          <a:prstGeom prst="rect">
            <a:avLst/>
          </a:prstGeom>
          <a:noFill/>
          <a:ln w="3175">
            <a:solidFill>
              <a:schemeClr val="bg1"/>
            </a:solidFill>
            <a:miter lim="800000"/>
            <a:headEnd/>
            <a:tailEnd/>
          </a:ln>
        </p:spPr>
      </p:pic>
      <p:sp>
        <p:nvSpPr>
          <p:cNvPr id="9259" name="Rectangle 43"/>
          <p:cNvSpPr>
            <a:spLocks noChangeArrowheads="1"/>
          </p:cNvSpPr>
          <p:nvPr/>
        </p:nvSpPr>
        <p:spPr bwMode="auto">
          <a:xfrm>
            <a:off x="5486400" y="1981200"/>
            <a:ext cx="152400" cy="152400"/>
          </a:xfrm>
          <a:prstGeom prst="rect">
            <a:avLst/>
          </a:prstGeom>
          <a:solidFill>
            <a:srgbClr val="FFCC99"/>
          </a:solidFill>
          <a:ln w="6350">
            <a:solidFill>
              <a:srgbClr val="FF6600"/>
            </a:solidFill>
            <a:miter lim="800000"/>
            <a:headEnd/>
            <a:tailEnd/>
          </a:ln>
        </p:spPr>
        <p:txBody>
          <a:bodyPr anchor="ctr">
            <a:prstTxWarp prst="textNoShape">
              <a:avLst/>
            </a:prstTxWarp>
            <a:spAutoFit/>
          </a:bodyPr>
          <a:lstStyle/>
          <a:p>
            <a:endParaRPr lang="en-US"/>
          </a:p>
        </p:txBody>
      </p:sp>
      <p:sp>
        <p:nvSpPr>
          <p:cNvPr id="9260" name="Rectangle 44"/>
          <p:cNvSpPr>
            <a:spLocks noChangeArrowheads="1"/>
          </p:cNvSpPr>
          <p:nvPr/>
        </p:nvSpPr>
        <p:spPr bwMode="auto">
          <a:xfrm>
            <a:off x="5715000" y="2057400"/>
            <a:ext cx="152400" cy="76200"/>
          </a:xfrm>
          <a:prstGeom prst="rect">
            <a:avLst/>
          </a:prstGeom>
          <a:solidFill>
            <a:srgbClr val="FFCC99"/>
          </a:solidFill>
          <a:ln w="6350">
            <a:solidFill>
              <a:srgbClr val="FF6600"/>
            </a:solidFill>
            <a:miter lim="800000"/>
            <a:headEnd/>
            <a:tailEnd/>
          </a:ln>
        </p:spPr>
        <p:txBody>
          <a:bodyPr anchor="ctr">
            <a:prstTxWarp prst="textNoShape">
              <a:avLst/>
            </a:prstTxWarp>
            <a:spAutoFit/>
          </a:bodyPr>
          <a:lstStyle/>
          <a:p>
            <a:endParaRPr lang="en-US"/>
          </a:p>
        </p:txBody>
      </p:sp>
      <p:sp>
        <p:nvSpPr>
          <p:cNvPr id="9261" name="Rectangle 45"/>
          <p:cNvSpPr>
            <a:spLocks noChangeArrowheads="1"/>
          </p:cNvSpPr>
          <p:nvPr/>
        </p:nvSpPr>
        <p:spPr bwMode="auto">
          <a:xfrm>
            <a:off x="5943600" y="1981200"/>
            <a:ext cx="152400" cy="152400"/>
          </a:xfrm>
          <a:prstGeom prst="rect">
            <a:avLst/>
          </a:prstGeom>
          <a:solidFill>
            <a:srgbClr val="FFCC99"/>
          </a:solidFill>
          <a:ln w="6350">
            <a:solidFill>
              <a:srgbClr val="FF6600"/>
            </a:solidFill>
            <a:miter lim="800000"/>
            <a:headEnd/>
            <a:tailEnd/>
          </a:ln>
        </p:spPr>
        <p:txBody>
          <a:bodyPr anchor="ctr">
            <a:prstTxWarp prst="textNoShape">
              <a:avLst/>
            </a:prstTxWarp>
            <a:spAutoFit/>
          </a:bodyPr>
          <a:lstStyle/>
          <a:p>
            <a:endParaRPr lang="en-US"/>
          </a:p>
        </p:txBody>
      </p:sp>
      <p:sp>
        <p:nvSpPr>
          <p:cNvPr id="9262" name="Rectangle 46"/>
          <p:cNvSpPr>
            <a:spLocks noChangeArrowheads="1"/>
          </p:cNvSpPr>
          <p:nvPr/>
        </p:nvSpPr>
        <p:spPr bwMode="auto">
          <a:xfrm>
            <a:off x="6172200" y="2057400"/>
            <a:ext cx="152400" cy="76200"/>
          </a:xfrm>
          <a:prstGeom prst="rect">
            <a:avLst/>
          </a:prstGeom>
          <a:solidFill>
            <a:srgbClr val="FFCC99"/>
          </a:solidFill>
          <a:ln w="6350">
            <a:solidFill>
              <a:srgbClr val="FF6600"/>
            </a:solidFill>
            <a:miter lim="800000"/>
            <a:headEnd/>
            <a:tailEnd/>
          </a:ln>
        </p:spPr>
        <p:txBody>
          <a:bodyPr anchor="ctr">
            <a:prstTxWarp prst="textNoShape">
              <a:avLst/>
            </a:prstTxWarp>
            <a:spAutoFit/>
          </a:bodyPr>
          <a:lstStyle/>
          <a:p>
            <a:endParaRPr lang="en-US"/>
          </a:p>
        </p:txBody>
      </p:sp>
      <p:sp>
        <p:nvSpPr>
          <p:cNvPr id="9263" name="Rectangle 47"/>
          <p:cNvSpPr>
            <a:spLocks noChangeArrowheads="1"/>
          </p:cNvSpPr>
          <p:nvPr/>
        </p:nvSpPr>
        <p:spPr bwMode="auto">
          <a:xfrm>
            <a:off x="6400800" y="1905000"/>
            <a:ext cx="152400" cy="228600"/>
          </a:xfrm>
          <a:prstGeom prst="rect">
            <a:avLst/>
          </a:prstGeom>
          <a:solidFill>
            <a:srgbClr val="FFCC99"/>
          </a:solidFill>
          <a:ln w="6350">
            <a:solidFill>
              <a:srgbClr val="FF6600"/>
            </a:solidFill>
            <a:miter lim="800000"/>
            <a:headEnd/>
            <a:tailEnd/>
          </a:ln>
        </p:spPr>
        <p:txBody>
          <a:bodyPr anchor="ctr">
            <a:prstTxWarp prst="textNoShape">
              <a:avLst/>
            </a:prstTxWarp>
            <a:spAutoFit/>
          </a:bodyPr>
          <a:lstStyle/>
          <a:p>
            <a:endParaRPr lang="en-US"/>
          </a:p>
        </p:txBody>
      </p:sp>
      <p:sp>
        <p:nvSpPr>
          <p:cNvPr id="9264" name="Rectangle 48"/>
          <p:cNvSpPr>
            <a:spLocks noChangeArrowheads="1"/>
          </p:cNvSpPr>
          <p:nvPr/>
        </p:nvSpPr>
        <p:spPr bwMode="auto">
          <a:xfrm>
            <a:off x="6629400" y="1981200"/>
            <a:ext cx="152400" cy="152400"/>
          </a:xfrm>
          <a:prstGeom prst="rect">
            <a:avLst/>
          </a:prstGeom>
          <a:solidFill>
            <a:srgbClr val="FFCC99"/>
          </a:solidFill>
          <a:ln w="6350">
            <a:solidFill>
              <a:srgbClr val="FF6600"/>
            </a:solidFill>
            <a:miter lim="800000"/>
            <a:headEnd/>
            <a:tailEnd/>
          </a:ln>
        </p:spPr>
        <p:txBody>
          <a:bodyPr anchor="ctr">
            <a:prstTxWarp prst="textNoShape">
              <a:avLst/>
            </a:prstTxWarp>
            <a:spAutoFit/>
          </a:bodyPr>
          <a:lstStyle/>
          <a:p>
            <a:endParaRPr lang="en-US"/>
          </a:p>
        </p:txBody>
      </p:sp>
      <p:sp>
        <p:nvSpPr>
          <p:cNvPr id="9265" name="Rectangle 49"/>
          <p:cNvSpPr>
            <a:spLocks noChangeArrowheads="1"/>
          </p:cNvSpPr>
          <p:nvPr/>
        </p:nvSpPr>
        <p:spPr bwMode="auto">
          <a:xfrm>
            <a:off x="6858000" y="2057400"/>
            <a:ext cx="152400" cy="76200"/>
          </a:xfrm>
          <a:prstGeom prst="rect">
            <a:avLst/>
          </a:prstGeom>
          <a:solidFill>
            <a:srgbClr val="FFCC99"/>
          </a:solidFill>
          <a:ln w="6350">
            <a:solidFill>
              <a:srgbClr val="FF6600"/>
            </a:solidFill>
            <a:miter lim="800000"/>
            <a:headEnd/>
            <a:tailEnd/>
          </a:ln>
        </p:spPr>
        <p:txBody>
          <a:bodyPr anchor="ctr">
            <a:prstTxWarp prst="textNoShape">
              <a:avLst/>
            </a:prstTxWarp>
            <a:spAutoFit/>
          </a:bodyPr>
          <a:lstStyle/>
          <a:p>
            <a:endParaRPr lang="en-US"/>
          </a:p>
        </p:txBody>
      </p:sp>
      <p:sp>
        <p:nvSpPr>
          <p:cNvPr id="9266" name="Rectangle 50"/>
          <p:cNvSpPr>
            <a:spLocks noChangeArrowheads="1"/>
          </p:cNvSpPr>
          <p:nvPr/>
        </p:nvSpPr>
        <p:spPr bwMode="auto">
          <a:xfrm>
            <a:off x="7086600" y="2057400"/>
            <a:ext cx="152400" cy="76200"/>
          </a:xfrm>
          <a:prstGeom prst="rect">
            <a:avLst/>
          </a:prstGeom>
          <a:solidFill>
            <a:srgbClr val="FFCC99"/>
          </a:solidFill>
          <a:ln w="6350">
            <a:solidFill>
              <a:srgbClr val="FF6600"/>
            </a:solidFill>
            <a:miter lim="800000"/>
            <a:headEnd/>
            <a:tailEnd/>
          </a:ln>
        </p:spPr>
        <p:txBody>
          <a:bodyPr anchor="ctr">
            <a:prstTxWarp prst="textNoShape">
              <a:avLst/>
            </a:prstTxWarp>
            <a:spAutoFit/>
          </a:bodyPr>
          <a:lstStyle/>
          <a:p>
            <a:endParaRPr lang="en-US"/>
          </a:p>
        </p:txBody>
      </p:sp>
      <p:sp>
        <p:nvSpPr>
          <p:cNvPr id="9267" name="Rectangle 51"/>
          <p:cNvSpPr>
            <a:spLocks noChangeArrowheads="1"/>
          </p:cNvSpPr>
          <p:nvPr/>
        </p:nvSpPr>
        <p:spPr bwMode="auto">
          <a:xfrm>
            <a:off x="7315200" y="1981200"/>
            <a:ext cx="152400" cy="152400"/>
          </a:xfrm>
          <a:prstGeom prst="rect">
            <a:avLst/>
          </a:prstGeom>
          <a:solidFill>
            <a:srgbClr val="FFCC99"/>
          </a:solidFill>
          <a:ln w="6350">
            <a:solidFill>
              <a:srgbClr val="FF6600"/>
            </a:solidFill>
            <a:miter lim="800000"/>
            <a:headEnd/>
            <a:tailEnd/>
          </a:ln>
        </p:spPr>
        <p:txBody>
          <a:bodyPr anchor="ctr">
            <a:prstTxWarp prst="textNoShape">
              <a:avLst/>
            </a:prstTxWarp>
            <a:spAutoFit/>
          </a:bodyPr>
          <a:lstStyle/>
          <a:p>
            <a:endParaRPr lang="en-US"/>
          </a:p>
        </p:txBody>
      </p:sp>
      <p:pic>
        <p:nvPicPr>
          <p:cNvPr id="9268" name="Picture 52" descr="hexholes_patch1"/>
          <p:cNvPicPr>
            <a:picLocks noChangeAspect="1" noChangeArrowheads="1"/>
          </p:cNvPicPr>
          <p:nvPr/>
        </p:nvPicPr>
        <p:blipFill>
          <a:blip r:embed="rId6"/>
          <a:srcRect/>
          <a:stretch>
            <a:fillRect/>
          </a:stretch>
        </p:blipFill>
        <p:spPr bwMode="auto">
          <a:xfrm>
            <a:off x="4800600" y="3886200"/>
            <a:ext cx="153988" cy="152400"/>
          </a:xfrm>
          <a:prstGeom prst="rect">
            <a:avLst/>
          </a:prstGeom>
          <a:noFill/>
          <a:ln w="3175">
            <a:solidFill>
              <a:schemeClr val="bg1"/>
            </a:solidFill>
            <a:miter lim="800000"/>
            <a:headEnd/>
            <a:tailEnd/>
          </a:ln>
        </p:spPr>
      </p:pic>
      <p:pic>
        <p:nvPicPr>
          <p:cNvPr id="9269" name="Picture 53" descr="hexholes_patch2"/>
          <p:cNvPicPr>
            <a:picLocks noChangeAspect="1" noChangeArrowheads="1"/>
          </p:cNvPicPr>
          <p:nvPr/>
        </p:nvPicPr>
        <p:blipFill>
          <a:blip r:embed="rId7"/>
          <a:srcRect/>
          <a:stretch>
            <a:fillRect/>
          </a:stretch>
        </p:blipFill>
        <p:spPr bwMode="auto">
          <a:xfrm>
            <a:off x="5029200" y="3887788"/>
            <a:ext cx="152400" cy="150812"/>
          </a:xfrm>
          <a:prstGeom prst="rect">
            <a:avLst/>
          </a:prstGeom>
          <a:noFill/>
          <a:ln w="3175">
            <a:solidFill>
              <a:schemeClr val="bg1"/>
            </a:solidFill>
            <a:miter lim="800000"/>
            <a:headEnd/>
            <a:tailEnd/>
          </a:ln>
        </p:spPr>
      </p:pic>
      <p:pic>
        <p:nvPicPr>
          <p:cNvPr id="9270" name="Picture 54" descr="hexholes_patch3"/>
          <p:cNvPicPr>
            <a:picLocks noChangeAspect="1" noChangeArrowheads="1"/>
          </p:cNvPicPr>
          <p:nvPr/>
        </p:nvPicPr>
        <p:blipFill>
          <a:blip r:embed="rId8"/>
          <a:srcRect/>
          <a:stretch>
            <a:fillRect/>
          </a:stretch>
        </p:blipFill>
        <p:spPr bwMode="auto">
          <a:xfrm>
            <a:off x="5256213" y="3886200"/>
            <a:ext cx="153987" cy="152400"/>
          </a:xfrm>
          <a:prstGeom prst="rect">
            <a:avLst/>
          </a:prstGeom>
          <a:noFill/>
          <a:ln w="3175">
            <a:solidFill>
              <a:schemeClr val="bg1"/>
            </a:solidFill>
            <a:miter lim="800000"/>
            <a:headEnd/>
            <a:tailEnd/>
          </a:ln>
        </p:spPr>
      </p:pic>
      <p:pic>
        <p:nvPicPr>
          <p:cNvPr id="9271" name="Picture 55" descr="brodatz2_1"/>
          <p:cNvPicPr>
            <a:picLocks noChangeAspect="1" noChangeArrowheads="1"/>
          </p:cNvPicPr>
          <p:nvPr/>
        </p:nvPicPr>
        <p:blipFill>
          <a:blip r:embed="rId14"/>
          <a:srcRect/>
          <a:stretch>
            <a:fillRect/>
          </a:stretch>
        </p:blipFill>
        <p:spPr bwMode="auto">
          <a:xfrm>
            <a:off x="6629400" y="3892550"/>
            <a:ext cx="146050" cy="146050"/>
          </a:xfrm>
          <a:prstGeom prst="rect">
            <a:avLst/>
          </a:prstGeom>
          <a:noFill/>
          <a:ln w="3175">
            <a:solidFill>
              <a:schemeClr val="bg1"/>
            </a:solidFill>
            <a:miter lim="800000"/>
            <a:headEnd/>
            <a:tailEnd/>
          </a:ln>
        </p:spPr>
      </p:pic>
      <p:pic>
        <p:nvPicPr>
          <p:cNvPr id="9272" name="Picture 56" descr="brodatz2_2"/>
          <p:cNvPicPr>
            <a:picLocks noChangeAspect="1" noChangeArrowheads="1"/>
          </p:cNvPicPr>
          <p:nvPr/>
        </p:nvPicPr>
        <p:blipFill>
          <a:blip r:embed="rId15"/>
          <a:srcRect/>
          <a:stretch>
            <a:fillRect/>
          </a:stretch>
        </p:blipFill>
        <p:spPr bwMode="auto">
          <a:xfrm>
            <a:off x="6858000" y="3892550"/>
            <a:ext cx="146050" cy="146050"/>
          </a:xfrm>
          <a:prstGeom prst="rect">
            <a:avLst/>
          </a:prstGeom>
          <a:noFill/>
          <a:ln w="3175">
            <a:solidFill>
              <a:schemeClr val="bg1"/>
            </a:solidFill>
            <a:miter lim="800000"/>
            <a:headEnd/>
            <a:tailEnd/>
          </a:ln>
        </p:spPr>
      </p:pic>
      <p:pic>
        <p:nvPicPr>
          <p:cNvPr id="9273" name="Picture 57" descr="brodatz2_3"/>
          <p:cNvPicPr>
            <a:picLocks noChangeAspect="1" noChangeArrowheads="1"/>
          </p:cNvPicPr>
          <p:nvPr/>
        </p:nvPicPr>
        <p:blipFill>
          <a:blip r:embed="rId16"/>
          <a:srcRect/>
          <a:stretch>
            <a:fillRect/>
          </a:stretch>
        </p:blipFill>
        <p:spPr bwMode="auto">
          <a:xfrm>
            <a:off x="7086600" y="3892550"/>
            <a:ext cx="146050" cy="146050"/>
          </a:xfrm>
          <a:prstGeom prst="rect">
            <a:avLst/>
          </a:prstGeom>
          <a:noFill/>
          <a:ln w="3175">
            <a:solidFill>
              <a:schemeClr val="bg1"/>
            </a:solidFill>
            <a:miter lim="800000"/>
            <a:headEnd/>
            <a:tailEnd/>
          </a:ln>
        </p:spPr>
      </p:pic>
      <p:pic>
        <p:nvPicPr>
          <p:cNvPr id="9274" name="Picture 58" descr="brodatz2_5"/>
          <p:cNvPicPr>
            <a:picLocks noChangeAspect="1" noChangeArrowheads="1"/>
          </p:cNvPicPr>
          <p:nvPr/>
        </p:nvPicPr>
        <p:blipFill>
          <a:blip r:embed="rId17"/>
          <a:srcRect/>
          <a:stretch>
            <a:fillRect/>
          </a:stretch>
        </p:blipFill>
        <p:spPr bwMode="auto">
          <a:xfrm>
            <a:off x="7315200" y="3892550"/>
            <a:ext cx="146050" cy="146050"/>
          </a:xfrm>
          <a:prstGeom prst="rect">
            <a:avLst/>
          </a:prstGeom>
          <a:noFill/>
          <a:ln w="3175">
            <a:solidFill>
              <a:schemeClr val="bg1"/>
            </a:solidFill>
            <a:miter lim="800000"/>
            <a:headEnd/>
            <a:tailEnd/>
          </a:ln>
        </p:spPr>
      </p:pic>
      <p:sp>
        <p:nvSpPr>
          <p:cNvPr id="9275" name="Rectangle 59"/>
          <p:cNvSpPr>
            <a:spLocks noChangeArrowheads="1"/>
          </p:cNvSpPr>
          <p:nvPr/>
        </p:nvSpPr>
        <p:spPr bwMode="auto">
          <a:xfrm>
            <a:off x="6629400" y="3740150"/>
            <a:ext cx="152400" cy="76200"/>
          </a:xfrm>
          <a:prstGeom prst="rect">
            <a:avLst/>
          </a:prstGeom>
          <a:solidFill>
            <a:srgbClr val="FFCC99"/>
          </a:solidFill>
          <a:ln w="6350">
            <a:solidFill>
              <a:srgbClr val="FF6600"/>
            </a:solidFill>
            <a:miter lim="800000"/>
            <a:headEnd/>
            <a:tailEnd/>
          </a:ln>
        </p:spPr>
        <p:txBody>
          <a:bodyPr anchor="ctr">
            <a:prstTxWarp prst="textNoShape">
              <a:avLst/>
            </a:prstTxWarp>
            <a:spAutoFit/>
          </a:bodyPr>
          <a:lstStyle/>
          <a:p>
            <a:endParaRPr lang="en-US"/>
          </a:p>
        </p:txBody>
      </p:sp>
      <p:sp>
        <p:nvSpPr>
          <p:cNvPr id="9276" name="Rectangle 60"/>
          <p:cNvSpPr>
            <a:spLocks noChangeArrowheads="1"/>
          </p:cNvSpPr>
          <p:nvPr/>
        </p:nvSpPr>
        <p:spPr bwMode="auto">
          <a:xfrm>
            <a:off x="6858000" y="3657600"/>
            <a:ext cx="152400" cy="158750"/>
          </a:xfrm>
          <a:prstGeom prst="rect">
            <a:avLst/>
          </a:prstGeom>
          <a:solidFill>
            <a:srgbClr val="FFCC99"/>
          </a:solidFill>
          <a:ln w="6350">
            <a:solidFill>
              <a:srgbClr val="FF6600"/>
            </a:solidFill>
            <a:miter lim="800000"/>
            <a:headEnd/>
            <a:tailEnd/>
          </a:ln>
        </p:spPr>
        <p:txBody>
          <a:bodyPr anchor="ctr">
            <a:prstTxWarp prst="textNoShape">
              <a:avLst/>
            </a:prstTxWarp>
            <a:spAutoFit/>
          </a:bodyPr>
          <a:lstStyle/>
          <a:p>
            <a:endParaRPr lang="en-US"/>
          </a:p>
        </p:txBody>
      </p:sp>
      <p:sp>
        <p:nvSpPr>
          <p:cNvPr id="9277" name="Rectangle 61"/>
          <p:cNvSpPr>
            <a:spLocks noChangeArrowheads="1"/>
          </p:cNvSpPr>
          <p:nvPr/>
        </p:nvSpPr>
        <p:spPr bwMode="auto">
          <a:xfrm>
            <a:off x="7086600" y="3740150"/>
            <a:ext cx="152400" cy="76200"/>
          </a:xfrm>
          <a:prstGeom prst="rect">
            <a:avLst/>
          </a:prstGeom>
          <a:solidFill>
            <a:srgbClr val="FFCC99"/>
          </a:solidFill>
          <a:ln w="6350">
            <a:solidFill>
              <a:srgbClr val="FF6600"/>
            </a:solidFill>
            <a:miter lim="800000"/>
            <a:headEnd/>
            <a:tailEnd/>
          </a:ln>
        </p:spPr>
        <p:txBody>
          <a:bodyPr anchor="ctr">
            <a:prstTxWarp prst="textNoShape">
              <a:avLst/>
            </a:prstTxWarp>
            <a:spAutoFit/>
          </a:bodyPr>
          <a:lstStyle/>
          <a:p>
            <a:endParaRPr lang="en-US"/>
          </a:p>
        </p:txBody>
      </p:sp>
      <p:sp>
        <p:nvSpPr>
          <p:cNvPr id="9278" name="Rectangle 62"/>
          <p:cNvSpPr>
            <a:spLocks noChangeArrowheads="1"/>
          </p:cNvSpPr>
          <p:nvPr/>
        </p:nvSpPr>
        <p:spPr bwMode="auto">
          <a:xfrm>
            <a:off x="7315200" y="3740150"/>
            <a:ext cx="152400" cy="76200"/>
          </a:xfrm>
          <a:prstGeom prst="rect">
            <a:avLst/>
          </a:prstGeom>
          <a:solidFill>
            <a:srgbClr val="FFCC99"/>
          </a:solidFill>
          <a:ln w="6350">
            <a:solidFill>
              <a:srgbClr val="FF6600"/>
            </a:solidFill>
            <a:miter lim="800000"/>
            <a:headEnd/>
            <a:tailEnd/>
          </a:ln>
        </p:spPr>
        <p:txBody>
          <a:bodyPr anchor="ctr">
            <a:prstTxWarp prst="textNoShape">
              <a:avLst/>
            </a:prstTxWarp>
            <a:spAutoFit/>
          </a:bodyPr>
          <a:lstStyle/>
          <a:p>
            <a:endParaRPr lang="en-US"/>
          </a:p>
        </p:txBody>
      </p:sp>
      <p:sp>
        <p:nvSpPr>
          <p:cNvPr id="9279" name="Rectangle 63"/>
          <p:cNvSpPr>
            <a:spLocks noChangeArrowheads="1"/>
          </p:cNvSpPr>
          <p:nvPr/>
        </p:nvSpPr>
        <p:spPr bwMode="auto">
          <a:xfrm>
            <a:off x="4800600" y="3733800"/>
            <a:ext cx="152400" cy="76200"/>
          </a:xfrm>
          <a:prstGeom prst="rect">
            <a:avLst/>
          </a:prstGeom>
          <a:solidFill>
            <a:srgbClr val="FFCC99"/>
          </a:solidFill>
          <a:ln w="6350">
            <a:solidFill>
              <a:srgbClr val="FF6600"/>
            </a:solidFill>
            <a:miter lim="800000"/>
            <a:headEnd/>
            <a:tailEnd/>
          </a:ln>
        </p:spPr>
        <p:txBody>
          <a:bodyPr anchor="ctr">
            <a:prstTxWarp prst="textNoShape">
              <a:avLst/>
            </a:prstTxWarp>
            <a:spAutoFit/>
          </a:bodyPr>
          <a:lstStyle/>
          <a:p>
            <a:endParaRPr lang="en-US"/>
          </a:p>
        </p:txBody>
      </p:sp>
      <p:sp>
        <p:nvSpPr>
          <p:cNvPr id="9280" name="Rectangle 64"/>
          <p:cNvSpPr>
            <a:spLocks noChangeArrowheads="1"/>
          </p:cNvSpPr>
          <p:nvPr/>
        </p:nvSpPr>
        <p:spPr bwMode="auto">
          <a:xfrm>
            <a:off x="5029200" y="3733800"/>
            <a:ext cx="152400" cy="76200"/>
          </a:xfrm>
          <a:prstGeom prst="rect">
            <a:avLst/>
          </a:prstGeom>
          <a:solidFill>
            <a:srgbClr val="FFCC99"/>
          </a:solidFill>
          <a:ln w="6350">
            <a:solidFill>
              <a:srgbClr val="FF6600"/>
            </a:solidFill>
            <a:miter lim="800000"/>
            <a:headEnd/>
            <a:tailEnd/>
          </a:ln>
        </p:spPr>
        <p:txBody>
          <a:bodyPr anchor="ctr">
            <a:prstTxWarp prst="textNoShape">
              <a:avLst/>
            </a:prstTxWarp>
            <a:spAutoFit/>
          </a:bodyPr>
          <a:lstStyle/>
          <a:p>
            <a:endParaRPr lang="en-US"/>
          </a:p>
        </p:txBody>
      </p:sp>
      <p:sp>
        <p:nvSpPr>
          <p:cNvPr id="9281" name="Rectangle 65"/>
          <p:cNvSpPr>
            <a:spLocks noChangeArrowheads="1"/>
          </p:cNvSpPr>
          <p:nvPr/>
        </p:nvSpPr>
        <p:spPr bwMode="auto">
          <a:xfrm>
            <a:off x="5257800" y="3657600"/>
            <a:ext cx="152400" cy="152400"/>
          </a:xfrm>
          <a:prstGeom prst="rect">
            <a:avLst/>
          </a:prstGeom>
          <a:solidFill>
            <a:srgbClr val="FFCC99"/>
          </a:solidFill>
          <a:ln w="6350">
            <a:solidFill>
              <a:srgbClr val="FF6600"/>
            </a:solidFill>
            <a:miter lim="800000"/>
            <a:headEnd/>
            <a:tailEnd/>
          </a:ln>
        </p:spPr>
        <p:txBody>
          <a:bodyPr anchor="ctr">
            <a:prstTxWarp prst="textNoShape">
              <a:avLst/>
            </a:prstTxWarp>
            <a:spAutoFit/>
          </a:bodyPr>
          <a:lstStyle/>
          <a:p>
            <a:endParaRPr lang="en-US"/>
          </a:p>
        </p:txBody>
      </p:sp>
      <p:pic>
        <p:nvPicPr>
          <p:cNvPr id="9282" name="Picture 66" descr="hexholes_patch1"/>
          <p:cNvPicPr>
            <a:picLocks noChangeAspect="1" noChangeArrowheads="1"/>
          </p:cNvPicPr>
          <p:nvPr/>
        </p:nvPicPr>
        <p:blipFill>
          <a:blip r:embed="rId6"/>
          <a:srcRect/>
          <a:stretch>
            <a:fillRect/>
          </a:stretch>
        </p:blipFill>
        <p:spPr bwMode="auto">
          <a:xfrm>
            <a:off x="4800600" y="5746750"/>
            <a:ext cx="153988" cy="152400"/>
          </a:xfrm>
          <a:prstGeom prst="rect">
            <a:avLst/>
          </a:prstGeom>
          <a:noFill/>
          <a:ln w="3175">
            <a:solidFill>
              <a:schemeClr val="bg1"/>
            </a:solidFill>
            <a:miter lim="800000"/>
            <a:headEnd/>
            <a:tailEnd/>
          </a:ln>
        </p:spPr>
      </p:pic>
      <p:pic>
        <p:nvPicPr>
          <p:cNvPr id="9283" name="Picture 67" descr="hexholes_patch2"/>
          <p:cNvPicPr>
            <a:picLocks noChangeAspect="1" noChangeArrowheads="1"/>
          </p:cNvPicPr>
          <p:nvPr/>
        </p:nvPicPr>
        <p:blipFill>
          <a:blip r:embed="rId7"/>
          <a:srcRect/>
          <a:stretch>
            <a:fillRect/>
          </a:stretch>
        </p:blipFill>
        <p:spPr bwMode="auto">
          <a:xfrm>
            <a:off x="5029200" y="5748338"/>
            <a:ext cx="152400" cy="150812"/>
          </a:xfrm>
          <a:prstGeom prst="rect">
            <a:avLst/>
          </a:prstGeom>
          <a:noFill/>
          <a:ln w="3175">
            <a:solidFill>
              <a:schemeClr val="bg1"/>
            </a:solidFill>
            <a:miter lim="800000"/>
            <a:headEnd/>
            <a:tailEnd/>
          </a:ln>
        </p:spPr>
      </p:pic>
      <p:pic>
        <p:nvPicPr>
          <p:cNvPr id="9284" name="Picture 68" descr="hexholes_patch3"/>
          <p:cNvPicPr>
            <a:picLocks noChangeAspect="1" noChangeArrowheads="1"/>
          </p:cNvPicPr>
          <p:nvPr/>
        </p:nvPicPr>
        <p:blipFill>
          <a:blip r:embed="rId8"/>
          <a:srcRect/>
          <a:stretch>
            <a:fillRect/>
          </a:stretch>
        </p:blipFill>
        <p:spPr bwMode="auto">
          <a:xfrm>
            <a:off x="5256213" y="5746750"/>
            <a:ext cx="153987" cy="152400"/>
          </a:xfrm>
          <a:prstGeom prst="rect">
            <a:avLst/>
          </a:prstGeom>
          <a:noFill/>
          <a:ln w="3175">
            <a:solidFill>
              <a:schemeClr val="bg1"/>
            </a:solidFill>
            <a:miter lim="800000"/>
            <a:headEnd/>
            <a:tailEnd/>
          </a:ln>
        </p:spPr>
      </p:pic>
      <p:sp>
        <p:nvSpPr>
          <p:cNvPr id="9285" name="Rectangle 69"/>
          <p:cNvSpPr>
            <a:spLocks noChangeArrowheads="1"/>
          </p:cNvSpPr>
          <p:nvPr/>
        </p:nvSpPr>
        <p:spPr bwMode="auto">
          <a:xfrm>
            <a:off x="4800600" y="5594350"/>
            <a:ext cx="152400" cy="76200"/>
          </a:xfrm>
          <a:prstGeom prst="rect">
            <a:avLst/>
          </a:prstGeom>
          <a:solidFill>
            <a:srgbClr val="FFCC99"/>
          </a:solidFill>
          <a:ln w="6350">
            <a:solidFill>
              <a:srgbClr val="FF6600"/>
            </a:solidFill>
            <a:miter lim="800000"/>
            <a:headEnd/>
            <a:tailEnd/>
          </a:ln>
        </p:spPr>
        <p:txBody>
          <a:bodyPr anchor="ctr">
            <a:prstTxWarp prst="textNoShape">
              <a:avLst/>
            </a:prstTxWarp>
            <a:spAutoFit/>
          </a:bodyPr>
          <a:lstStyle/>
          <a:p>
            <a:endParaRPr lang="en-US"/>
          </a:p>
        </p:txBody>
      </p:sp>
      <p:sp>
        <p:nvSpPr>
          <p:cNvPr id="9286" name="Rectangle 70"/>
          <p:cNvSpPr>
            <a:spLocks noChangeArrowheads="1"/>
          </p:cNvSpPr>
          <p:nvPr/>
        </p:nvSpPr>
        <p:spPr bwMode="auto">
          <a:xfrm>
            <a:off x="5029200" y="5441950"/>
            <a:ext cx="152400" cy="228600"/>
          </a:xfrm>
          <a:prstGeom prst="rect">
            <a:avLst/>
          </a:prstGeom>
          <a:solidFill>
            <a:srgbClr val="FFCC99"/>
          </a:solidFill>
          <a:ln w="6350">
            <a:solidFill>
              <a:srgbClr val="FF6600"/>
            </a:solidFill>
            <a:miter lim="800000"/>
            <a:headEnd/>
            <a:tailEnd/>
          </a:ln>
        </p:spPr>
        <p:txBody>
          <a:bodyPr anchor="ctr">
            <a:prstTxWarp prst="textNoShape">
              <a:avLst/>
            </a:prstTxWarp>
            <a:spAutoFit/>
          </a:bodyPr>
          <a:lstStyle/>
          <a:p>
            <a:endParaRPr lang="en-US"/>
          </a:p>
        </p:txBody>
      </p:sp>
      <p:sp>
        <p:nvSpPr>
          <p:cNvPr id="9287" name="Rectangle 71"/>
          <p:cNvSpPr>
            <a:spLocks noChangeArrowheads="1"/>
          </p:cNvSpPr>
          <p:nvPr/>
        </p:nvSpPr>
        <p:spPr bwMode="auto">
          <a:xfrm>
            <a:off x="5257800" y="5594350"/>
            <a:ext cx="152400" cy="76200"/>
          </a:xfrm>
          <a:prstGeom prst="rect">
            <a:avLst/>
          </a:prstGeom>
          <a:solidFill>
            <a:srgbClr val="FFCC99"/>
          </a:solidFill>
          <a:ln w="6350">
            <a:solidFill>
              <a:srgbClr val="FF6600"/>
            </a:solidFill>
            <a:miter lim="800000"/>
            <a:headEnd/>
            <a:tailEnd/>
          </a:ln>
        </p:spPr>
        <p:txBody>
          <a:bodyPr anchor="ctr">
            <a:prstTxWarp prst="textNoShape">
              <a:avLst/>
            </a:prstTxWarp>
            <a:spAutoFit/>
          </a:bodyPr>
          <a:lstStyle/>
          <a:p>
            <a:endParaRPr lang="en-US"/>
          </a:p>
        </p:txBody>
      </p:sp>
      <p:pic>
        <p:nvPicPr>
          <p:cNvPr id="9288" name="Picture 72" descr="brodatz1_1"/>
          <p:cNvPicPr>
            <a:picLocks noChangeAspect="1" noChangeArrowheads="1"/>
          </p:cNvPicPr>
          <p:nvPr/>
        </p:nvPicPr>
        <p:blipFill>
          <a:blip r:embed="rId9"/>
          <a:srcRect/>
          <a:stretch>
            <a:fillRect/>
          </a:stretch>
        </p:blipFill>
        <p:spPr bwMode="auto">
          <a:xfrm>
            <a:off x="5486400" y="5753100"/>
            <a:ext cx="146050" cy="146050"/>
          </a:xfrm>
          <a:prstGeom prst="rect">
            <a:avLst/>
          </a:prstGeom>
          <a:noFill/>
          <a:ln w="3175">
            <a:solidFill>
              <a:schemeClr val="bg1"/>
            </a:solidFill>
            <a:miter lim="800000"/>
            <a:headEnd/>
            <a:tailEnd/>
          </a:ln>
        </p:spPr>
      </p:pic>
      <p:pic>
        <p:nvPicPr>
          <p:cNvPr id="9289" name="Picture 73" descr="brodatz1_4"/>
          <p:cNvPicPr>
            <a:picLocks noChangeAspect="1" noChangeArrowheads="1"/>
          </p:cNvPicPr>
          <p:nvPr/>
        </p:nvPicPr>
        <p:blipFill>
          <a:blip r:embed="rId10"/>
          <a:srcRect/>
          <a:stretch>
            <a:fillRect/>
          </a:stretch>
        </p:blipFill>
        <p:spPr bwMode="auto">
          <a:xfrm>
            <a:off x="5943600" y="5753100"/>
            <a:ext cx="146050" cy="146050"/>
          </a:xfrm>
          <a:prstGeom prst="rect">
            <a:avLst/>
          </a:prstGeom>
          <a:noFill/>
          <a:ln w="3175">
            <a:solidFill>
              <a:schemeClr val="bg1"/>
            </a:solidFill>
            <a:miter lim="800000"/>
            <a:headEnd/>
            <a:tailEnd/>
          </a:ln>
        </p:spPr>
      </p:pic>
      <p:pic>
        <p:nvPicPr>
          <p:cNvPr id="9290" name="Picture 74" descr="brodatz1_2"/>
          <p:cNvPicPr>
            <a:picLocks noChangeAspect="1" noChangeArrowheads="1"/>
          </p:cNvPicPr>
          <p:nvPr/>
        </p:nvPicPr>
        <p:blipFill>
          <a:blip r:embed="rId11"/>
          <a:srcRect/>
          <a:stretch>
            <a:fillRect/>
          </a:stretch>
        </p:blipFill>
        <p:spPr bwMode="auto">
          <a:xfrm>
            <a:off x="5715000" y="5753100"/>
            <a:ext cx="146050" cy="146050"/>
          </a:xfrm>
          <a:prstGeom prst="rect">
            <a:avLst/>
          </a:prstGeom>
          <a:noFill/>
          <a:ln w="3175">
            <a:solidFill>
              <a:schemeClr val="bg1"/>
            </a:solidFill>
            <a:miter lim="800000"/>
            <a:headEnd/>
            <a:tailEnd/>
          </a:ln>
        </p:spPr>
      </p:pic>
      <p:pic>
        <p:nvPicPr>
          <p:cNvPr id="9291" name="Picture 75" descr="brodatz1_5"/>
          <p:cNvPicPr>
            <a:picLocks noChangeAspect="1" noChangeArrowheads="1"/>
          </p:cNvPicPr>
          <p:nvPr/>
        </p:nvPicPr>
        <p:blipFill>
          <a:blip r:embed="rId12"/>
          <a:srcRect/>
          <a:stretch>
            <a:fillRect/>
          </a:stretch>
        </p:blipFill>
        <p:spPr bwMode="auto">
          <a:xfrm>
            <a:off x="6172200" y="5753100"/>
            <a:ext cx="146050" cy="146050"/>
          </a:xfrm>
          <a:prstGeom prst="rect">
            <a:avLst/>
          </a:prstGeom>
          <a:noFill/>
          <a:ln w="3175">
            <a:solidFill>
              <a:schemeClr val="bg1"/>
            </a:solidFill>
            <a:miter lim="800000"/>
            <a:headEnd/>
            <a:tailEnd/>
          </a:ln>
        </p:spPr>
      </p:pic>
      <p:pic>
        <p:nvPicPr>
          <p:cNvPr id="9292" name="Picture 76" descr="brodatz1_6"/>
          <p:cNvPicPr>
            <a:picLocks noChangeAspect="1" noChangeArrowheads="1"/>
          </p:cNvPicPr>
          <p:nvPr/>
        </p:nvPicPr>
        <p:blipFill>
          <a:blip r:embed="rId13"/>
          <a:srcRect/>
          <a:stretch>
            <a:fillRect/>
          </a:stretch>
        </p:blipFill>
        <p:spPr bwMode="auto">
          <a:xfrm>
            <a:off x="6400800" y="5753100"/>
            <a:ext cx="146050" cy="146050"/>
          </a:xfrm>
          <a:prstGeom prst="rect">
            <a:avLst/>
          </a:prstGeom>
          <a:noFill/>
          <a:ln w="3175">
            <a:solidFill>
              <a:schemeClr val="bg1"/>
            </a:solidFill>
            <a:miter lim="800000"/>
            <a:headEnd/>
            <a:tailEnd/>
          </a:ln>
        </p:spPr>
      </p:pic>
      <p:sp>
        <p:nvSpPr>
          <p:cNvPr id="9293" name="Rectangle 77"/>
          <p:cNvSpPr>
            <a:spLocks noChangeArrowheads="1"/>
          </p:cNvSpPr>
          <p:nvPr/>
        </p:nvSpPr>
        <p:spPr bwMode="auto">
          <a:xfrm>
            <a:off x="5486400" y="5518150"/>
            <a:ext cx="152400" cy="158750"/>
          </a:xfrm>
          <a:prstGeom prst="rect">
            <a:avLst/>
          </a:prstGeom>
          <a:solidFill>
            <a:srgbClr val="FFCC99"/>
          </a:solidFill>
          <a:ln w="6350">
            <a:solidFill>
              <a:srgbClr val="FF6600"/>
            </a:solidFill>
            <a:miter lim="800000"/>
            <a:headEnd/>
            <a:tailEnd/>
          </a:ln>
        </p:spPr>
        <p:txBody>
          <a:bodyPr anchor="ctr">
            <a:prstTxWarp prst="textNoShape">
              <a:avLst/>
            </a:prstTxWarp>
            <a:spAutoFit/>
          </a:bodyPr>
          <a:lstStyle/>
          <a:p>
            <a:endParaRPr lang="en-US"/>
          </a:p>
        </p:txBody>
      </p:sp>
      <p:sp>
        <p:nvSpPr>
          <p:cNvPr id="9294" name="Rectangle 78"/>
          <p:cNvSpPr>
            <a:spLocks noChangeArrowheads="1"/>
          </p:cNvSpPr>
          <p:nvPr/>
        </p:nvSpPr>
        <p:spPr bwMode="auto">
          <a:xfrm>
            <a:off x="5715000" y="5600700"/>
            <a:ext cx="152400" cy="76200"/>
          </a:xfrm>
          <a:prstGeom prst="rect">
            <a:avLst/>
          </a:prstGeom>
          <a:solidFill>
            <a:srgbClr val="FFCC99"/>
          </a:solidFill>
          <a:ln w="6350">
            <a:solidFill>
              <a:srgbClr val="FF6600"/>
            </a:solidFill>
            <a:miter lim="800000"/>
            <a:headEnd/>
            <a:tailEnd/>
          </a:ln>
        </p:spPr>
        <p:txBody>
          <a:bodyPr anchor="ctr">
            <a:prstTxWarp prst="textNoShape">
              <a:avLst/>
            </a:prstTxWarp>
            <a:spAutoFit/>
          </a:bodyPr>
          <a:lstStyle/>
          <a:p>
            <a:endParaRPr lang="en-US"/>
          </a:p>
        </p:txBody>
      </p:sp>
      <p:sp>
        <p:nvSpPr>
          <p:cNvPr id="9295" name="Rectangle 79"/>
          <p:cNvSpPr>
            <a:spLocks noChangeArrowheads="1"/>
          </p:cNvSpPr>
          <p:nvPr/>
        </p:nvSpPr>
        <p:spPr bwMode="auto">
          <a:xfrm>
            <a:off x="5943600" y="5600700"/>
            <a:ext cx="152400" cy="76200"/>
          </a:xfrm>
          <a:prstGeom prst="rect">
            <a:avLst/>
          </a:prstGeom>
          <a:solidFill>
            <a:srgbClr val="FFCC99"/>
          </a:solidFill>
          <a:ln w="6350">
            <a:solidFill>
              <a:srgbClr val="FF6600"/>
            </a:solidFill>
            <a:miter lim="800000"/>
            <a:headEnd/>
            <a:tailEnd/>
          </a:ln>
        </p:spPr>
        <p:txBody>
          <a:bodyPr anchor="ctr">
            <a:prstTxWarp prst="textNoShape">
              <a:avLst/>
            </a:prstTxWarp>
            <a:spAutoFit/>
          </a:bodyPr>
          <a:lstStyle/>
          <a:p>
            <a:endParaRPr lang="en-US"/>
          </a:p>
        </p:txBody>
      </p:sp>
      <p:sp>
        <p:nvSpPr>
          <p:cNvPr id="9296" name="Rectangle 80"/>
          <p:cNvSpPr>
            <a:spLocks noChangeArrowheads="1"/>
          </p:cNvSpPr>
          <p:nvPr/>
        </p:nvSpPr>
        <p:spPr bwMode="auto">
          <a:xfrm>
            <a:off x="6172200" y="5518150"/>
            <a:ext cx="152400" cy="158750"/>
          </a:xfrm>
          <a:prstGeom prst="rect">
            <a:avLst/>
          </a:prstGeom>
          <a:solidFill>
            <a:srgbClr val="FFCC99"/>
          </a:solidFill>
          <a:ln w="6350">
            <a:solidFill>
              <a:srgbClr val="FF6600"/>
            </a:solidFill>
            <a:miter lim="800000"/>
            <a:headEnd/>
            <a:tailEnd/>
          </a:ln>
        </p:spPr>
        <p:txBody>
          <a:bodyPr anchor="ctr">
            <a:prstTxWarp prst="textNoShape">
              <a:avLst/>
            </a:prstTxWarp>
            <a:spAutoFit/>
          </a:bodyPr>
          <a:lstStyle/>
          <a:p>
            <a:endParaRPr lang="en-US"/>
          </a:p>
        </p:txBody>
      </p:sp>
      <p:sp>
        <p:nvSpPr>
          <p:cNvPr id="9297" name="Rectangle 81"/>
          <p:cNvSpPr>
            <a:spLocks noChangeArrowheads="1"/>
          </p:cNvSpPr>
          <p:nvPr/>
        </p:nvSpPr>
        <p:spPr bwMode="auto">
          <a:xfrm>
            <a:off x="6400800" y="5441950"/>
            <a:ext cx="152400" cy="234950"/>
          </a:xfrm>
          <a:prstGeom prst="rect">
            <a:avLst/>
          </a:prstGeom>
          <a:solidFill>
            <a:srgbClr val="FFCC99"/>
          </a:solidFill>
          <a:ln w="6350">
            <a:solidFill>
              <a:srgbClr val="FF6600"/>
            </a:solidFill>
            <a:miter lim="800000"/>
            <a:headEnd/>
            <a:tailEnd/>
          </a:ln>
        </p:spPr>
        <p:txBody>
          <a:bodyPr anchor="ctr">
            <a:prstTxWarp prst="textNoShape">
              <a:avLst/>
            </a:prstTxWarp>
            <a:spAutoFit/>
          </a:bodyPr>
          <a:lstStyle/>
          <a:p>
            <a:endParaRPr lang="en-US"/>
          </a:p>
        </p:txBody>
      </p:sp>
      <p:sp>
        <p:nvSpPr>
          <p:cNvPr id="9298" name="Text Box 82"/>
          <p:cNvSpPr txBox="1">
            <a:spLocks noChangeArrowheads="1"/>
          </p:cNvSpPr>
          <p:nvPr/>
        </p:nvSpPr>
        <p:spPr bwMode="auto">
          <a:xfrm>
            <a:off x="5534025" y="1374775"/>
            <a:ext cx="1187450" cy="366713"/>
          </a:xfrm>
          <a:prstGeom prst="rect">
            <a:avLst/>
          </a:prstGeom>
          <a:noFill/>
          <a:ln w="9525">
            <a:noFill/>
            <a:miter lim="800000"/>
            <a:headEnd/>
            <a:tailEnd/>
          </a:ln>
        </p:spPr>
        <p:txBody>
          <a:bodyPr wrap="none">
            <a:prstTxWarp prst="textNoShape">
              <a:avLst/>
            </a:prstTxWarp>
            <a:spAutoFit/>
          </a:bodyPr>
          <a:lstStyle/>
          <a:p>
            <a:pPr algn="ctr" eaLnBrk="1" hangingPunct="1"/>
            <a:r>
              <a:rPr lang="en-US" sz="1800">
                <a:solidFill>
                  <a:schemeClr val="bg1"/>
                </a:solidFill>
              </a:rPr>
              <a:t>histogram</a:t>
            </a:r>
          </a:p>
        </p:txBody>
      </p:sp>
      <p:sp>
        <p:nvSpPr>
          <p:cNvPr id="954452" name="Rectangle 84"/>
          <p:cNvSpPr>
            <a:spLocks noChangeArrowheads="1"/>
          </p:cNvSpPr>
          <p:nvPr/>
        </p:nvSpPr>
        <p:spPr bwMode="auto">
          <a:xfrm>
            <a:off x="152400" y="6140450"/>
            <a:ext cx="8915400" cy="641350"/>
          </a:xfrm>
          <a:prstGeom prst="rect">
            <a:avLst/>
          </a:prstGeom>
          <a:noFill/>
          <a:ln w="9525">
            <a:noFill/>
            <a:miter lim="800000"/>
            <a:headEnd/>
            <a:tailEnd/>
          </a:ln>
        </p:spPr>
        <p:txBody>
          <a:bodyPr>
            <a:prstTxWarp prst="textNoShape">
              <a:avLst/>
            </a:prstTxWarp>
            <a:spAutoFit/>
          </a:bodyPr>
          <a:lstStyle/>
          <a:p>
            <a:r>
              <a:rPr lang="en-US" sz="1800">
                <a:solidFill>
                  <a:schemeClr val="bg1"/>
                </a:solidFill>
              </a:rPr>
              <a:t>Julesz, 1981; Cula &amp; Dana, 2001; Leung &amp; Malik 2001; Mori, Belongie &amp; Malik, 2001; Schmid 2001; Varma &amp; Zisserman, 2002, 2003; Lazebnik, Schmid &amp; Ponce, 2003</a:t>
            </a:r>
          </a:p>
        </p:txBody>
      </p:sp>
      <p:sp>
        <p:nvSpPr>
          <p:cNvPr id="2" name="TextBox 1"/>
          <p:cNvSpPr txBox="1"/>
          <p:nvPr/>
        </p:nvSpPr>
        <p:spPr>
          <a:xfrm>
            <a:off x="2589143" y="6298393"/>
            <a:ext cx="3890809" cy="400110"/>
          </a:xfrm>
          <a:prstGeom prst="rect">
            <a:avLst/>
          </a:prstGeom>
          <a:noFill/>
        </p:spPr>
        <p:txBody>
          <a:bodyPr wrap="none" rtlCol="0">
            <a:spAutoFit/>
          </a:bodyPr>
          <a:lstStyle/>
          <a:p>
            <a:r>
              <a:rPr lang="en-US" sz="2000" dirty="0"/>
              <a:t>Can be computed locally or globally</a:t>
            </a:r>
          </a:p>
        </p:txBody>
      </p:sp>
    </p:spTree>
    <p:extLst>
      <p:ext uri="{BB962C8B-B14F-4D97-AF65-F5344CB8AC3E}">
        <p14:creationId xmlns:p14="http://schemas.microsoft.com/office/powerpoint/2010/main" val="3243958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544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445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65551"/>
            <a:ext cx="8229600" cy="1143000"/>
          </a:xfrm>
        </p:spPr>
        <p:txBody>
          <a:bodyPr>
            <a:normAutofit/>
          </a:bodyPr>
          <a:lstStyle/>
          <a:p>
            <a:r>
              <a:rPr lang="en-US" dirty="0"/>
              <a:t>What can we do with features?</a:t>
            </a:r>
          </a:p>
        </p:txBody>
      </p:sp>
    </p:spTree>
    <p:extLst>
      <p:ext uri="{BB962C8B-B14F-4D97-AF65-F5344CB8AC3E}">
        <p14:creationId xmlns:p14="http://schemas.microsoft.com/office/powerpoint/2010/main" val="219883735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a:xfrm>
            <a:off x="685800" y="76200"/>
            <a:ext cx="7772400" cy="838200"/>
          </a:xfrm>
        </p:spPr>
        <p:txBody>
          <a:bodyPr/>
          <a:lstStyle/>
          <a:p>
            <a:pPr eaLnBrk="1" hangingPunct="1"/>
            <a:r>
              <a:rPr lang="en-US" sz="3000">
                <a:ea typeface="ＭＳ Ｐゴシック" charset="-128"/>
                <a:cs typeface="ＭＳ Ｐゴシック" charset="-128"/>
              </a:rPr>
              <a:t>Finding correspondences</a:t>
            </a:r>
          </a:p>
        </p:txBody>
      </p:sp>
      <p:pic>
        <p:nvPicPr>
          <p:cNvPr id="101379" name="Picture 34" descr="vangogh0"/>
          <p:cNvPicPr>
            <a:picLocks noChangeAspect="1" noChangeArrowheads="1"/>
          </p:cNvPicPr>
          <p:nvPr/>
        </p:nvPicPr>
        <p:blipFill>
          <a:blip r:embed="rId2"/>
          <a:srcRect/>
          <a:stretch>
            <a:fillRect/>
          </a:stretch>
        </p:blipFill>
        <p:spPr bwMode="auto">
          <a:xfrm>
            <a:off x="1036638" y="1219200"/>
            <a:ext cx="2925762" cy="2241550"/>
          </a:xfrm>
          <a:prstGeom prst="rect">
            <a:avLst/>
          </a:prstGeom>
          <a:noFill/>
          <a:ln w="9525">
            <a:noFill/>
            <a:miter lim="800000"/>
            <a:headEnd/>
            <a:tailEnd/>
          </a:ln>
        </p:spPr>
      </p:pic>
      <p:grpSp>
        <p:nvGrpSpPr>
          <p:cNvPr id="101380" name="Group 35"/>
          <p:cNvGrpSpPr>
            <a:grpSpLocks noChangeAspect="1"/>
          </p:cNvGrpSpPr>
          <p:nvPr/>
        </p:nvGrpSpPr>
        <p:grpSpPr bwMode="auto">
          <a:xfrm>
            <a:off x="1271588" y="2786063"/>
            <a:ext cx="201612" cy="227012"/>
            <a:chOff x="1824" y="1728"/>
            <a:chExt cx="1392" cy="1392"/>
          </a:xfrm>
        </p:grpSpPr>
        <p:sp>
          <p:nvSpPr>
            <p:cNvPr id="101430" name="Line 36"/>
            <p:cNvSpPr>
              <a:spLocks noChangeAspect="1" noChangeShapeType="1"/>
            </p:cNvSpPr>
            <p:nvPr/>
          </p:nvSpPr>
          <p:spPr bwMode="auto">
            <a:xfrm flipV="1">
              <a:off x="2502" y="1728"/>
              <a:ext cx="0" cy="1392"/>
            </a:xfrm>
            <a:prstGeom prst="line">
              <a:avLst/>
            </a:prstGeom>
            <a:noFill/>
            <a:ln w="25400">
              <a:solidFill>
                <a:schemeClr val="bg1"/>
              </a:solidFill>
              <a:round/>
              <a:headEnd/>
              <a:tailEnd/>
            </a:ln>
          </p:spPr>
          <p:txBody>
            <a:bodyPr anchor="ctr">
              <a:prstTxWarp prst="textNoShape">
                <a:avLst/>
              </a:prstTxWarp>
              <a:spAutoFit/>
            </a:bodyPr>
            <a:lstStyle/>
            <a:p>
              <a:endParaRPr lang="en-US"/>
            </a:p>
          </p:txBody>
        </p:sp>
        <p:sp>
          <p:nvSpPr>
            <p:cNvPr id="101431" name="Line 37"/>
            <p:cNvSpPr>
              <a:spLocks noChangeAspect="1" noChangeShapeType="1"/>
            </p:cNvSpPr>
            <p:nvPr/>
          </p:nvSpPr>
          <p:spPr bwMode="auto">
            <a:xfrm rot="16200000" flipV="1">
              <a:off x="2520" y="1704"/>
              <a:ext cx="0" cy="1392"/>
            </a:xfrm>
            <a:prstGeom prst="line">
              <a:avLst/>
            </a:prstGeom>
            <a:noFill/>
            <a:ln w="25400">
              <a:solidFill>
                <a:schemeClr val="bg1"/>
              </a:solidFill>
              <a:round/>
              <a:headEnd/>
              <a:tailEnd/>
            </a:ln>
          </p:spPr>
          <p:txBody>
            <a:bodyPr anchor="ctr">
              <a:prstTxWarp prst="textNoShape">
                <a:avLst/>
              </a:prstTxWarp>
              <a:spAutoFit/>
            </a:bodyPr>
            <a:lstStyle/>
            <a:p>
              <a:endParaRPr lang="en-US"/>
            </a:p>
          </p:txBody>
        </p:sp>
      </p:grpSp>
      <p:grpSp>
        <p:nvGrpSpPr>
          <p:cNvPr id="101381" name="Group 38"/>
          <p:cNvGrpSpPr>
            <a:grpSpLocks noChangeAspect="1"/>
          </p:cNvGrpSpPr>
          <p:nvPr/>
        </p:nvGrpSpPr>
        <p:grpSpPr bwMode="auto">
          <a:xfrm>
            <a:off x="2389188" y="2905125"/>
            <a:ext cx="201612" cy="228600"/>
            <a:chOff x="1824" y="1728"/>
            <a:chExt cx="1392" cy="1392"/>
          </a:xfrm>
        </p:grpSpPr>
        <p:sp>
          <p:nvSpPr>
            <p:cNvPr id="101428" name="Line 39"/>
            <p:cNvSpPr>
              <a:spLocks noChangeAspect="1" noChangeShapeType="1"/>
            </p:cNvSpPr>
            <p:nvPr/>
          </p:nvSpPr>
          <p:spPr bwMode="auto">
            <a:xfrm flipV="1">
              <a:off x="2502" y="1728"/>
              <a:ext cx="0" cy="1392"/>
            </a:xfrm>
            <a:prstGeom prst="line">
              <a:avLst/>
            </a:prstGeom>
            <a:noFill/>
            <a:ln w="25400">
              <a:solidFill>
                <a:schemeClr val="bg1"/>
              </a:solidFill>
              <a:round/>
              <a:headEnd/>
              <a:tailEnd/>
            </a:ln>
          </p:spPr>
          <p:txBody>
            <a:bodyPr anchor="ctr">
              <a:prstTxWarp prst="textNoShape">
                <a:avLst/>
              </a:prstTxWarp>
              <a:spAutoFit/>
            </a:bodyPr>
            <a:lstStyle/>
            <a:p>
              <a:endParaRPr lang="en-US"/>
            </a:p>
          </p:txBody>
        </p:sp>
        <p:sp>
          <p:nvSpPr>
            <p:cNvPr id="101429" name="Line 40"/>
            <p:cNvSpPr>
              <a:spLocks noChangeAspect="1" noChangeShapeType="1"/>
            </p:cNvSpPr>
            <p:nvPr/>
          </p:nvSpPr>
          <p:spPr bwMode="auto">
            <a:xfrm rot="16200000" flipV="1">
              <a:off x="2520" y="1704"/>
              <a:ext cx="0" cy="1392"/>
            </a:xfrm>
            <a:prstGeom prst="line">
              <a:avLst/>
            </a:prstGeom>
            <a:noFill/>
            <a:ln w="25400">
              <a:solidFill>
                <a:schemeClr val="bg1"/>
              </a:solidFill>
              <a:round/>
              <a:headEnd/>
              <a:tailEnd/>
            </a:ln>
          </p:spPr>
          <p:txBody>
            <a:bodyPr anchor="ctr">
              <a:prstTxWarp prst="textNoShape">
                <a:avLst/>
              </a:prstTxWarp>
              <a:spAutoFit/>
            </a:bodyPr>
            <a:lstStyle/>
            <a:p>
              <a:endParaRPr lang="en-US"/>
            </a:p>
          </p:txBody>
        </p:sp>
      </p:grpSp>
      <p:grpSp>
        <p:nvGrpSpPr>
          <p:cNvPr id="101382" name="Group 41"/>
          <p:cNvGrpSpPr>
            <a:grpSpLocks noChangeAspect="1"/>
          </p:cNvGrpSpPr>
          <p:nvPr/>
        </p:nvGrpSpPr>
        <p:grpSpPr bwMode="auto">
          <a:xfrm>
            <a:off x="1941513" y="2479675"/>
            <a:ext cx="203200" cy="227013"/>
            <a:chOff x="1824" y="1728"/>
            <a:chExt cx="1392" cy="1392"/>
          </a:xfrm>
        </p:grpSpPr>
        <p:sp>
          <p:nvSpPr>
            <p:cNvPr id="101426" name="Line 42"/>
            <p:cNvSpPr>
              <a:spLocks noChangeAspect="1" noChangeShapeType="1"/>
            </p:cNvSpPr>
            <p:nvPr/>
          </p:nvSpPr>
          <p:spPr bwMode="auto">
            <a:xfrm flipV="1">
              <a:off x="2502" y="1728"/>
              <a:ext cx="0" cy="1392"/>
            </a:xfrm>
            <a:prstGeom prst="line">
              <a:avLst/>
            </a:prstGeom>
            <a:noFill/>
            <a:ln w="25400">
              <a:solidFill>
                <a:schemeClr val="bg1"/>
              </a:solidFill>
              <a:round/>
              <a:headEnd/>
              <a:tailEnd/>
            </a:ln>
          </p:spPr>
          <p:txBody>
            <a:bodyPr anchor="ctr">
              <a:prstTxWarp prst="textNoShape">
                <a:avLst/>
              </a:prstTxWarp>
              <a:spAutoFit/>
            </a:bodyPr>
            <a:lstStyle/>
            <a:p>
              <a:endParaRPr lang="en-US"/>
            </a:p>
          </p:txBody>
        </p:sp>
        <p:sp>
          <p:nvSpPr>
            <p:cNvPr id="101427" name="Line 43"/>
            <p:cNvSpPr>
              <a:spLocks noChangeAspect="1" noChangeShapeType="1"/>
            </p:cNvSpPr>
            <p:nvPr/>
          </p:nvSpPr>
          <p:spPr bwMode="auto">
            <a:xfrm rot="16200000" flipV="1">
              <a:off x="2520" y="1704"/>
              <a:ext cx="0" cy="1392"/>
            </a:xfrm>
            <a:prstGeom prst="line">
              <a:avLst/>
            </a:prstGeom>
            <a:noFill/>
            <a:ln w="25400">
              <a:solidFill>
                <a:schemeClr val="bg1"/>
              </a:solidFill>
              <a:round/>
              <a:headEnd/>
              <a:tailEnd/>
            </a:ln>
          </p:spPr>
          <p:txBody>
            <a:bodyPr anchor="ctr">
              <a:prstTxWarp prst="textNoShape">
                <a:avLst/>
              </a:prstTxWarp>
              <a:spAutoFit/>
            </a:bodyPr>
            <a:lstStyle/>
            <a:p>
              <a:endParaRPr lang="en-US"/>
            </a:p>
          </p:txBody>
        </p:sp>
      </p:grpSp>
      <p:grpSp>
        <p:nvGrpSpPr>
          <p:cNvPr id="101383" name="Group 44"/>
          <p:cNvGrpSpPr>
            <a:grpSpLocks noChangeAspect="1"/>
          </p:cNvGrpSpPr>
          <p:nvPr/>
        </p:nvGrpSpPr>
        <p:grpSpPr bwMode="auto">
          <a:xfrm>
            <a:off x="1485900" y="2157413"/>
            <a:ext cx="203200" cy="228600"/>
            <a:chOff x="1824" y="1728"/>
            <a:chExt cx="1392" cy="1392"/>
          </a:xfrm>
        </p:grpSpPr>
        <p:sp>
          <p:nvSpPr>
            <p:cNvPr id="101424" name="Line 45"/>
            <p:cNvSpPr>
              <a:spLocks noChangeAspect="1" noChangeShapeType="1"/>
            </p:cNvSpPr>
            <p:nvPr/>
          </p:nvSpPr>
          <p:spPr bwMode="auto">
            <a:xfrm flipV="1">
              <a:off x="2502" y="1728"/>
              <a:ext cx="0" cy="1392"/>
            </a:xfrm>
            <a:prstGeom prst="line">
              <a:avLst/>
            </a:prstGeom>
            <a:noFill/>
            <a:ln w="25400">
              <a:solidFill>
                <a:schemeClr val="bg1"/>
              </a:solidFill>
              <a:round/>
              <a:headEnd/>
              <a:tailEnd/>
            </a:ln>
          </p:spPr>
          <p:txBody>
            <a:bodyPr anchor="ctr">
              <a:prstTxWarp prst="textNoShape">
                <a:avLst/>
              </a:prstTxWarp>
              <a:spAutoFit/>
            </a:bodyPr>
            <a:lstStyle/>
            <a:p>
              <a:endParaRPr lang="en-US"/>
            </a:p>
          </p:txBody>
        </p:sp>
        <p:sp>
          <p:nvSpPr>
            <p:cNvPr id="101425" name="Line 46"/>
            <p:cNvSpPr>
              <a:spLocks noChangeAspect="1" noChangeShapeType="1"/>
            </p:cNvSpPr>
            <p:nvPr/>
          </p:nvSpPr>
          <p:spPr bwMode="auto">
            <a:xfrm rot="16200000" flipV="1">
              <a:off x="2520" y="1704"/>
              <a:ext cx="0" cy="1392"/>
            </a:xfrm>
            <a:prstGeom prst="line">
              <a:avLst/>
            </a:prstGeom>
            <a:noFill/>
            <a:ln w="25400">
              <a:solidFill>
                <a:schemeClr val="bg1"/>
              </a:solidFill>
              <a:round/>
              <a:headEnd/>
              <a:tailEnd/>
            </a:ln>
          </p:spPr>
          <p:txBody>
            <a:bodyPr anchor="ctr">
              <a:prstTxWarp prst="textNoShape">
                <a:avLst/>
              </a:prstTxWarp>
              <a:spAutoFit/>
            </a:bodyPr>
            <a:lstStyle/>
            <a:p>
              <a:endParaRPr lang="en-US"/>
            </a:p>
          </p:txBody>
        </p:sp>
      </p:grpSp>
      <p:grpSp>
        <p:nvGrpSpPr>
          <p:cNvPr id="101384" name="Group 47"/>
          <p:cNvGrpSpPr>
            <a:grpSpLocks noChangeAspect="1"/>
          </p:cNvGrpSpPr>
          <p:nvPr/>
        </p:nvGrpSpPr>
        <p:grpSpPr bwMode="auto">
          <a:xfrm>
            <a:off x="2984500" y="2870200"/>
            <a:ext cx="201613" cy="227013"/>
            <a:chOff x="1824" y="1728"/>
            <a:chExt cx="1392" cy="1392"/>
          </a:xfrm>
        </p:grpSpPr>
        <p:sp>
          <p:nvSpPr>
            <p:cNvPr id="101422" name="Line 48"/>
            <p:cNvSpPr>
              <a:spLocks noChangeAspect="1" noChangeShapeType="1"/>
            </p:cNvSpPr>
            <p:nvPr/>
          </p:nvSpPr>
          <p:spPr bwMode="auto">
            <a:xfrm flipV="1">
              <a:off x="2502" y="1728"/>
              <a:ext cx="0" cy="1392"/>
            </a:xfrm>
            <a:prstGeom prst="line">
              <a:avLst/>
            </a:prstGeom>
            <a:noFill/>
            <a:ln w="25400">
              <a:solidFill>
                <a:schemeClr val="bg1"/>
              </a:solidFill>
              <a:round/>
              <a:headEnd/>
              <a:tailEnd/>
            </a:ln>
          </p:spPr>
          <p:txBody>
            <a:bodyPr anchor="ctr">
              <a:prstTxWarp prst="textNoShape">
                <a:avLst/>
              </a:prstTxWarp>
              <a:spAutoFit/>
            </a:bodyPr>
            <a:lstStyle/>
            <a:p>
              <a:endParaRPr lang="en-US"/>
            </a:p>
          </p:txBody>
        </p:sp>
        <p:sp>
          <p:nvSpPr>
            <p:cNvPr id="101423" name="Line 49"/>
            <p:cNvSpPr>
              <a:spLocks noChangeAspect="1" noChangeShapeType="1"/>
            </p:cNvSpPr>
            <p:nvPr/>
          </p:nvSpPr>
          <p:spPr bwMode="auto">
            <a:xfrm rot="16200000" flipV="1">
              <a:off x="2520" y="1704"/>
              <a:ext cx="0" cy="1392"/>
            </a:xfrm>
            <a:prstGeom prst="line">
              <a:avLst/>
            </a:prstGeom>
            <a:noFill/>
            <a:ln w="25400">
              <a:solidFill>
                <a:schemeClr val="bg1"/>
              </a:solidFill>
              <a:round/>
              <a:headEnd/>
              <a:tailEnd/>
            </a:ln>
          </p:spPr>
          <p:txBody>
            <a:bodyPr anchor="ctr">
              <a:prstTxWarp prst="textNoShape">
                <a:avLst/>
              </a:prstTxWarp>
              <a:spAutoFit/>
            </a:bodyPr>
            <a:lstStyle/>
            <a:p>
              <a:endParaRPr lang="en-US"/>
            </a:p>
          </p:txBody>
        </p:sp>
      </p:grpSp>
      <p:grpSp>
        <p:nvGrpSpPr>
          <p:cNvPr id="101385" name="Group 50"/>
          <p:cNvGrpSpPr>
            <a:grpSpLocks noChangeAspect="1"/>
          </p:cNvGrpSpPr>
          <p:nvPr/>
        </p:nvGrpSpPr>
        <p:grpSpPr bwMode="auto">
          <a:xfrm>
            <a:off x="2798763" y="1766888"/>
            <a:ext cx="201612" cy="227012"/>
            <a:chOff x="1824" y="1728"/>
            <a:chExt cx="1392" cy="1392"/>
          </a:xfrm>
        </p:grpSpPr>
        <p:sp>
          <p:nvSpPr>
            <p:cNvPr id="101420" name="Line 51"/>
            <p:cNvSpPr>
              <a:spLocks noChangeAspect="1" noChangeShapeType="1"/>
            </p:cNvSpPr>
            <p:nvPr/>
          </p:nvSpPr>
          <p:spPr bwMode="auto">
            <a:xfrm flipV="1">
              <a:off x="2502" y="1728"/>
              <a:ext cx="0" cy="1392"/>
            </a:xfrm>
            <a:prstGeom prst="line">
              <a:avLst/>
            </a:prstGeom>
            <a:noFill/>
            <a:ln w="25400">
              <a:solidFill>
                <a:schemeClr val="bg1"/>
              </a:solidFill>
              <a:round/>
              <a:headEnd/>
              <a:tailEnd/>
            </a:ln>
          </p:spPr>
          <p:txBody>
            <a:bodyPr anchor="ctr">
              <a:prstTxWarp prst="textNoShape">
                <a:avLst/>
              </a:prstTxWarp>
              <a:spAutoFit/>
            </a:bodyPr>
            <a:lstStyle/>
            <a:p>
              <a:endParaRPr lang="en-US"/>
            </a:p>
          </p:txBody>
        </p:sp>
        <p:sp>
          <p:nvSpPr>
            <p:cNvPr id="101421" name="Line 52"/>
            <p:cNvSpPr>
              <a:spLocks noChangeAspect="1" noChangeShapeType="1"/>
            </p:cNvSpPr>
            <p:nvPr/>
          </p:nvSpPr>
          <p:spPr bwMode="auto">
            <a:xfrm rot="16200000" flipV="1">
              <a:off x="2520" y="1704"/>
              <a:ext cx="0" cy="1392"/>
            </a:xfrm>
            <a:prstGeom prst="line">
              <a:avLst/>
            </a:prstGeom>
            <a:noFill/>
            <a:ln w="25400">
              <a:solidFill>
                <a:schemeClr val="bg1"/>
              </a:solidFill>
              <a:round/>
              <a:headEnd/>
              <a:tailEnd/>
            </a:ln>
          </p:spPr>
          <p:txBody>
            <a:bodyPr anchor="ctr">
              <a:prstTxWarp prst="textNoShape">
                <a:avLst/>
              </a:prstTxWarp>
              <a:spAutoFit/>
            </a:bodyPr>
            <a:lstStyle/>
            <a:p>
              <a:endParaRPr lang="en-US"/>
            </a:p>
          </p:txBody>
        </p:sp>
      </p:grpSp>
      <p:grpSp>
        <p:nvGrpSpPr>
          <p:cNvPr id="101386" name="Group 53"/>
          <p:cNvGrpSpPr>
            <a:grpSpLocks noChangeAspect="1"/>
          </p:cNvGrpSpPr>
          <p:nvPr/>
        </p:nvGrpSpPr>
        <p:grpSpPr bwMode="auto">
          <a:xfrm>
            <a:off x="3124200" y="2206625"/>
            <a:ext cx="201613" cy="230188"/>
            <a:chOff x="1824" y="1728"/>
            <a:chExt cx="1392" cy="1392"/>
          </a:xfrm>
        </p:grpSpPr>
        <p:sp>
          <p:nvSpPr>
            <p:cNvPr id="101418" name="Line 54"/>
            <p:cNvSpPr>
              <a:spLocks noChangeAspect="1" noChangeShapeType="1"/>
            </p:cNvSpPr>
            <p:nvPr/>
          </p:nvSpPr>
          <p:spPr bwMode="auto">
            <a:xfrm flipV="1">
              <a:off x="2502" y="1728"/>
              <a:ext cx="0" cy="1392"/>
            </a:xfrm>
            <a:prstGeom prst="line">
              <a:avLst/>
            </a:prstGeom>
            <a:noFill/>
            <a:ln w="25400">
              <a:solidFill>
                <a:schemeClr val="bg1"/>
              </a:solidFill>
              <a:round/>
              <a:headEnd/>
              <a:tailEnd/>
            </a:ln>
          </p:spPr>
          <p:txBody>
            <a:bodyPr anchor="ctr">
              <a:prstTxWarp prst="textNoShape">
                <a:avLst/>
              </a:prstTxWarp>
              <a:spAutoFit/>
            </a:bodyPr>
            <a:lstStyle/>
            <a:p>
              <a:endParaRPr lang="en-US"/>
            </a:p>
          </p:txBody>
        </p:sp>
        <p:sp>
          <p:nvSpPr>
            <p:cNvPr id="101419" name="Line 55"/>
            <p:cNvSpPr>
              <a:spLocks noChangeAspect="1" noChangeShapeType="1"/>
            </p:cNvSpPr>
            <p:nvPr/>
          </p:nvSpPr>
          <p:spPr bwMode="auto">
            <a:xfrm rot="16200000" flipV="1">
              <a:off x="2520" y="1704"/>
              <a:ext cx="0" cy="1392"/>
            </a:xfrm>
            <a:prstGeom prst="line">
              <a:avLst/>
            </a:prstGeom>
            <a:noFill/>
            <a:ln w="25400">
              <a:solidFill>
                <a:schemeClr val="bg1"/>
              </a:solidFill>
              <a:round/>
              <a:headEnd/>
              <a:tailEnd/>
            </a:ln>
          </p:spPr>
          <p:txBody>
            <a:bodyPr anchor="ctr">
              <a:prstTxWarp prst="textNoShape">
                <a:avLst/>
              </a:prstTxWarp>
              <a:spAutoFit/>
            </a:bodyPr>
            <a:lstStyle/>
            <a:p>
              <a:endParaRPr lang="en-US"/>
            </a:p>
          </p:txBody>
        </p:sp>
      </p:grpSp>
      <p:grpSp>
        <p:nvGrpSpPr>
          <p:cNvPr id="101387" name="Group 56"/>
          <p:cNvGrpSpPr>
            <a:grpSpLocks noChangeAspect="1"/>
          </p:cNvGrpSpPr>
          <p:nvPr/>
        </p:nvGrpSpPr>
        <p:grpSpPr bwMode="auto">
          <a:xfrm>
            <a:off x="1844675" y="3054350"/>
            <a:ext cx="203200" cy="227013"/>
            <a:chOff x="1824" y="1728"/>
            <a:chExt cx="1392" cy="1392"/>
          </a:xfrm>
        </p:grpSpPr>
        <p:sp>
          <p:nvSpPr>
            <p:cNvPr id="101416" name="Line 57"/>
            <p:cNvSpPr>
              <a:spLocks noChangeAspect="1" noChangeShapeType="1"/>
            </p:cNvSpPr>
            <p:nvPr/>
          </p:nvSpPr>
          <p:spPr bwMode="auto">
            <a:xfrm flipV="1">
              <a:off x="2502" y="1728"/>
              <a:ext cx="0" cy="1392"/>
            </a:xfrm>
            <a:prstGeom prst="line">
              <a:avLst/>
            </a:prstGeom>
            <a:noFill/>
            <a:ln w="25400">
              <a:solidFill>
                <a:schemeClr val="bg1"/>
              </a:solidFill>
              <a:round/>
              <a:headEnd/>
              <a:tailEnd/>
            </a:ln>
          </p:spPr>
          <p:txBody>
            <a:bodyPr anchor="ctr">
              <a:prstTxWarp prst="textNoShape">
                <a:avLst/>
              </a:prstTxWarp>
              <a:spAutoFit/>
            </a:bodyPr>
            <a:lstStyle/>
            <a:p>
              <a:endParaRPr lang="en-US"/>
            </a:p>
          </p:txBody>
        </p:sp>
        <p:sp>
          <p:nvSpPr>
            <p:cNvPr id="101417" name="Line 58"/>
            <p:cNvSpPr>
              <a:spLocks noChangeAspect="1" noChangeShapeType="1"/>
            </p:cNvSpPr>
            <p:nvPr/>
          </p:nvSpPr>
          <p:spPr bwMode="auto">
            <a:xfrm rot="16200000" flipV="1">
              <a:off x="2520" y="1704"/>
              <a:ext cx="0" cy="1392"/>
            </a:xfrm>
            <a:prstGeom prst="line">
              <a:avLst/>
            </a:prstGeom>
            <a:noFill/>
            <a:ln w="25400">
              <a:solidFill>
                <a:schemeClr val="bg1"/>
              </a:solidFill>
              <a:round/>
              <a:headEnd/>
              <a:tailEnd/>
            </a:ln>
          </p:spPr>
          <p:txBody>
            <a:bodyPr anchor="ctr">
              <a:prstTxWarp prst="textNoShape">
                <a:avLst/>
              </a:prstTxWarp>
              <a:spAutoFit/>
            </a:bodyPr>
            <a:lstStyle/>
            <a:p>
              <a:endParaRPr lang="en-US"/>
            </a:p>
          </p:txBody>
        </p:sp>
      </p:grpSp>
      <p:grpSp>
        <p:nvGrpSpPr>
          <p:cNvPr id="101388" name="Group 59"/>
          <p:cNvGrpSpPr>
            <a:grpSpLocks noChangeAspect="1"/>
          </p:cNvGrpSpPr>
          <p:nvPr/>
        </p:nvGrpSpPr>
        <p:grpSpPr bwMode="auto">
          <a:xfrm>
            <a:off x="2352675" y="2147888"/>
            <a:ext cx="203200" cy="228600"/>
            <a:chOff x="1824" y="1728"/>
            <a:chExt cx="1392" cy="1392"/>
          </a:xfrm>
        </p:grpSpPr>
        <p:sp>
          <p:nvSpPr>
            <p:cNvPr id="101414" name="Line 60"/>
            <p:cNvSpPr>
              <a:spLocks noChangeAspect="1" noChangeShapeType="1"/>
            </p:cNvSpPr>
            <p:nvPr/>
          </p:nvSpPr>
          <p:spPr bwMode="auto">
            <a:xfrm flipV="1">
              <a:off x="2502" y="1728"/>
              <a:ext cx="0" cy="1392"/>
            </a:xfrm>
            <a:prstGeom prst="line">
              <a:avLst/>
            </a:prstGeom>
            <a:noFill/>
            <a:ln w="25400">
              <a:solidFill>
                <a:schemeClr val="bg1"/>
              </a:solidFill>
              <a:round/>
              <a:headEnd/>
              <a:tailEnd/>
            </a:ln>
          </p:spPr>
          <p:txBody>
            <a:bodyPr anchor="ctr">
              <a:prstTxWarp prst="textNoShape">
                <a:avLst/>
              </a:prstTxWarp>
              <a:spAutoFit/>
            </a:bodyPr>
            <a:lstStyle/>
            <a:p>
              <a:endParaRPr lang="en-US"/>
            </a:p>
          </p:txBody>
        </p:sp>
        <p:sp>
          <p:nvSpPr>
            <p:cNvPr id="101415" name="Line 61"/>
            <p:cNvSpPr>
              <a:spLocks noChangeAspect="1" noChangeShapeType="1"/>
            </p:cNvSpPr>
            <p:nvPr/>
          </p:nvSpPr>
          <p:spPr bwMode="auto">
            <a:xfrm rot="16200000" flipV="1">
              <a:off x="2520" y="1704"/>
              <a:ext cx="0" cy="1392"/>
            </a:xfrm>
            <a:prstGeom prst="line">
              <a:avLst/>
            </a:prstGeom>
            <a:noFill/>
            <a:ln w="25400">
              <a:solidFill>
                <a:schemeClr val="bg1"/>
              </a:solidFill>
              <a:round/>
              <a:headEnd/>
              <a:tailEnd/>
            </a:ln>
          </p:spPr>
          <p:txBody>
            <a:bodyPr anchor="ctr">
              <a:prstTxWarp prst="textNoShape">
                <a:avLst/>
              </a:prstTxWarp>
              <a:spAutoFit/>
            </a:bodyPr>
            <a:lstStyle/>
            <a:p>
              <a:endParaRPr lang="en-US"/>
            </a:p>
          </p:txBody>
        </p:sp>
      </p:grpSp>
      <p:pic>
        <p:nvPicPr>
          <p:cNvPr id="101389" name="Picture 63" descr="v_img11"/>
          <p:cNvPicPr>
            <a:picLocks noChangeAspect="1" noChangeArrowheads="1"/>
          </p:cNvPicPr>
          <p:nvPr/>
        </p:nvPicPr>
        <p:blipFill>
          <a:blip r:embed="rId3"/>
          <a:srcRect/>
          <a:stretch>
            <a:fillRect/>
          </a:stretch>
        </p:blipFill>
        <p:spPr bwMode="auto">
          <a:xfrm>
            <a:off x="5638800" y="1223963"/>
            <a:ext cx="2927350" cy="2236787"/>
          </a:xfrm>
          <a:prstGeom prst="rect">
            <a:avLst/>
          </a:prstGeom>
          <a:noFill/>
          <a:ln w="9525">
            <a:noFill/>
            <a:miter lim="800000"/>
            <a:headEnd/>
            <a:tailEnd/>
          </a:ln>
        </p:spPr>
      </p:pic>
      <p:grpSp>
        <p:nvGrpSpPr>
          <p:cNvPr id="101390" name="Group 64"/>
          <p:cNvGrpSpPr>
            <a:grpSpLocks noChangeAspect="1"/>
          </p:cNvGrpSpPr>
          <p:nvPr/>
        </p:nvGrpSpPr>
        <p:grpSpPr bwMode="auto">
          <a:xfrm>
            <a:off x="6629400" y="1870075"/>
            <a:ext cx="201613" cy="228600"/>
            <a:chOff x="1824" y="1728"/>
            <a:chExt cx="1392" cy="1392"/>
          </a:xfrm>
        </p:grpSpPr>
        <p:sp>
          <p:nvSpPr>
            <p:cNvPr id="101412" name="Line 65"/>
            <p:cNvSpPr>
              <a:spLocks noChangeAspect="1" noChangeShapeType="1"/>
            </p:cNvSpPr>
            <p:nvPr/>
          </p:nvSpPr>
          <p:spPr bwMode="auto">
            <a:xfrm flipV="1">
              <a:off x="2502" y="1728"/>
              <a:ext cx="0" cy="1392"/>
            </a:xfrm>
            <a:prstGeom prst="line">
              <a:avLst/>
            </a:prstGeom>
            <a:noFill/>
            <a:ln w="25400">
              <a:solidFill>
                <a:schemeClr val="bg1"/>
              </a:solidFill>
              <a:round/>
              <a:headEnd/>
              <a:tailEnd/>
            </a:ln>
          </p:spPr>
          <p:txBody>
            <a:bodyPr anchor="ctr">
              <a:prstTxWarp prst="textNoShape">
                <a:avLst/>
              </a:prstTxWarp>
              <a:spAutoFit/>
            </a:bodyPr>
            <a:lstStyle/>
            <a:p>
              <a:endParaRPr lang="en-US"/>
            </a:p>
          </p:txBody>
        </p:sp>
        <p:sp>
          <p:nvSpPr>
            <p:cNvPr id="101413" name="Line 66"/>
            <p:cNvSpPr>
              <a:spLocks noChangeAspect="1" noChangeShapeType="1"/>
            </p:cNvSpPr>
            <p:nvPr/>
          </p:nvSpPr>
          <p:spPr bwMode="auto">
            <a:xfrm rot="16200000" flipV="1">
              <a:off x="2520" y="1704"/>
              <a:ext cx="0" cy="1392"/>
            </a:xfrm>
            <a:prstGeom prst="line">
              <a:avLst/>
            </a:prstGeom>
            <a:noFill/>
            <a:ln w="25400">
              <a:solidFill>
                <a:schemeClr val="bg1"/>
              </a:solidFill>
              <a:round/>
              <a:headEnd/>
              <a:tailEnd/>
            </a:ln>
          </p:spPr>
          <p:txBody>
            <a:bodyPr anchor="ctr">
              <a:prstTxWarp prst="textNoShape">
                <a:avLst/>
              </a:prstTxWarp>
              <a:spAutoFit/>
            </a:bodyPr>
            <a:lstStyle/>
            <a:p>
              <a:endParaRPr lang="en-US"/>
            </a:p>
          </p:txBody>
        </p:sp>
      </p:grpSp>
      <p:grpSp>
        <p:nvGrpSpPr>
          <p:cNvPr id="101391" name="Group 67"/>
          <p:cNvGrpSpPr>
            <a:grpSpLocks noChangeAspect="1"/>
          </p:cNvGrpSpPr>
          <p:nvPr/>
        </p:nvGrpSpPr>
        <p:grpSpPr bwMode="auto">
          <a:xfrm>
            <a:off x="7072313" y="1592263"/>
            <a:ext cx="201612" cy="230187"/>
            <a:chOff x="1824" y="1728"/>
            <a:chExt cx="1392" cy="1392"/>
          </a:xfrm>
        </p:grpSpPr>
        <p:sp>
          <p:nvSpPr>
            <p:cNvPr id="101410" name="Line 68"/>
            <p:cNvSpPr>
              <a:spLocks noChangeAspect="1" noChangeShapeType="1"/>
            </p:cNvSpPr>
            <p:nvPr/>
          </p:nvSpPr>
          <p:spPr bwMode="auto">
            <a:xfrm flipV="1">
              <a:off x="2502" y="1728"/>
              <a:ext cx="0" cy="1392"/>
            </a:xfrm>
            <a:prstGeom prst="line">
              <a:avLst/>
            </a:prstGeom>
            <a:noFill/>
            <a:ln w="25400">
              <a:solidFill>
                <a:schemeClr val="bg1"/>
              </a:solidFill>
              <a:round/>
              <a:headEnd/>
              <a:tailEnd/>
            </a:ln>
          </p:spPr>
          <p:txBody>
            <a:bodyPr anchor="ctr">
              <a:prstTxWarp prst="textNoShape">
                <a:avLst/>
              </a:prstTxWarp>
              <a:spAutoFit/>
            </a:bodyPr>
            <a:lstStyle/>
            <a:p>
              <a:endParaRPr lang="en-US"/>
            </a:p>
          </p:txBody>
        </p:sp>
        <p:sp>
          <p:nvSpPr>
            <p:cNvPr id="101411" name="Line 69"/>
            <p:cNvSpPr>
              <a:spLocks noChangeAspect="1" noChangeShapeType="1"/>
            </p:cNvSpPr>
            <p:nvPr/>
          </p:nvSpPr>
          <p:spPr bwMode="auto">
            <a:xfrm rot="16200000" flipV="1">
              <a:off x="2520" y="1704"/>
              <a:ext cx="0" cy="1392"/>
            </a:xfrm>
            <a:prstGeom prst="line">
              <a:avLst/>
            </a:prstGeom>
            <a:noFill/>
            <a:ln w="25400">
              <a:solidFill>
                <a:schemeClr val="bg1"/>
              </a:solidFill>
              <a:round/>
              <a:headEnd/>
              <a:tailEnd/>
            </a:ln>
          </p:spPr>
          <p:txBody>
            <a:bodyPr anchor="ctr">
              <a:prstTxWarp prst="textNoShape">
                <a:avLst/>
              </a:prstTxWarp>
              <a:spAutoFit/>
            </a:bodyPr>
            <a:lstStyle/>
            <a:p>
              <a:endParaRPr lang="en-US"/>
            </a:p>
          </p:txBody>
        </p:sp>
      </p:grpSp>
      <p:grpSp>
        <p:nvGrpSpPr>
          <p:cNvPr id="101392" name="Group 70"/>
          <p:cNvGrpSpPr>
            <a:grpSpLocks noChangeAspect="1"/>
          </p:cNvGrpSpPr>
          <p:nvPr/>
        </p:nvGrpSpPr>
        <p:grpSpPr bwMode="auto">
          <a:xfrm>
            <a:off x="7615238" y="1947863"/>
            <a:ext cx="201612" cy="230187"/>
            <a:chOff x="1824" y="1728"/>
            <a:chExt cx="1392" cy="1392"/>
          </a:xfrm>
        </p:grpSpPr>
        <p:sp>
          <p:nvSpPr>
            <p:cNvPr id="101408" name="Line 71"/>
            <p:cNvSpPr>
              <a:spLocks noChangeAspect="1" noChangeShapeType="1"/>
            </p:cNvSpPr>
            <p:nvPr/>
          </p:nvSpPr>
          <p:spPr bwMode="auto">
            <a:xfrm flipV="1">
              <a:off x="2502" y="1728"/>
              <a:ext cx="0" cy="1392"/>
            </a:xfrm>
            <a:prstGeom prst="line">
              <a:avLst/>
            </a:prstGeom>
            <a:noFill/>
            <a:ln w="25400">
              <a:solidFill>
                <a:schemeClr val="bg1"/>
              </a:solidFill>
              <a:round/>
              <a:headEnd/>
              <a:tailEnd/>
            </a:ln>
          </p:spPr>
          <p:txBody>
            <a:bodyPr anchor="ctr">
              <a:prstTxWarp prst="textNoShape">
                <a:avLst/>
              </a:prstTxWarp>
              <a:spAutoFit/>
            </a:bodyPr>
            <a:lstStyle/>
            <a:p>
              <a:endParaRPr lang="en-US"/>
            </a:p>
          </p:txBody>
        </p:sp>
        <p:sp>
          <p:nvSpPr>
            <p:cNvPr id="101409" name="Line 72"/>
            <p:cNvSpPr>
              <a:spLocks noChangeAspect="1" noChangeShapeType="1"/>
            </p:cNvSpPr>
            <p:nvPr/>
          </p:nvSpPr>
          <p:spPr bwMode="auto">
            <a:xfrm rot="16200000" flipV="1">
              <a:off x="2520" y="1704"/>
              <a:ext cx="0" cy="1392"/>
            </a:xfrm>
            <a:prstGeom prst="line">
              <a:avLst/>
            </a:prstGeom>
            <a:noFill/>
            <a:ln w="25400">
              <a:solidFill>
                <a:schemeClr val="bg1"/>
              </a:solidFill>
              <a:round/>
              <a:headEnd/>
              <a:tailEnd/>
            </a:ln>
          </p:spPr>
          <p:txBody>
            <a:bodyPr anchor="ctr">
              <a:prstTxWarp prst="textNoShape">
                <a:avLst/>
              </a:prstTxWarp>
              <a:spAutoFit/>
            </a:bodyPr>
            <a:lstStyle/>
            <a:p>
              <a:endParaRPr lang="en-US"/>
            </a:p>
          </p:txBody>
        </p:sp>
      </p:grpSp>
      <p:grpSp>
        <p:nvGrpSpPr>
          <p:cNvPr id="101393" name="Group 73"/>
          <p:cNvGrpSpPr>
            <a:grpSpLocks noChangeAspect="1"/>
          </p:cNvGrpSpPr>
          <p:nvPr/>
        </p:nvGrpSpPr>
        <p:grpSpPr bwMode="auto">
          <a:xfrm>
            <a:off x="6848475" y="2457450"/>
            <a:ext cx="201613" cy="230188"/>
            <a:chOff x="1824" y="1728"/>
            <a:chExt cx="1392" cy="1392"/>
          </a:xfrm>
        </p:grpSpPr>
        <p:sp>
          <p:nvSpPr>
            <p:cNvPr id="101406" name="Line 74"/>
            <p:cNvSpPr>
              <a:spLocks noChangeAspect="1" noChangeShapeType="1"/>
            </p:cNvSpPr>
            <p:nvPr/>
          </p:nvSpPr>
          <p:spPr bwMode="auto">
            <a:xfrm flipV="1">
              <a:off x="2502" y="1728"/>
              <a:ext cx="0" cy="1392"/>
            </a:xfrm>
            <a:prstGeom prst="line">
              <a:avLst/>
            </a:prstGeom>
            <a:noFill/>
            <a:ln w="25400">
              <a:solidFill>
                <a:schemeClr val="bg1"/>
              </a:solidFill>
              <a:round/>
              <a:headEnd/>
              <a:tailEnd/>
            </a:ln>
          </p:spPr>
          <p:txBody>
            <a:bodyPr anchor="ctr">
              <a:prstTxWarp prst="textNoShape">
                <a:avLst/>
              </a:prstTxWarp>
              <a:spAutoFit/>
            </a:bodyPr>
            <a:lstStyle/>
            <a:p>
              <a:endParaRPr lang="en-US"/>
            </a:p>
          </p:txBody>
        </p:sp>
        <p:sp>
          <p:nvSpPr>
            <p:cNvPr id="101407" name="Line 75"/>
            <p:cNvSpPr>
              <a:spLocks noChangeAspect="1" noChangeShapeType="1"/>
            </p:cNvSpPr>
            <p:nvPr/>
          </p:nvSpPr>
          <p:spPr bwMode="auto">
            <a:xfrm rot="16200000" flipV="1">
              <a:off x="2520" y="1704"/>
              <a:ext cx="0" cy="1392"/>
            </a:xfrm>
            <a:prstGeom prst="line">
              <a:avLst/>
            </a:prstGeom>
            <a:noFill/>
            <a:ln w="25400">
              <a:solidFill>
                <a:schemeClr val="bg1"/>
              </a:solidFill>
              <a:round/>
              <a:headEnd/>
              <a:tailEnd/>
            </a:ln>
          </p:spPr>
          <p:txBody>
            <a:bodyPr anchor="ctr">
              <a:prstTxWarp prst="textNoShape">
                <a:avLst/>
              </a:prstTxWarp>
              <a:spAutoFit/>
            </a:bodyPr>
            <a:lstStyle/>
            <a:p>
              <a:endParaRPr lang="en-US"/>
            </a:p>
          </p:txBody>
        </p:sp>
      </p:grpSp>
      <p:grpSp>
        <p:nvGrpSpPr>
          <p:cNvPr id="101394" name="Group 76"/>
          <p:cNvGrpSpPr>
            <a:grpSpLocks noChangeAspect="1"/>
          </p:cNvGrpSpPr>
          <p:nvPr/>
        </p:nvGrpSpPr>
        <p:grpSpPr bwMode="auto">
          <a:xfrm>
            <a:off x="7085013" y="2878138"/>
            <a:ext cx="201612" cy="228600"/>
            <a:chOff x="1824" y="1728"/>
            <a:chExt cx="1392" cy="1392"/>
          </a:xfrm>
        </p:grpSpPr>
        <p:sp>
          <p:nvSpPr>
            <p:cNvPr id="101404" name="Line 77"/>
            <p:cNvSpPr>
              <a:spLocks noChangeAspect="1" noChangeShapeType="1"/>
            </p:cNvSpPr>
            <p:nvPr/>
          </p:nvSpPr>
          <p:spPr bwMode="auto">
            <a:xfrm flipV="1">
              <a:off x="2502" y="1728"/>
              <a:ext cx="0" cy="1392"/>
            </a:xfrm>
            <a:prstGeom prst="line">
              <a:avLst/>
            </a:prstGeom>
            <a:noFill/>
            <a:ln w="25400">
              <a:solidFill>
                <a:schemeClr val="bg1"/>
              </a:solidFill>
              <a:round/>
              <a:headEnd/>
              <a:tailEnd/>
            </a:ln>
          </p:spPr>
          <p:txBody>
            <a:bodyPr anchor="ctr">
              <a:prstTxWarp prst="textNoShape">
                <a:avLst/>
              </a:prstTxWarp>
              <a:spAutoFit/>
            </a:bodyPr>
            <a:lstStyle/>
            <a:p>
              <a:endParaRPr lang="en-US"/>
            </a:p>
          </p:txBody>
        </p:sp>
        <p:sp>
          <p:nvSpPr>
            <p:cNvPr id="101405" name="Line 78"/>
            <p:cNvSpPr>
              <a:spLocks noChangeAspect="1" noChangeShapeType="1"/>
            </p:cNvSpPr>
            <p:nvPr/>
          </p:nvSpPr>
          <p:spPr bwMode="auto">
            <a:xfrm rot="16200000" flipV="1">
              <a:off x="2520" y="1704"/>
              <a:ext cx="0" cy="1392"/>
            </a:xfrm>
            <a:prstGeom prst="line">
              <a:avLst/>
            </a:prstGeom>
            <a:noFill/>
            <a:ln w="25400">
              <a:solidFill>
                <a:schemeClr val="bg1"/>
              </a:solidFill>
              <a:round/>
              <a:headEnd/>
              <a:tailEnd/>
            </a:ln>
          </p:spPr>
          <p:txBody>
            <a:bodyPr anchor="ctr">
              <a:prstTxWarp prst="textNoShape">
                <a:avLst/>
              </a:prstTxWarp>
              <a:spAutoFit/>
            </a:bodyPr>
            <a:lstStyle/>
            <a:p>
              <a:endParaRPr lang="en-US"/>
            </a:p>
          </p:txBody>
        </p:sp>
      </p:grpSp>
      <p:grpSp>
        <p:nvGrpSpPr>
          <p:cNvPr id="101395" name="Group 79"/>
          <p:cNvGrpSpPr>
            <a:grpSpLocks noChangeAspect="1"/>
          </p:cNvGrpSpPr>
          <p:nvPr/>
        </p:nvGrpSpPr>
        <p:grpSpPr bwMode="auto">
          <a:xfrm>
            <a:off x="7480300" y="3168650"/>
            <a:ext cx="201613" cy="230188"/>
            <a:chOff x="1824" y="1728"/>
            <a:chExt cx="1392" cy="1392"/>
          </a:xfrm>
        </p:grpSpPr>
        <p:sp>
          <p:nvSpPr>
            <p:cNvPr id="101402" name="Line 80"/>
            <p:cNvSpPr>
              <a:spLocks noChangeAspect="1" noChangeShapeType="1"/>
            </p:cNvSpPr>
            <p:nvPr/>
          </p:nvSpPr>
          <p:spPr bwMode="auto">
            <a:xfrm flipV="1">
              <a:off x="2502" y="1728"/>
              <a:ext cx="0" cy="1392"/>
            </a:xfrm>
            <a:prstGeom prst="line">
              <a:avLst/>
            </a:prstGeom>
            <a:noFill/>
            <a:ln w="25400">
              <a:solidFill>
                <a:schemeClr val="bg1"/>
              </a:solidFill>
              <a:round/>
              <a:headEnd/>
              <a:tailEnd/>
            </a:ln>
          </p:spPr>
          <p:txBody>
            <a:bodyPr anchor="ctr">
              <a:prstTxWarp prst="textNoShape">
                <a:avLst/>
              </a:prstTxWarp>
              <a:spAutoFit/>
            </a:bodyPr>
            <a:lstStyle/>
            <a:p>
              <a:endParaRPr lang="en-US"/>
            </a:p>
          </p:txBody>
        </p:sp>
        <p:sp>
          <p:nvSpPr>
            <p:cNvPr id="101403" name="Line 81"/>
            <p:cNvSpPr>
              <a:spLocks noChangeAspect="1" noChangeShapeType="1"/>
            </p:cNvSpPr>
            <p:nvPr/>
          </p:nvSpPr>
          <p:spPr bwMode="auto">
            <a:xfrm rot="16200000" flipV="1">
              <a:off x="2520" y="1704"/>
              <a:ext cx="0" cy="1392"/>
            </a:xfrm>
            <a:prstGeom prst="line">
              <a:avLst/>
            </a:prstGeom>
            <a:noFill/>
            <a:ln w="25400">
              <a:solidFill>
                <a:schemeClr val="bg1"/>
              </a:solidFill>
              <a:round/>
              <a:headEnd/>
              <a:tailEnd/>
            </a:ln>
          </p:spPr>
          <p:txBody>
            <a:bodyPr anchor="ctr">
              <a:prstTxWarp prst="textNoShape">
                <a:avLst/>
              </a:prstTxWarp>
              <a:spAutoFit/>
            </a:bodyPr>
            <a:lstStyle/>
            <a:p>
              <a:endParaRPr lang="en-US"/>
            </a:p>
          </p:txBody>
        </p:sp>
      </p:grpSp>
      <p:grpSp>
        <p:nvGrpSpPr>
          <p:cNvPr id="101396" name="Group 82"/>
          <p:cNvGrpSpPr>
            <a:grpSpLocks noChangeAspect="1"/>
          </p:cNvGrpSpPr>
          <p:nvPr/>
        </p:nvGrpSpPr>
        <p:grpSpPr bwMode="auto">
          <a:xfrm>
            <a:off x="7529513" y="2633663"/>
            <a:ext cx="201612" cy="228600"/>
            <a:chOff x="1824" y="1728"/>
            <a:chExt cx="1392" cy="1392"/>
          </a:xfrm>
        </p:grpSpPr>
        <p:sp>
          <p:nvSpPr>
            <p:cNvPr id="101400" name="Line 83"/>
            <p:cNvSpPr>
              <a:spLocks noChangeAspect="1" noChangeShapeType="1"/>
            </p:cNvSpPr>
            <p:nvPr/>
          </p:nvSpPr>
          <p:spPr bwMode="auto">
            <a:xfrm flipV="1">
              <a:off x="2502" y="1728"/>
              <a:ext cx="0" cy="1392"/>
            </a:xfrm>
            <a:prstGeom prst="line">
              <a:avLst/>
            </a:prstGeom>
            <a:noFill/>
            <a:ln w="25400">
              <a:solidFill>
                <a:schemeClr val="bg1"/>
              </a:solidFill>
              <a:round/>
              <a:headEnd/>
              <a:tailEnd/>
            </a:ln>
          </p:spPr>
          <p:txBody>
            <a:bodyPr anchor="ctr">
              <a:prstTxWarp prst="textNoShape">
                <a:avLst/>
              </a:prstTxWarp>
              <a:spAutoFit/>
            </a:bodyPr>
            <a:lstStyle/>
            <a:p>
              <a:endParaRPr lang="en-US"/>
            </a:p>
          </p:txBody>
        </p:sp>
        <p:sp>
          <p:nvSpPr>
            <p:cNvPr id="101401" name="Line 84"/>
            <p:cNvSpPr>
              <a:spLocks noChangeAspect="1" noChangeShapeType="1"/>
            </p:cNvSpPr>
            <p:nvPr/>
          </p:nvSpPr>
          <p:spPr bwMode="auto">
            <a:xfrm rot="16200000" flipV="1">
              <a:off x="2520" y="1704"/>
              <a:ext cx="0" cy="1392"/>
            </a:xfrm>
            <a:prstGeom prst="line">
              <a:avLst/>
            </a:prstGeom>
            <a:noFill/>
            <a:ln w="25400">
              <a:solidFill>
                <a:schemeClr val="bg1"/>
              </a:solidFill>
              <a:round/>
              <a:headEnd/>
              <a:tailEnd/>
            </a:ln>
          </p:spPr>
          <p:txBody>
            <a:bodyPr anchor="ctr">
              <a:prstTxWarp prst="textNoShape">
                <a:avLst/>
              </a:prstTxWarp>
              <a:spAutoFit/>
            </a:bodyPr>
            <a:lstStyle/>
            <a:p>
              <a:endParaRPr lang="en-US"/>
            </a:p>
          </p:txBody>
        </p:sp>
      </p:grpSp>
      <p:sp>
        <p:nvSpPr>
          <p:cNvPr id="101397" name="Line 85"/>
          <p:cNvSpPr>
            <a:spLocks noChangeShapeType="1"/>
          </p:cNvSpPr>
          <p:nvPr/>
        </p:nvSpPr>
        <p:spPr bwMode="auto">
          <a:xfrm>
            <a:off x="4516438" y="2341563"/>
            <a:ext cx="631825" cy="0"/>
          </a:xfrm>
          <a:prstGeom prst="line">
            <a:avLst/>
          </a:prstGeom>
          <a:noFill/>
          <a:ln w="28575">
            <a:solidFill>
              <a:schemeClr val="tx1"/>
            </a:solidFill>
            <a:round/>
            <a:headEnd type="triangle" w="med" len="med"/>
            <a:tailEnd type="triangle" w="med" len="med"/>
          </a:ln>
        </p:spPr>
        <p:txBody>
          <a:bodyPr wrap="none" anchor="ctr">
            <a:prstTxWarp prst="textNoShape">
              <a:avLst/>
            </a:prstTxWarp>
            <a:spAutoFit/>
          </a:bodyPr>
          <a:lstStyle/>
          <a:p>
            <a:endParaRPr lang="en-US"/>
          </a:p>
        </p:txBody>
      </p:sp>
      <p:sp>
        <p:nvSpPr>
          <p:cNvPr id="101398" name="Text Box 107"/>
          <p:cNvSpPr txBox="1">
            <a:spLocks noChangeArrowheads="1"/>
          </p:cNvSpPr>
          <p:nvPr/>
        </p:nvSpPr>
        <p:spPr bwMode="auto">
          <a:xfrm>
            <a:off x="4606925" y="1752600"/>
            <a:ext cx="498475" cy="517525"/>
          </a:xfrm>
          <a:prstGeom prst="rect">
            <a:avLst/>
          </a:prstGeom>
          <a:noFill/>
          <a:ln w="19050">
            <a:noFill/>
            <a:miter lim="800000"/>
            <a:headEnd/>
            <a:tailEnd/>
          </a:ln>
        </p:spPr>
        <p:txBody>
          <a:bodyPr anchor="ctr">
            <a:prstTxWarp prst="textNoShape">
              <a:avLst/>
            </a:prstTxWarp>
            <a:spAutoFit/>
          </a:bodyPr>
          <a:lstStyle/>
          <a:p>
            <a:pPr algn="ctr">
              <a:spcBef>
                <a:spcPct val="20000"/>
              </a:spcBef>
            </a:pPr>
            <a:r>
              <a:rPr lang="en-US" sz="2800"/>
              <a:t>?</a:t>
            </a:r>
            <a:endParaRPr lang="en-US"/>
          </a:p>
        </p:txBody>
      </p:sp>
      <p:sp>
        <p:nvSpPr>
          <p:cNvPr id="101399" name="Text Box 6"/>
          <p:cNvSpPr txBox="1">
            <a:spLocks noChangeArrowheads="1"/>
          </p:cNvSpPr>
          <p:nvPr/>
        </p:nvSpPr>
        <p:spPr bwMode="auto">
          <a:xfrm>
            <a:off x="6645275" y="6553200"/>
            <a:ext cx="2574925" cy="369888"/>
          </a:xfrm>
          <a:prstGeom prst="rect">
            <a:avLst/>
          </a:prstGeom>
          <a:noFill/>
          <a:ln w="9525">
            <a:noFill/>
            <a:miter lim="800000"/>
            <a:headEnd/>
            <a:tailEnd/>
          </a:ln>
        </p:spPr>
        <p:txBody>
          <a:bodyPr wrap="none">
            <a:prstTxWarp prst="textNoShape">
              <a:avLst/>
            </a:prstTxWarp>
            <a:spAutoFit/>
          </a:bodyPr>
          <a:lstStyle/>
          <a:p>
            <a:pPr eaLnBrk="0" hangingPunct="0"/>
            <a:r>
              <a:rPr lang="en-US">
                <a:solidFill>
                  <a:srgbClr val="000000"/>
                </a:solidFill>
                <a:latin typeface="Calibri" charset="0"/>
                <a:ea typeface="Arial" charset="0"/>
                <a:cs typeface="Arial" charset="0"/>
              </a:rPr>
              <a:t>source: Svetlana Lazebnik </a:t>
            </a:r>
          </a:p>
        </p:txBody>
      </p:sp>
    </p:spTree>
    <p:extLst>
      <p:ext uri="{BB962C8B-B14F-4D97-AF65-F5344CB8AC3E}">
        <p14:creationId xmlns:p14="http://schemas.microsoft.com/office/powerpoint/2010/main" val="41942487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685800" y="76200"/>
            <a:ext cx="7772400" cy="838200"/>
          </a:xfrm>
        </p:spPr>
        <p:txBody>
          <a:bodyPr/>
          <a:lstStyle/>
          <a:p>
            <a:pPr eaLnBrk="1" hangingPunct="1"/>
            <a:r>
              <a:rPr lang="en-US" sz="3000">
                <a:ea typeface="ＭＳ Ｐゴシック" charset="-128"/>
                <a:cs typeface="ＭＳ Ｐゴシック" charset="-128"/>
              </a:rPr>
              <a:t>Finding correspondences</a:t>
            </a:r>
          </a:p>
        </p:txBody>
      </p:sp>
      <p:sp>
        <p:nvSpPr>
          <p:cNvPr id="102403" name="Rectangle 3"/>
          <p:cNvSpPr txBox="1">
            <a:spLocks noChangeArrowheads="1"/>
          </p:cNvSpPr>
          <p:nvPr/>
        </p:nvSpPr>
        <p:spPr bwMode="auto">
          <a:xfrm>
            <a:off x="685800" y="5791200"/>
            <a:ext cx="7772400" cy="914400"/>
          </a:xfrm>
          <a:prstGeom prst="rect">
            <a:avLst/>
          </a:prstGeom>
          <a:noFill/>
          <a:ln w="9525">
            <a:noFill/>
            <a:miter lim="800000"/>
            <a:headEnd/>
            <a:tailEnd/>
          </a:ln>
        </p:spPr>
        <p:txBody>
          <a:bodyPr>
            <a:prstTxWarp prst="textNoShape">
              <a:avLst/>
            </a:prstTxWarp>
          </a:bodyPr>
          <a:lstStyle/>
          <a:p>
            <a:pPr marL="342900" indent="-342900" defTabSz="914400" eaLnBrk="0" hangingPunct="0">
              <a:spcBef>
                <a:spcPct val="20000"/>
              </a:spcBef>
              <a:buFontTx/>
              <a:buChar char="•"/>
            </a:pPr>
            <a:r>
              <a:rPr lang="en-US" sz="2400">
                <a:latin typeface="Calibri" charset="0"/>
              </a:rPr>
              <a:t>Need to compare </a:t>
            </a:r>
            <a:r>
              <a:rPr lang="en-US" sz="2400" i="1">
                <a:latin typeface="Calibri" charset="0"/>
              </a:rPr>
              <a:t>feature descriptors</a:t>
            </a:r>
            <a:r>
              <a:rPr lang="en-US" sz="2400">
                <a:latin typeface="Calibri" charset="0"/>
              </a:rPr>
              <a:t> of local patches surrounding interest points</a:t>
            </a:r>
            <a:endParaRPr lang="en-US" sz="2400" i="1">
              <a:latin typeface="Calibri" charset="0"/>
            </a:endParaRPr>
          </a:p>
        </p:txBody>
      </p:sp>
      <p:pic>
        <p:nvPicPr>
          <p:cNvPr id="102404" name="Picture 4" descr="vangogh0"/>
          <p:cNvPicPr>
            <a:picLocks noChangeAspect="1" noChangeArrowheads="1"/>
          </p:cNvPicPr>
          <p:nvPr/>
        </p:nvPicPr>
        <p:blipFill>
          <a:blip r:embed="rId2"/>
          <a:srcRect/>
          <a:stretch>
            <a:fillRect/>
          </a:stretch>
        </p:blipFill>
        <p:spPr bwMode="auto">
          <a:xfrm>
            <a:off x="1036638" y="1219200"/>
            <a:ext cx="2925762" cy="2241550"/>
          </a:xfrm>
          <a:prstGeom prst="rect">
            <a:avLst/>
          </a:prstGeom>
          <a:noFill/>
          <a:ln w="9525">
            <a:noFill/>
            <a:miter lim="800000"/>
            <a:headEnd/>
            <a:tailEnd/>
          </a:ln>
        </p:spPr>
      </p:pic>
      <p:grpSp>
        <p:nvGrpSpPr>
          <p:cNvPr id="102405" name="Group 5"/>
          <p:cNvGrpSpPr>
            <a:grpSpLocks noChangeAspect="1"/>
          </p:cNvGrpSpPr>
          <p:nvPr/>
        </p:nvGrpSpPr>
        <p:grpSpPr bwMode="auto">
          <a:xfrm>
            <a:off x="1271588" y="2786063"/>
            <a:ext cx="201612" cy="227012"/>
            <a:chOff x="1824" y="1728"/>
            <a:chExt cx="1392" cy="1392"/>
          </a:xfrm>
        </p:grpSpPr>
        <p:sp>
          <p:nvSpPr>
            <p:cNvPr id="102475" name="Line 6"/>
            <p:cNvSpPr>
              <a:spLocks noChangeAspect="1" noChangeShapeType="1"/>
            </p:cNvSpPr>
            <p:nvPr/>
          </p:nvSpPr>
          <p:spPr bwMode="auto">
            <a:xfrm flipV="1">
              <a:off x="2502" y="1728"/>
              <a:ext cx="0" cy="1392"/>
            </a:xfrm>
            <a:prstGeom prst="line">
              <a:avLst/>
            </a:prstGeom>
            <a:noFill/>
            <a:ln w="25400">
              <a:solidFill>
                <a:schemeClr val="bg1"/>
              </a:solidFill>
              <a:round/>
              <a:headEnd/>
              <a:tailEnd/>
            </a:ln>
          </p:spPr>
          <p:txBody>
            <a:bodyPr anchor="ctr">
              <a:prstTxWarp prst="textNoShape">
                <a:avLst/>
              </a:prstTxWarp>
              <a:spAutoFit/>
            </a:bodyPr>
            <a:lstStyle/>
            <a:p>
              <a:endParaRPr lang="en-US"/>
            </a:p>
          </p:txBody>
        </p:sp>
        <p:sp>
          <p:nvSpPr>
            <p:cNvPr id="102476" name="Line 7"/>
            <p:cNvSpPr>
              <a:spLocks noChangeAspect="1" noChangeShapeType="1"/>
            </p:cNvSpPr>
            <p:nvPr/>
          </p:nvSpPr>
          <p:spPr bwMode="auto">
            <a:xfrm rot="16200000" flipV="1">
              <a:off x="2520" y="1704"/>
              <a:ext cx="0" cy="1392"/>
            </a:xfrm>
            <a:prstGeom prst="line">
              <a:avLst/>
            </a:prstGeom>
            <a:noFill/>
            <a:ln w="25400">
              <a:solidFill>
                <a:schemeClr val="bg1"/>
              </a:solidFill>
              <a:round/>
              <a:headEnd/>
              <a:tailEnd/>
            </a:ln>
          </p:spPr>
          <p:txBody>
            <a:bodyPr anchor="ctr">
              <a:prstTxWarp prst="textNoShape">
                <a:avLst/>
              </a:prstTxWarp>
              <a:spAutoFit/>
            </a:bodyPr>
            <a:lstStyle/>
            <a:p>
              <a:endParaRPr lang="en-US"/>
            </a:p>
          </p:txBody>
        </p:sp>
      </p:grpSp>
      <p:grpSp>
        <p:nvGrpSpPr>
          <p:cNvPr id="102406" name="Group 8"/>
          <p:cNvGrpSpPr>
            <a:grpSpLocks noChangeAspect="1"/>
          </p:cNvGrpSpPr>
          <p:nvPr/>
        </p:nvGrpSpPr>
        <p:grpSpPr bwMode="auto">
          <a:xfrm>
            <a:off x="2389188" y="2905125"/>
            <a:ext cx="201612" cy="228600"/>
            <a:chOff x="1824" y="1728"/>
            <a:chExt cx="1392" cy="1392"/>
          </a:xfrm>
        </p:grpSpPr>
        <p:sp>
          <p:nvSpPr>
            <p:cNvPr id="102473" name="Line 9"/>
            <p:cNvSpPr>
              <a:spLocks noChangeAspect="1" noChangeShapeType="1"/>
            </p:cNvSpPr>
            <p:nvPr/>
          </p:nvSpPr>
          <p:spPr bwMode="auto">
            <a:xfrm flipV="1">
              <a:off x="2502" y="1728"/>
              <a:ext cx="0" cy="1392"/>
            </a:xfrm>
            <a:prstGeom prst="line">
              <a:avLst/>
            </a:prstGeom>
            <a:noFill/>
            <a:ln w="25400">
              <a:solidFill>
                <a:schemeClr val="bg1"/>
              </a:solidFill>
              <a:round/>
              <a:headEnd/>
              <a:tailEnd/>
            </a:ln>
          </p:spPr>
          <p:txBody>
            <a:bodyPr anchor="ctr">
              <a:prstTxWarp prst="textNoShape">
                <a:avLst/>
              </a:prstTxWarp>
              <a:spAutoFit/>
            </a:bodyPr>
            <a:lstStyle/>
            <a:p>
              <a:endParaRPr lang="en-US"/>
            </a:p>
          </p:txBody>
        </p:sp>
        <p:sp>
          <p:nvSpPr>
            <p:cNvPr id="102474" name="Line 10"/>
            <p:cNvSpPr>
              <a:spLocks noChangeAspect="1" noChangeShapeType="1"/>
            </p:cNvSpPr>
            <p:nvPr/>
          </p:nvSpPr>
          <p:spPr bwMode="auto">
            <a:xfrm rot="16200000" flipV="1">
              <a:off x="2520" y="1704"/>
              <a:ext cx="0" cy="1392"/>
            </a:xfrm>
            <a:prstGeom prst="line">
              <a:avLst/>
            </a:prstGeom>
            <a:noFill/>
            <a:ln w="25400">
              <a:solidFill>
                <a:schemeClr val="bg1"/>
              </a:solidFill>
              <a:round/>
              <a:headEnd/>
              <a:tailEnd/>
            </a:ln>
          </p:spPr>
          <p:txBody>
            <a:bodyPr anchor="ctr">
              <a:prstTxWarp prst="textNoShape">
                <a:avLst/>
              </a:prstTxWarp>
              <a:spAutoFit/>
            </a:bodyPr>
            <a:lstStyle/>
            <a:p>
              <a:endParaRPr lang="en-US"/>
            </a:p>
          </p:txBody>
        </p:sp>
      </p:grpSp>
      <p:grpSp>
        <p:nvGrpSpPr>
          <p:cNvPr id="102407" name="Group 11"/>
          <p:cNvGrpSpPr>
            <a:grpSpLocks noChangeAspect="1"/>
          </p:cNvGrpSpPr>
          <p:nvPr/>
        </p:nvGrpSpPr>
        <p:grpSpPr bwMode="auto">
          <a:xfrm>
            <a:off x="1941513" y="2479675"/>
            <a:ext cx="203200" cy="227013"/>
            <a:chOff x="1824" y="1728"/>
            <a:chExt cx="1392" cy="1392"/>
          </a:xfrm>
        </p:grpSpPr>
        <p:sp>
          <p:nvSpPr>
            <p:cNvPr id="102471" name="Line 12"/>
            <p:cNvSpPr>
              <a:spLocks noChangeAspect="1" noChangeShapeType="1"/>
            </p:cNvSpPr>
            <p:nvPr/>
          </p:nvSpPr>
          <p:spPr bwMode="auto">
            <a:xfrm flipV="1">
              <a:off x="2502" y="1728"/>
              <a:ext cx="0" cy="1392"/>
            </a:xfrm>
            <a:prstGeom prst="line">
              <a:avLst/>
            </a:prstGeom>
            <a:noFill/>
            <a:ln w="25400">
              <a:solidFill>
                <a:schemeClr val="bg1"/>
              </a:solidFill>
              <a:round/>
              <a:headEnd/>
              <a:tailEnd/>
            </a:ln>
          </p:spPr>
          <p:txBody>
            <a:bodyPr anchor="ctr">
              <a:prstTxWarp prst="textNoShape">
                <a:avLst/>
              </a:prstTxWarp>
              <a:spAutoFit/>
            </a:bodyPr>
            <a:lstStyle/>
            <a:p>
              <a:endParaRPr lang="en-US"/>
            </a:p>
          </p:txBody>
        </p:sp>
        <p:sp>
          <p:nvSpPr>
            <p:cNvPr id="102472" name="Line 13"/>
            <p:cNvSpPr>
              <a:spLocks noChangeAspect="1" noChangeShapeType="1"/>
            </p:cNvSpPr>
            <p:nvPr/>
          </p:nvSpPr>
          <p:spPr bwMode="auto">
            <a:xfrm rot="16200000" flipV="1">
              <a:off x="2520" y="1704"/>
              <a:ext cx="0" cy="1392"/>
            </a:xfrm>
            <a:prstGeom prst="line">
              <a:avLst/>
            </a:prstGeom>
            <a:noFill/>
            <a:ln w="25400">
              <a:solidFill>
                <a:schemeClr val="bg1"/>
              </a:solidFill>
              <a:round/>
              <a:headEnd/>
              <a:tailEnd/>
            </a:ln>
          </p:spPr>
          <p:txBody>
            <a:bodyPr anchor="ctr">
              <a:prstTxWarp prst="textNoShape">
                <a:avLst/>
              </a:prstTxWarp>
              <a:spAutoFit/>
            </a:bodyPr>
            <a:lstStyle/>
            <a:p>
              <a:endParaRPr lang="en-US"/>
            </a:p>
          </p:txBody>
        </p:sp>
      </p:grpSp>
      <p:grpSp>
        <p:nvGrpSpPr>
          <p:cNvPr id="102408" name="Group 14"/>
          <p:cNvGrpSpPr>
            <a:grpSpLocks noChangeAspect="1"/>
          </p:cNvGrpSpPr>
          <p:nvPr/>
        </p:nvGrpSpPr>
        <p:grpSpPr bwMode="auto">
          <a:xfrm>
            <a:off x="1485900" y="2157413"/>
            <a:ext cx="203200" cy="228600"/>
            <a:chOff x="1824" y="1728"/>
            <a:chExt cx="1392" cy="1392"/>
          </a:xfrm>
        </p:grpSpPr>
        <p:sp>
          <p:nvSpPr>
            <p:cNvPr id="102469" name="Line 15"/>
            <p:cNvSpPr>
              <a:spLocks noChangeAspect="1" noChangeShapeType="1"/>
            </p:cNvSpPr>
            <p:nvPr/>
          </p:nvSpPr>
          <p:spPr bwMode="auto">
            <a:xfrm flipV="1">
              <a:off x="2502" y="1728"/>
              <a:ext cx="0" cy="1392"/>
            </a:xfrm>
            <a:prstGeom prst="line">
              <a:avLst/>
            </a:prstGeom>
            <a:noFill/>
            <a:ln w="25400">
              <a:solidFill>
                <a:schemeClr val="bg1"/>
              </a:solidFill>
              <a:round/>
              <a:headEnd/>
              <a:tailEnd/>
            </a:ln>
          </p:spPr>
          <p:txBody>
            <a:bodyPr anchor="ctr">
              <a:prstTxWarp prst="textNoShape">
                <a:avLst/>
              </a:prstTxWarp>
              <a:spAutoFit/>
            </a:bodyPr>
            <a:lstStyle/>
            <a:p>
              <a:endParaRPr lang="en-US"/>
            </a:p>
          </p:txBody>
        </p:sp>
        <p:sp>
          <p:nvSpPr>
            <p:cNvPr id="102470" name="Line 16"/>
            <p:cNvSpPr>
              <a:spLocks noChangeAspect="1" noChangeShapeType="1"/>
            </p:cNvSpPr>
            <p:nvPr/>
          </p:nvSpPr>
          <p:spPr bwMode="auto">
            <a:xfrm rot="16200000" flipV="1">
              <a:off x="2520" y="1704"/>
              <a:ext cx="0" cy="1392"/>
            </a:xfrm>
            <a:prstGeom prst="line">
              <a:avLst/>
            </a:prstGeom>
            <a:noFill/>
            <a:ln w="25400">
              <a:solidFill>
                <a:schemeClr val="bg1"/>
              </a:solidFill>
              <a:round/>
              <a:headEnd/>
              <a:tailEnd/>
            </a:ln>
          </p:spPr>
          <p:txBody>
            <a:bodyPr anchor="ctr">
              <a:prstTxWarp prst="textNoShape">
                <a:avLst/>
              </a:prstTxWarp>
              <a:spAutoFit/>
            </a:bodyPr>
            <a:lstStyle/>
            <a:p>
              <a:endParaRPr lang="en-US"/>
            </a:p>
          </p:txBody>
        </p:sp>
      </p:grpSp>
      <p:grpSp>
        <p:nvGrpSpPr>
          <p:cNvPr id="102409" name="Group 17"/>
          <p:cNvGrpSpPr>
            <a:grpSpLocks noChangeAspect="1"/>
          </p:cNvGrpSpPr>
          <p:nvPr/>
        </p:nvGrpSpPr>
        <p:grpSpPr bwMode="auto">
          <a:xfrm>
            <a:off x="2984500" y="2870200"/>
            <a:ext cx="201613" cy="227013"/>
            <a:chOff x="1824" y="1728"/>
            <a:chExt cx="1392" cy="1392"/>
          </a:xfrm>
        </p:grpSpPr>
        <p:sp>
          <p:nvSpPr>
            <p:cNvPr id="102467" name="Line 18"/>
            <p:cNvSpPr>
              <a:spLocks noChangeAspect="1" noChangeShapeType="1"/>
            </p:cNvSpPr>
            <p:nvPr/>
          </p:nvSpPr>
          <p:spPr bwMode="auto">
            <a:xfrm flipV="1">
              <a:off x="2502" y="1728"/>
              <a:ext cx="0" cy="1392"/>
            </a:xfrm>
            <a:prstGeom prst="line">
              <a:avLst/>
            </a:prstGeom>
            <a:noFill/>
            <a:ln w="25400">
              <a:solidFill>
                <a:schemeClr val="bg1"/>
              </a:solidFill>
              <a:round/>
              <a:headEnd/>
              <a:tailEnd/>
            </a:ln>
          </p:spPr>
          <p:txBody>
            <a:bodyPr anchor="ctr">
              <a:prstTxWarp prst="textNoShape">
                <a:avLst/>
              </a:prstTxWarp>
              <a:spAutoFit/>
            </a:bodyPr>
            <a:lstStyle/>
            <a:p>
              <a:endParaRPr lang="en-US"/>
            </a:p>
          </p:txBody>
        </p:sp>
        <p:sp>
          <p:nvSpPr>
            <p:cNvPr id="102468" name="Line 19"/>
            <p:cNvSpPr>
              <a:spLocks noChangeAspect="1" noChangeShapeType="1"/>
            </p:cNvSpPr>
            <p:nvPr/>
          </p:nvSpPr>
          <p:spPr bwMode="auto">
            <a:xfrm rot="16200000" flipV="1">
              <a:off x="2520" y="1704"/>
              <a:ext cx="0" cy="1392"/>
            </a:xfrm>
            <a:prstGeom prst="line">
              <a:avLst/>
            </a:prstGeom>
            <a:noFill/>
            <a:ln w="25400">
              <a:solidFill>
                <a:schemeClr val="bg1"/>
              </a:solidFill>
              <a:round/>
              <a:headEnd/>
              <a:tailEnd/>
            </a:ln>
          </p:spPr>
          <p:txBody>
            <a:bodyPr anchor="ctr">
              <a:prstTxWarp prst="textNoShape">
                <a:avLst/>
              </a:prstTxWarp>
              <a:spAutoFit/>
            </a:bodyPr>
            <a:lstStyle/>
            <a:p>
              <a:endParaRPr lang="en-US"/>
            </a:p>
          </p:txBody>
        </p:sp>
      </p:grpSp>
      <p:grpSp>
        <p:nvGrpSpPr>
          <p:cNvPr id="102410" name="Group 20"/>
          <p:cNvGrpSpPr>
            <a:grpSpLocks noChangeAspect="1"/>
          </p:cNvGrpSpPr>
          <p:nvPr/>
        </p:nvGrpSpPr>
        <p:grpSpPr bwMode="auto">
          <a:xfrm>
            <a:off x="2798763" y="1766888"/>
            <a:ext cx="201612" cy="227012"/>
            <a:chOff x="1824" y="1728"/>
            <a:chExt cx="1392" cy="1392"/>
          </a:xfrm>
        </p:grpSpPr>
        <p:sp>
          <p:nvSpPr>
            <p:cNvPr id="102465" name="Line 21"/>
            <p:cNvSpPr>
              <a:spLocks noChangeAspect="1" noChangeShapeType="1"/>
            </p:cNvSpPr>
            <p:nvPr/>
          </p:nvSpPr>
          <p:spPr bwMode="auto">
            <a:xfrm flipV="1">
              <a:off x="2502" y="1728"/>
              <a:ext cx="0" cy="1392"/>
            </a:xfrm>
            <a:prstGeom prst="line">
              <a:avLst/>
            </a:prstGeom>
            <a:noFill/>
            <a:ln w="25400">
              <a:solidFill>
                <a:schemeClr val="bg1"/>
              </a:solidFill>
              <a:round/>
              <a:headEnd/>
              <a:tailEnd/>
            </a:ln>
          </p:spPr>
          <p:txBody>
            <a:bodyPr anchor="ctr">
              <a:prstTxWarp prst="textNoShape">
                <a:avLst/>
              </a:prstTxWarp>
              <a:spAutoFit/>
            </a:bodyPr>
            <a:lstStyle/>
            <a:p>
              <a:endParaRPr lang="en-US"/>
            </a:p>
          </p:txBody>
        </p:sp>
        <p:sp>
          <p:nvSpPr>
            <p:cNvPr id="102466" name="Line 22"/>
            <p:cNvSpPr>
              <a:spLocks noChangeAspect="1" noChangeShapeType="1"/>
            </p:cNvSpPr>
            <p:nvPr/>
          </p:nvSpPr>
          <p:spPr bwMode="auto">
            <a:xfrm rot="16200000" flipV="1">
              <a:off x="2520" y="1704"/>
              <a:ext cx="0" cy="1392"/>
            </a:xfrm>
            <a:prstGeom prst="line">
              <a:avLst/>
            </a:prstGeom>
            <a:noFill/>
            <a:ln w="25400">
              <a:solidFill>
                <a:schemeClr val="bg1"/>
              </a:solidFill>
              <a:round/>
              <a:headEnd/>
              <a:tailEnd/>
            </a:ln>
          </p:spPr>
          <p:txBody>
            <a:bodyPr anchor="ctr">
              <a:prstTxWarp prst="textNoShape">
                <a:avLst/>
              </a:prstTxWarp>
              <a:spAutoFit/>
            </a:bodyPr>
            <a:lstStyle/>
            <a:p>
              <a:endParaRPr lang="en-US"/>
            </a:p>
          </p:txBody>
        </p:sp>
      </p:grpSp>
      <p:grpSp>
        <p:nvGrpSpPr>
          <p:cNvPr id="102411" name="Group 23"/>
          <p:cNvGrpSpPr>
            <a:grpSpLocks noChangeAspect="1"/>
          </p:cNvGrpSpPr>
          <p:nvPr/>
        </p:nvGrpSpPr>
        <p:grpSpPr bwMode="auto">
          <a:xfrm>
            <a:off x="3124200" y="2206625"/>
            <a:ext cx="201613" cy="230188"/>
            <a:chOff x="1824" y="1728"/>
            <a:chExt cx="1392" cy="1392"/>
          </a:xfrm>
        </p:grpSpPr>
        <p:sp>
          <p:nvSpPr>
            <p:cNvPr id="102463" name="Line 24"/>
            <p:cNvSpPr>
              <a:spLocks noChangeAspect="1" noChangeShapeType="1"/>
            </p:cNvSpPr>
            <p:nvPr/>
          </p:nvSpPr>
          <p:spPr bwMode="auto">
            <a:xfrm flipV="1">
              <a:off x="2502" y="1728"/>
              <a:ext cx="0" cy="1392"/>
            </a:xfrm>
            <a:prstGeom prst="line">
              <a:avLst/>
            </a:prstGeom>
            <a:noFill/>
            <a:ln w="25400">
              <a:solidFill>
                <a:schemeClr val="bg1"/>
              </a:solidFill>
              <a:round/>
              <a:headEnd/>
              <a:tailEnd/>
            </a:ln>
          </p:spPr>
          <p:txBody>
            <a:bodyPr anchor="ctr">
              <a:prstTxWarp prst="textNoShape">
                <a:avLst/>
              </a:prstTxWarp>
              <a:spAutoFit/>
            </a:bodyPr>
            <a:lstStyle/>
            <a:p>
              <a:endParaRPr lang="en-US"/>
            </a:p>
          </p:txBody>
        </p:sp>
        <p:sp>
          <p:nvSpPr>
            <p:cNvPr id="102464" name="Line 25"/>
            <p:cNvSpPr>
              <a:spLocks noChangeAspect="1" noChangeShapeType="1"/>
            </p:cNvSpPr>
            <p:nvPr/>
          </p:nvSpPr>
          <p:spPr bwMode="auto">
            <a:xfrm rot="16200000" flipV="1">
              <a:off x="2520" y="1704"/>
              <a:ext cx="0" cy="1392"/>
            </a:xfrm>
            <a:prstGeom prst="line">
              <a:avLst/>
            </a:prstGeom>
            <a:noFill/>
            <a:ln w="25400">
              <a:solidFill>
                <a:schemeClr val="bg1"/>
              </a:solidFill>
              <a:round/>
              <a:headEnd/>
              <a:tailEnd/>
            </a:ln>
          </p:spPr>
          <p:txBody>
            <a:bodyPr anchor="ctr">
              <a:prstTxWarp prst="textNoShape">
                <a:avLst/>
              </a:prstTxWarp>
              <a:spAutoFit/>
            </a:bodyPr>
            <a:lstStyle/>
            <a:p>
              <a:endParaRPr lang="en-US"/>
            </a:p>
          </p:txBody>
        </p:sp>
      </p:grpSp>
      <p:grpSp>
        <p:nvGrpSpPr>
          <p:cNvPr id="102412" name="Group 26"/>
          <p:cNvGrpSpPr>
            <a:grpSpLocks noChangeAspect="1"/>
          </p:cNvGrpSpPr>
          <p:nvPr/>
        </p:nvGrpSpPr>
        <p:grpSpPr bwMode="auto">
          <a:xfrm>
            <a:off x="1844675" y="3054350"/>
            <a:ext cx="203200" cy="227013"/>
            <a:chOff x="1824" y="1728"/>
            <a:chExt cx="1392" cy="1392"/>
          </a:xfrm>
        </p:grpSpPr>
        <p:sp>
          <p:nvSpPr>
            <p:cNvPr id="102461" name="Line 27"/>
            <p:cNvSpPr>
              <a:spLocks noChangeAspect="1" noChangeShapeType="1"/>
            </p:cNvSpPr>
            <p:nvPr/>
          </p:nvSpPr>
          <p:spPr bwMode="auto">
            <a:xfrm flipV="1">
              <a:off x="2502" y="1728"/>
              <a:ext cx="0" cy="1392"/>
            </a:xfrm>
            <a:prstGeom prst="line">
              <a:avLst/>
            </a:prstGeom>
            <a:noFill/>
            <a:ln w="25400">
              <a:solidFill>
                <a:schemeClr val="bg1"/>
              </a:solidFill>
              <a:round/>
              <a:headEnd/>
              <a:tailEnd/>
            </a:ln>
          </p:spPr>
          <p:txBody>
            <a:bodyPr anchor="ctr">
              <a:prstTxWarp prst="textNoShape">
                <a:avLst/>
              </a:prstTxWarp>
              <a:spAutoFit/>
            </a:bodyPr>
            <a:lstStyle/>
            <a:p>
              <a:endParaRPr lang="en-US"/>
            </a:p>
          </p:txBody>
        </p:sp>
        <p:sp>
          <p:nvSpPr>
            <p:cNvPr id="102462" name="Line 28"/>
            <p:cNvSpPr>
              <a:spLocks noChangeAspect="1" noChangeShapeType="1"/>
            </p:cNvSpPr>
            <p:nvPr/>
          </p:nvSpPr>
          <p:spPr bwMode="auto">
            <a:xfrm rot="16200000" flipV="1">
              <a:off x="2520" y="1704"/>
              <a:ext cx="0" cy="1392"/>
            </a:xfrm>
            <a:prstGeom prst="line">
              <a:avLst/>
            </a:prstGeom>
            <a:noFill/>
            <a:ln w="25400">
              <a:solidFill>
                <a:schemeClr val="bg1"/>
              </a:solidFill>
              <a:round/>
              <a:headEnd/>
              <a:tailEnd/>
            </a:ln>
          </p:spPr>
          <p:txBody>
            <a:bodyPr anchor="ctr">
              <a:prstTxWarp prst="textNoShape">
                <a:avLst/>
              </a:prstTxWarp>
              <a:spAutoFit/>
            </a:bodyPr>
            <a:lstStyle/>
            <a:p>
              <a:endParaRPr lang="en-US"/>
            </a:p>
          </p:txBody>
        </p:sp>
      </p:grpSp>
      <p:grpSp>
        <p:nvGrpSpPr>
          <p:cNvPr id="102413" name="Group 29"/>
          <p:cNvGrpSpPr>
            <a:grpSpLocks noChangeAspect="1"/>
          </p:cNvGrpSpPr>
          <p:nvPr/>
        </p:nvGrpSpPr>
        <p:grpSpPr bwMode="auto">
          <a:xfrm>
            <a:off x="2352675" y="2147888"/>
            <a:ext cx="203200" cy="228600"/>
            <a:chOff x="1824" y="1728"/>
            <a:chExt cx="1392" cy="1392"/>
          </a:xfrm>
        </p:grpSpPr>
        <p:sp>
          <p:nvSpPr>
            <p:cNvPr id="102459" name="Line 30"/>
            <p:cNvSpPr>
              <a:spLocks noChangeAspect="1" noChangeShapeType="1"/>
            </p:cNvSpPr>
            <p:nvPr/>
          </p:nvSpPr>
          <p:spPr bwMode="auto">
            <a:xfrm flipV="1">
              <a:off x="2502" y="1728"/>
              <a:ext cx="0" cy="1392"/>
            </a:xfrm>
            <a:prstGeom prst="line">
              <a:avLst/>
            </a:prstGeom>
            <a:noFill/>
            <a:ln w="25400">
              <a:solidFill>
                <a:schemeClr val="bg1"/>
              </a:solidFill>
              <a:round/>
              <a:headEnd/>
              <a:tailEnd/>
            </a:ln>
          </p:spPr>
          <p:txBody>
            <a:bodyPr anchor="ctr">
              <a:prstTxWarp prst="textNoShape">
                <a:avLst/>
              </a:prstTxWarp>
              <a:spAutoFit/>
            </a:bodyPr>
            <a:lstStyle/>
            <a:p>
              <a:endParaRPr lang="en-US"/>
            </a:p>
          </p:txBody>
        </p:sp>
        <p:sp>
          <p:nvSpPr>
            <p:cNvPr id="102460" name="Line 31"/>
            <p:cNvSpPr>
              <a:spLocks noChangeAspect="1" noChangeShapeType="1"/>
            </p:cNvSpPr>
            <p:nvPr/>
          </p:nvSpPr>
          <p:spPr bwMode="auto">
            <a:xfrm rot="16200000" flipV="1">
              <a:off x="2520" y="1704"/>
              <a:ext cx="0" cy="1392"/>
            </a:xfrm>
            <a:prstGeom prst="line">
              <a:avLst/>
            </a:prstGeom>
            <a:noFill/>
            <a:ln w="25400">
              <a:solidFill>
                <a:schemeClr val="bg1"/>
              </a:solidFill>
              <a:round/>
              <a:headEnd/>
              <a:tailEnd/>
            </a:ln>
          </p:spPr>
          <p:txBody>
            <a:bodyPr anchor="ctr">
              <a:prstTxWarp prst="textNoShape">
                <a:avLst/>
              </a:prstTxWarp>
              <a:spAutoFit/>
            </a:bodyPr>
            <a:lstStyle/>
            <a:p>
              <a:endParaRPr lang="en-US"/>
            </a:p>
          </p:txBody>
        </p:sp>
      </p:grpSp>
      <p:pic>
        <p:nvPicPr>
          <p:cNvPr id="102414" name="Picture 32" descr="v_img11"/>
          <p:cNvPicPr>
            <a:picLocks noChangeAspect="1" noChangeArrowheads="1"/>
          </p:cNvPicPr>
          <p:nvPr/>
        </p:nvPicPr>
        <p:blipFill>
          <a:blip r:embed="rId3"/>
          <a:srcRect/>
          <a:stretch>
            <a:fillRect/>
          </a:stretch>
        </p:blipFill>
        <p:spPr bwMode="auto">
          <a:xfrm>
            <a:off x="5638800" y="1223963"/>
            <a:ext cx="2927350" cy="2236787"/>
          </a:xfrm>
          <a:prstGeom prst="rect">
            <a:avLst/>
          </a:prstGeom>
          <a:noFill/>
          <a:ln w="9525">
            <a:noFill/>
            <a:miter lim="800000"/>
            <a:headEnd/>
            <a:tailEnd/>
          </a:ln>
        </p:spPr>
      </p:pic>
      <p:grpSp>
        <p:nvGrpSpPr>
          <p:cNvPr id="102415" name="Group 33"/>
          <p:cNvGrpSpPr>
            <a:grpSpLocks noChangeAspect="1"/>
          </p:cNvGrpSpPr>
          <p:nvPr/>
        </p:nvGrpSpPr>
        <p:grpSpPr bwMode="auto">
          <a:xfrm>
            <a:off x="6629400" y="1870075"/>
            <a:ext cx="201613" cy="228600"/>
            <a:chOff x="1824" y="1728"/>
            <a:chExt cx="1392" cy="1392"/>
          </a:xfrm>
        </p:grpSpPr>
        <p:sp>
          <p:nvSpPr>
            <p:cNvPr id="102457" name="Line 34"/>
            <p:cNvSpPr>
              <a:spLocks noChangeAspect="1" noChangeShapeType="1"/>
            </p:cNvSpPr>
            <p:nvPr/>
          </p:nvSpPr>
          <p:spPr bwMode="auto">
            <a:xfrm flipV="1">
              <a:off x="2502" y="1728"/>
              <a:ext cx="0" cy="1392"/>
            </a:xfrm>
            <a:prstGeom prst="line">
              <a:avLst/>
            </a:prstGeom>
            <a:noFill/>
            <a:ln w="25400">
              <a:solidFill>
                <a:schemeClr val="bg1"/>
              </a:solidFill>
              <a:round/>
              <a:headEnd/>
              <a:tailEnd/>
            </a:ln>
          </p:spPr>
          <p:txBody>
            <a:bodyPr anchor="ctr">
              <a:prstTxWarp prst="textNoShape">
                <a:avLst/>
              </a:prstTxWarp>
              <a:spAutoFit/>
            </a:bodyPr>
            <a:lstStyle/>
            <a:p>
              <a:endParaRPr lang="en-US"/>
            </a:p>
          </p:txBody>
        </p:sp>
        <p:sp>
          <p:nvSpPr>
            <p:cNvPr id="102458" name="Line 35"/>
            <p:cNvSpPr>
              <a:spLocks noChangeAspect="1" noChangeShapeType="1"/>
            </p:cNvSpPr>
            <p:nvPr/>
          </p:nvSpPr>
          <p:spPr bwMode="auto">
            <a:xfrm rot="16200000" flipV="1">
              <a:off x="2520" y="1704"/>
              <a:ext cx="0" cy="1392"/>
            </a:xfrm>
            <a:prstGeom prst="line">
              <a:avLst/>
            </a:prstGeom>
            <a:noFill/>
            <a:ln w="25400">
              <a:solidFill>
                <a:schemeClr val="bg1"/>
              </a:solidFill>
              <a:round/>
              <a:headEnd/>
              <a:tailEnd/>
            </a:ln>
          </p:spPr>
          <p:txBody>
            <a:bodyPr anchor="ctr">
              <a:prstTxWarp prst="textNoShape">
                <a:avLst/>
              </a:prstTxWarp>
              <a:spAutoFit/>
            </a:bodyPr>
            <a:lstStyle/>
            <a:p>
              <a:endParaRPr lang="en-US"/>
            </a:p>
          </p:txBody>
        </p:sp>
      </p:grpSp>
      <p:grpSp>
        <p:nvGrpSpPr>
          <p:cNvPr id="102416" name="Group 36"/>
          <p:cNvGrpSpPr>
            <a:grpSpLocks noChangeAspect="1"/>
          </p:cNvGrpSpPr>
          <p:nvPr/>
        </p:nvGrpSpPr>
        <p:grpSpPr bwMode="auto">
          <a:xfrm>
            <a:off x="7072313" y="1592263"/>
            <a:ext cx="201612" cy="230187"/>
            <a:chOff x="1824" y="1728"/>
            <a:chExt cx="1392" cy="1392"/>
          </a:xfrm>
        </p:grpSpPr>
        <p:sp>
          <p:nvSpPr>
            <p:cNvPr id="102455" name="Line 37"/>
            <p:cNvSpPr>
              <a:spLocks noChangeAspect="1" noChangeShapeType="1"/>
            </p:cNvSpPr>
            <p:nvPr/>
          </p:nvSpPr>
          <p:spPr bwMode="auto">
            <a:xfrm flipV="1">
              <a:off x="2502" y="1728"/>
              <a:ext cx="0" cy="1392"/>
            </a:xfrm>
            <a:prstGeom prst="line">
              <a:avLst/>
            </a:prstGeom>
            <a:noFill/>
            <a:ln w="25400">
              <a:solidFill>
                <a:schemeClr val="bg1"/>
              </a:solidFill>
              <a:round/>
              <a:headEnd/>
              <a:tailEnd/>
            </a:ln>
          </p:spPr>
          <p:txBody>
            <a:bodyPr anchor="ctr">
              <a:prstTxWarp prst="textNoShape">
                <a:avLst/>
              </a:prstTxWarp>
              <a:spAutoFit/>
            </a:bodyPr>
            <a:lstStyle/>
            <a:p>
              <a:endParaRPr lang="en-US"/>
            </a:p>
          </p:txBody>
        </p:sp>
        <p:sp>
          <p:nvSpPr>
            <p:cNvPr id="102456" name="Line 38"/>
            <p:cNvSpPr>
              <a:spLocks noChangeAspect="1" noChangeShapeType="1"/>
            </p:cNvSpPr>
            <p:nvPr/>
          </p:nvSpPr>
          <p:spPr bwMode="auto">
            <a:xfrm rot="16200000" flipV="1">
              <a:off x="2520" y="1704"/>
              <a:ext cx="0" cy="1392"/>
            </a:xfrm>
            <a:prstGeom prst="line">
              <a:avLst/>
            </a:prstGeom>
            <a:noFill/>
            <a:ln w="25400">
              <a:solidFill>
                <a:schemeClr val="bg1"/>
              </a:solidFill>
              <a:round/>
              <a:headEnd/>
              <a:tailEnd/>
            </a:ln>
          </p:spPr>
          <p:txBody>
            <a:bodyPr anchor="ctr">
              <a:prstTxWarp prst="textNoShape">
                <a:avLst/>
              </a:prstTxWarp>
              <a:spAutoFit/>
            </a:bodyPr>
            <a:lstStyle/>
            <a:p>
              <a:endParaRPr lang="en-US"/>
            </a:p>
          </p:txBody>
        </p:sp>
      </p:grpSp>
      <p:grpSp>
        <p:nvGrpSpPr>
          <p:cNvPr id="102417" name="Group 39"/>
          <p:cNvGrpSpPr>
            <a:grpSpLocks noChangeAspect="1"/>
          </p:cNvGrpSpPr>
          <p:nvPr/>
        </p:nvGrpSpPr>
        <p:grpSpPr bwMode="auto">
          <a:xfrm>
            <a:off x="7615238" y="1947863"/>
            <a:ext cx="201612" cy="230187"/>
            <a:chOff x="1824" y="1728"/>
            <a:chExt cx="1392" cy="1392"/>
          </a:xfrm>
        </p:grpSpPr>
        <p:sp>
          <p:nvSpPr>
            <p:cNvPr id="102453" name="Line 40"/>
            <p:cNvSpPr>
              <a:spLocks noChangeAspect="1" noChangeShapeType="1"/>
            </p:cNvSpPr>
            <p:nvPr/>
          </p:nvSpPr>
          <p:spPr bwMode="auto">
            <a:xfrm flipV="1">
              <a:off x="2502" y="1728"/>
              <a:ext cx="0" cy="1392"/>
            </a:xfrm>
            <a:prstGeom prst="line">
              <a:avLst/>
            </a:prstGeom>
            <a:noFill/>
            <a:ln w="25400">
              <a:solidFill>
                <a:schemeClr val="bg1"/>
              </a:solidFill>
              <a:round/>
              <a:headEnd/>
              <a:tailEnd/>
            </a:ln>
          </p:spPr>
          <p:txBody>
            <a:bodyPr anchor="ctr">
              <a:prstTxWarp prst="textNoShape">
                <a:avLst/>
              </a:prstTxWarp>
              <a:spAutoFit/>
            </a:bodyPr>
            <a:lstStyle/>
            <a:p>
              <a:endParaRPr lang="en-US"/>
            </a:p>
          </p:txBody>
        </p:sp>
        <p:sp>
          <p:nvSpPr>
            <p:cNvPr id="102454" name="Line 41"/>
            <p:cNvSpPr>
              <a:spLocks noChangeAspect="1" noChangeShapeType="1"/>
            </p:cNvSpPr>
            <p:nvPr/>
          </p:nvSpPr>
          <p:spPr bwMode="auto">
            <a:xfrm rot="16200000" flipV="1">
              <a:off x="2520" y="1704"/>
              <a:ext cx="0" cy="1392"/>
            </a:xfrm>
            <a:prstGeom prst="line">
              <a:avLst/>
            </a:prstGeom>
            <a:noFill/>
            <a:ln w="25400">
              <a:solidFill>
                <a:schemeClr val="bg1"/>
              </a:solidFill>
              <a:round/>
              <a:headEnd/>
              <a:tailEnd/>
            </a:ln>
          </p:spPr>
          <p:txBody>
            <a:bodyPr anchor="ctr">
              <a:prstTxWarp prst="textNoShape">
                <a:avLst/>
              </a:prstTxWarp>
              <a:spAutoFit/>
            </a:bodyPr>
            <a:lstStyle/>
            <a:p>
              <a:endParaRPr lang="en-US"/>
            </a:p>
          </p:txBody>
        </p:sp>
      </p:grpSp>
      <p:grpSp>
        <p:nvGrpSpPr>
          <p:cNvPr id="102418" name="Group 42"/>
          <p:cNvGrpSpPr>
            <a:grpSpLocks noChangeAspect="1"/>
          </p:cNvGrpSpPr>
          <p:nvPr/>
        </p:nvGrpSpPr>
        <p:grpSpPr bwMode="auto">
          <a:xfrm>
            <a:off x="6848475" y="2457450"/>
            <a:ext cx="201613" cy="230188"/>
            <a:chOff x="1824" y="1728"/>
            <a:chExt cx="1392" cy="1392"/>
          </a:xfrm>
        </p:grpSpPr>
        <p:sp>
          <p:nvSpPr>
            <p:cNvPr id="102451" name="Line 43"/>
            <p:cNvSpPr>
              <a:spLocks noChangeAspect="1" noChangeShapeType="1"/>
            </p:cNvSpPr>
            <p:nvPr/>
          </p:nvSpPr>
          <p:spPr bwMode="auto">
            <a:xfrm flipV="1">
              <a:off x="2502" y="1728"/>
              <a:ext cx="0" cy="1392"/>
            </a:xfrm>
            <a:prstGeom prst="line">
              <a:avLst/>
            </a:prstGeom>
            <a:noFill/>
            <a:ln w="25400">
              <a:solidFill>
                <a:schemeClr val="bg1"/>
              </a:solidFill>
              <a:round/>
              <a:headEnd/>
              <a:tailEnd/>
            </a:ln>
          </p:spPr>
          <p:txBody>
            <a:bodyPr anchor="ctr">
              <a:prstTxWarp prst="textNoShape">
                <a:avLst/>
              </a:prstTxWarp>
              <a:spAutoFit/>
            </a:bodyPr>
            <a:lstStyle/>
            <a:p>
              <a:endParaRPr lang="en-US"/>
            </a:p>
          </p:txBody>
        </p:sp>
        <p:sp>
          <p:nvSpPr>
            <p:cNvPr id="102452" name="Line 44"/>
            <p:cNvSpPr>
              <a:spLocks noChangeAspect="1" noChangeShapeType="1"/>
            </p:cNvSpPr>
            <p:nvPr/>
          </p:nvSpPr>
          <p:spPr bwMode="auto">
            <a:xfrm rot="16200000" flipV="1">
              <a:off x="2520" y="1704"/>
              <a:ext cx="0" cy="1392"/>
            </a:xfrm>
            <a:prstGeom prst="line">
              <a:avLst/>
            </a:prstGeom>
            <a:noFill/>
            <a:ln w="25400">
              <a:solidFill>
                <a:schemeClr val="bg1"/>
              </a:solidFill>
              <a:round/>
              <a:headEnd/>
              <a:tailEnd/>
            </a:ln>
          </p:spPr>
          <p:txBody>
            <a:bodyPr anchor="ctr">
              <a:prstTxWarp prst="textNoShape">
                <a:avLst/>
              </a:prstTxWarp>
              <a:spAutoFit/>
            </a:bodyPr>
            <a:lstStyle/>
            <a:p>
              <a:endParaRPr lang="en-US"/>
            </a:p>
          </p:txBody>
        </p:sp>
      </p:grpSp>
      <p:grpSp>
        <p:nvGrpSpPr>
          <p:cNvPr id="102419" name="Group 45"/>
          <p:cNvGrpSpPr>
            <a:grpSpLocks noChangeAspect="1"/>
          </p:cNvGrpSpPr>
          <p:nvPr/>
        </p:nvGrpSpPr>
        <p:grpSpPr bwMode="auto">
          <a:xfrm>
            <a:off x="7085013" y="2878138"/>
            <a:ext cx="201612" cy="228600"/>
            <a:chOff x="1824" y="1728"/>
            <a:chExt cx="1392" cy="1392"/>
          </a:xfrm>
        </p:grpSpPr>
        <p:sp>
          <p:nvSpPr>
            <p:cNvPr id="102449" name="Line 46"/>
            <p:cNvSpPr>
              <a:spLocks noChangeAspect="1" noChangeShapeType="1"/>
            </p:cNvSpPr>
            <p:nvPr/>
          </p:nvSpPr>
          <p:spPr bwMode="auto">
            <a:xfrm flipV="1">
              <a:off x="2502" y="1728"/>
              <a:ext cx="0" cy="1392"/>
            </a:xfrm>
            <a:prstGeom prst="line">
              <a:avLst/>
            </a:prstGeom>
            <a:noFill/>
            <a:ln w="25400">
              <a:solidFill>
                <a:schemeClr val="bg1"/>
              </a:solidFill>
              <a:round/>
              <a:headEnd/>
              <a:tailEnd/>
            </a:ln>
          </p:spPr>
          <p:txBody>
            <a:bodyPr anchor="ctr">
              <a:prstTxWarp prst="textNoShape">
                <a:avLst/>
              </a:prstTxWarp>
              <a:spAutoFit/>
            </a:bodyPr>
            <a:lstStyle/>
            <a:p>
              <a:endParaRPr lang="en-US"/>
            </a:p>
          </p:txBody>
        </p:sp>
        <p:sp>
          <p:nvSpPr>
            <p:cNvPr id="102450" name="Line 47"/>
            <p:cNvSpPr>
              <a:spLocks noChangeAspect="1" noChangeShapeType="1"/>
            </p:cNvSpPr>
            <p:nvPr/>
          </p:nvSpPr>
          <p:spPr bwMode="auto">
            <a:xfrm rot="16200000" flipV="1">
              <a:off x="2520" y="1704"/>
              <a:ext cx="0" cy="1392"/>
            </a:xfrm>
            <a:prstGeom prst="line">
              <a:avLst/>
            </a:prstGeom>
            <a:noFill/>
            <a:ln w="25400">
              <a:solidFill>
                <a:schemeClr val="bg1"/>
              </a:solidFill>
              <a:round/>
              <a:headEnd/>
              <a:tailEnd/>
            </a:ln>
          </p:spPr>
          <p:txBody>
            <a:bodyPr anchor="ctr">
              <a:prstTxWarp prst="textNoShape">
                <a:avLst/>
              </a:prstTxWarp>
              <a:spAutoFit/>
            </a:bodyPr>
            <a:lstStyle/>
            <a:p>
              <a:endParaRPr lang="en-US"/>
            </a:p>
          </p:txBody>
        </p:sp>
      </p:grpSp>
      <p:grpSp>
        <p:nvGrpSpPr>
          <p:cNvPr id="102420" name="Group 48"/>
          <p:cNvGrpSpPr>
            <a:grpSpLocks noChangeAspect="1"/>
          </p:cNvGrpSpPr>
          <p:nvPr/>
        </p:nvGrpSpPr>
        <p:grpSpPr bwMode="auto">
          <a:xfrm>
            <a:off x="7480300" y="3168650"/>
            <a:ext cx="201613" cy="230188"/>
            <a:chOff x="1824" y="1728"/>
            <a:chExt cx="1392" cy="1392"/>
          </a:xfrm>
        </p:grpSpPr>
        <p:sp>
          <p:nvSpPr>
            <p:cNvPr id="102447" name="Line 49"/>
            <p:cNvSpPr>
              <a:spLocks noChangeAspect="1" noChangeShapeType="1"/>
            </p:cNvSpPr>
            <p:nvPr/>
          </p:nvSpPr>
          <p:spPr bwMode="auto">
            <a:xfrm flipV="1">
              <a:off x="2502" y="1728"/>
              <a:ext cx="0" cy="1392"/>
            </a:xfrm>
            <a:prstGeom prst="line">
              <a:avLst/>
            </a:prstGeom>
            <a:noFill/>
            <a:ln w="25400">
              <a:solidFill>
                <a:schemeClr val="bg1"/>
              </a:solidFill>
              <a:round/>
              <a:headEnd/>
              <a:tailEnd/>
            </a:ln>
          </p:spPr>
          <p:txBody>
            <a:bodyPr anchor="ctr">
              <a:prstTxWarp prst="textNoShape">
                <a:avLst/>
              </a:prstTxWarp>
              <a:spAutoFit/>
            </a:bodyPr>
            <a:lstStyle/>
            <a:p>
              <a:endParaRPr lang="en-US"/>
            </a:p>
          </p:txBody>
        </p:sp>
        <p:sp>
          <p:nvSpPr>
            <p:cNvPr id="102448" name="Line 50"/>
            <p:cNvSpPr>
              <a:spLocks noChangeAspect="1" noChangeShapeType="1"/>
            </p:cNvSpPr>
            <p:nvPr/>
          </p:nvSpPr>
          <p:spPr bwMode="auto">
            <a:xfrm rot="16200000" flipV="1">
              <a:off x="2520" y="1704"/>
              <a:ext cx="0" cy="1392"/>
            </a:xfrm>
            <a:prstGeom prst="line">
              <a:avLst/>
            </a:prstGeom>
            <a:noFill/>
            <a:ln w="25400">
              <a:solidFill>
                <a:schemeClr val="bg1"/>
              </a:solidFill>
              <a:round/>
              <a:headEnd/>
              <a:tailEnd/>
            </a:ln>
          </p:spPr>
          <p:txBody>
            <a:bodyPr anchor="ctr">
              <a:prstTxWarp prst="textNoShape">
                <a:avLst/>
              </a:prstTxWarp>
              <a:spAutoFit/>
            </a:bodyPr>
            <a:lstStyle/>
            <a:p>
              <a:endParaRPr lang="en-US"/>
            </a:p>
          </p:txBody>
        </p:sp>
      </p:grpSp>
      <p:grpSp>
        <p:nvGrpSpPr>
          <p:cNvPr id="102421" name="Group 51"/>
          <p:cNvGrpSpPr>
            <a:grpSpLocks noChangeAspect="1"/>
          </p:cNvGrpSpPr>
          <p:nvPr/>
        </p:nvGrpSpPr>
        <p:grpSpPr bwMode="auto">
          <a:xfrm>
            <a:off x="7529513" y="2633663"/>
            <a:ext cx="201612" cy="228600"/>
            <a:chOff x="1824" y="1728"/>
            <a:chExt cx="1392" cy="1392"/>
          </a:xfrm>
        </p:grpSpPr>
        <p:sp>
          <p:nvSpPr>
            <p:cNvPr id="102445" name="Line 52"/>
            <p:cNvSpPr>
              <a:spLocks noChangeAspect="1" noChangeShapeType="1"/>
            </p:cNvSpPr>
            <p:nvPr/>
          </p:nvSpPr>
          <p:spPr bwMode="auto">
            <a:xfrm flipV="1">
              <a:off x="2502" y="1728"/>
              <a:ext cx="0" cy="1392"/>
            </a:xfrm>
            <a:prstGeom prst="line">
              <a:avLst/>
            </a:prstGeom>
            <a:noFill/>
            <a:ln w="25400">
              <a:solidFill>
                <a:schemeClr val="bg1"/>
              </a:solidFill>
              <a:round/>
              <a:headEnd/>
              <a:tailEnd/>
            </a:ln>
          </p:spPr>
          <p:txBody>
            <a:bodyPr anchor="ctr">
              <a:prstTxWarp prst="textNoShape">
                <a:avLst/>
              </a:prstTxWarp>
              <a:spAutoFit/>
            </a:bodyPr>
            <a:lstStyle/>
            <a:p>
              <a:endParaRPr lang="en-US"/>
            </a:p>
          </p:txBody>
        </p:sp>
        <p:sp>
          <p:nvSpPr>
            <p:cNvPr id="102446" name="Line 53"/>
            <p:cNvSpPr>
              <a:spLocks noChangeAspect="1" noChangeShapeType="1"/>
            </p:cNvSpPr>
            <p:nvPr/>
          </p:nvSpPr>
          <p:spPr bwMode="auto">
            <a:xfrm rot="16200000" flipV="1">
              <a:off x="2520" y="1704"/>
              <a:ext cx="0" cy="1392"/>
            </a:xfrm>
            <a:prstGeom prst="line">
              <a:avLst/>
            </a:prstGeom>
            <a:noFill/>
            <a:ln w="25400">
              <a:solidFill>
                <a:schemeClr val="bg1"/>
              </a:solidFill>
              <a:round/>
              <a:headEnd/>
              <a:tailEnd/>
            </a:ln>
          </p:spPr>
          <p:txBody>
            <a:bodyPr anchor="ctr">
              <a:prstTxWarp prst="textNoShape">
                <a:avLst/>
              </a:prstTxWarp>
              <a:spAutoFit/>
            </a:bodyPr>
            <a:lstStyle/>
            <a:p>
              <a:endParaRPr lang="en-US"/>
            </a:p>
          </p:txBody>
        </p:sp>
      </p:grpSp>
      <p:sp>
        <p:nvSpPr>
          <p:cNvPr id="102422" name="Line 54"/>
          <p:cNvSpPr>
            <a:spLocks noChangeShapeType="1"/>
          </p:cNvSpPr>
          <p:nvPr/>
        </p:nvSpPr>
        <p:spPr bwMode="auto">
          <a:xfrm>
            <a:off x="4516438" y="2341563"/>
            <a:ext cx="631825" cy="0"/>
          </a:xfrm>
          <a:prstGeom prst="line">
            <a:avLst/>
          </a:prstGeom>
          <a:noFill/>
          <a:ln w="28575">
            <a:solidFill>
              <a:schemeClr val="tx1"/>
            </a:solidFill>
            <a:round/>
            <a:headEnd type="triangle" w="med" len="med"/>
            <a:tailEnd type="triangle" w="med" len="med"/>
          </a:ln>
        </p:spPr>
        <p:txBody>
          <a:bodyPr wrap="none" anchor="ctr">
            <a:prstTxWarp prst="textNoShape">
              <a:avLst/>
            </a:prstTxWarp>
            <a:spAutoFit/>
          </a:bodyPr>
          <a:lstStyle/>
          <a:p>
            <a:endParaRPr lang="en-US"/>
          </a:p>
        </p:txBody>
      </p:sp>
      <p:grpSp>
        <p:nvGrpSpPr>
          <p:cNvPr id="102423" name="Group 55"/>
          <p:cNvGrpSpPr>
            <a:grpSpLocks/>
          </p:cNvGrpSpPr>
          <p:nvPr/>
        </p:nvGrpSpPr>
        <p:grpSpPr bwMode="auto">
          <a:xfrm>
            <a:off x="1422400" y="3910013"/>
            <a:ext cx="882650" cy="1006475"/>
            <a:chOff x="2734" y="1800"/>
            <a:chExt cx="432" cy="439"/>
          </a:xfrm>
        </p:grpSpPr>
        <p:sp>
          <p:nvSpPr>
            <p:cNvPr id="102439" name="Line 56"/>
            <p:cNvSpPr>
              <a:spLocks noChangeAspect="1" noChangeShapeType="1"/>
            </p:cNvSpPr>
            <p:nvPr/>
          </p:nvSpPr>
          <p:spPr bwMode="auto">
            <a:xfrm>
              <a:off x="2877" y="1960"/>
              <a:ext cx="145" cy="0"/>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02440" name="Line 57"/>
            <p:cNvSpPr>
              <a:spLocks noChangeAspect="1" noChangeShapeType="1"/>
            </p:cNvSpPr>
            <p:nvPr/>
          </p:nvSpPr>
          <p:spPr bwMode="auto">
            <a:xfrm>
              <a:off x="2877" y="2008"/>
              <a:ext cx="145" cy="0"/>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02441" name="Line 58"/>
            <p:cNvSpPr>
              <a:spLocks noChangeAspect="1" noChangeShapeType="1"/>
            </p:cNvSpPr>
            <p:nvPr/>
          </p:nvSpPr>
          <p:spPr bwMode="auto">
            <a:xfrm>
              <a:off x="2878" y="2056"/>
              <a:ext cx="144" cy="0"/>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02442" name="Line 59"/>
            <p:cNvSpPr>
              <a:spLocks noChangeAspect="1" noChangeShapeType="1"/>
            </p:cNvSpPr>
            <p:nvPr/>
          </p:nvSpPr>
          <p:spPr bwMode="auto">
            <a:xfrm>
              <a:off x="2878" y="2104"/>
              <a:ext cx="144" cy="0"/>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02443" name="Line 60"/>
            <p:cNvSpPr>
              <a:spLocks noChangeAspect="1" noChangeShapeType="1"/>
            </p:cNvSpPr>
            <p:nvPr/>
          </p:nvSpPr>
          <p:spPr bwMode="auto">
            <a:xfrm>
              <a:off x="2877" y="2156"/>
              <a:ext cx="145" cy="0"/>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02444" name="Rectangle 61"/>
            <p:cNvSpPr>
              <a:spLocks noChangeArrowheads="1"/>
            </p:cNvSpPr>
            <p:nvPr/>
          </p:nvSpPr>
          <p:spPr bwMode="auto">
            <a:xfrm>
              <a:off x="2734" y="1800"/>
              <a:ext cx="432" cy="439"/>
            </a:xfrm>
            <a:prstGeom prst="rect">
              <a:avLst/>
            </a:prstGeom>
            <a:noFill/>
            <a:ln w="19050">
              <a:noFill/>
              <a:miter lim="800000"/>
              <a:headEnd/>
              <a:tailEnd/>
            </a:ln>
          </p:spPr>
          <p:txBody>
            <a:bodyPr wrap="none" anchor="ctr">
              <a:prstTxWarp prst="textNoShape">
                <a:avLst/>
              </a:prstTxWarp>
              <a:spAutoFit/>
            </a:bodyPr>
            <a:lstStyle/>
            <a:p>
              <a:pPr algn="ctr">
                <a:spcBef>
                  <a:spcPct val="20000"/>
                </a:spcBef>
              </a:pPr>
              <a:r>
                <a:rPr lang="en-US" sz="6000"/>
                <a:t>( )</a:t>
              </a:r>
            </a:p>
          </p:txBody>
        </p:sp>
      </p:grpSp>
      <p:grpSp>
        <p:nvGrpSpPr>
          <p:cNvPr id="102424" name="Group 62"/>
          <p:cNvGrpSpPr>
            <a:grpSpLocks/>
          </p:cNvGrpSpPr>
          <p:nvPr/>
        </p:nvGrpSpPr>
        <p:grpSpPr bwMode="auto">
          <a:xfrm>
            <a:off x="6791325" y="3911600"/>
            <a:ext cx="882650" cy="1004888"/>
            <a:chOff x="2734" y="1801"/>
            <a:chExt cx="433" cy="438"/>
          </a:xfrm>
        </p:grpSpPr>
        <p:sp>
          <p:nvSpPr>
            <p:cNvPr id="102433" name="Line 63"/>
            <p:cNvSpPr>
              <a:spLocks noChangeAspect="1" noChangeShapeType="1"/>
            </p:cNvSpPr>
            <p:nvPr/>
          </p:nvSpPr>
          <p:spPr bwMode="auto">
            <a:xfrm>
              <a:off x="2877" y="1960"/>
              <a:ext cx="145" cy="0"/>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02434" name="Line 64"/>
            <p:cNvSpPr>
              <a:spLocks noChangeAspect="1" noChangeShapeType="1"/>
            </p:cNvSpPr>
            <p:nvPr/>
          </p:nvSpPr>
          <p:spPr bwMode="auto">
            <a:xfrm>
              <a:off x="2877" y="2008"/>
              <a:ext cx="145" cy="0"/>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02435" name="Line 65"/>
            <p:cNvSpPr>
              <a:spLocks noChangeAspect="1" noChangeShapeType="1"/>
            </p:cNvSpPr>
            <p:nvPr/>
          </p:nvSpPr>
          <p:spPr bwMode="auto">
            <a:xfrm>
              <a:off x="2878" y="2056"/>
              <a:ext cx="144" cy="0"/>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02436" name="Line 66"/>
            <p:cNvSpPr>
              <a:spLocks noChangeAspect="1" noChangeShapeType="1"/>
            </p:cNvSpPr>
            <p:nvPr/>
          </p:nvSpPr>
          <p:spPr bwMode="auto">
            <a:xfrm>
              <a:off x="2878" y="2104"/>
              <a:ext cx="144" cy="0"/>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02437" name="Line 67"/>
            <p:cNvSpPr>
              <a:spLocks noChangeAspect="1" noChangeShapeType="1"/>
            </p:cNvSpPr>
            <p:nvPr/>
          </p:nvSpPr>
          <p:spPr bwMode="auto">
            <a:xfrm>
              <a:off x="2877" y="2156"/>
              <a:ext cx="145" cy="0"/>
            </a:xfrm>
            <a:prstGeom prst="line">
              <a:avLst/>
            </a:prstGeom>
            <a:noFill/>
            <a:ln w="38100">
              <a:solidFill>
                <a:schemeClr val="tx1"/>
              </a:solidFill>
              <a:round/>
              <a:headEnd/>
              <a:tailEnd/>
            </a:ln>
          </p:spPr>
          <p:txBody>
            <a:bodyPr wrap="none" anchor="ctr">
              <a:prstTxWarp prst="textNoShape">
                <a:avLst/>
              </a:prstTxWarp>
              <a:spAutoFit/>
            </a:bodyPr>
            <a:lstStyle/>
            <a:p>
              <a:endParaRPr lang="en-US"/>
            </a:p>
          </p:txBody>
        </p:sp>
        <p:sp>
          <p:nvSpPr>
            <p:cNvPr id="102438" name="Rectangle 68"/>
            <p:cNvSpPr>
              <a:spLocks noChangeArrowheads="1"/>
            </p:cNvSpPr>
            <p:nvPr/>
          </p:nvSpPr>
          <p:spPr bwMode="auto">
            <a:xfrm>
              <a:off x="2734" y="1801"/>
              <a:ext cx="433" cy="438"/>
            </a:xfrm>
            <a:prstGeom prst="rect">
              <a:avLst/>
            </a:prstGeom>
            <a:noFill/>
            <a:ln w="19050">
              <a:noFill/>
              <a:miter lim="800000"/>
              <a:headEnd/>
              <a:tailEnd/>
            </a:ln>
          </p:spPr>
          <p:txBody>
            <a:bodyPr wrap="none" anchor="ctr">
              <a:prstTxWarp prst="textNoShape">
                <a:avLst/>
              </a:prstTxWarp>
              <a:spAutoFit/>
            </a:bodyPr>
            <a:lstStyle/>
            <a:p>
              <a:pPr algn="ctr">
                <a:spcBef>
                  <a:spcPct val="20000"/>
                </a:spcBef>
              </a:pPr>
              <a:r>
                <a:rPr lang="en-US" sz="6000"/>
                <a:t>( )</a:t>
              </a:r>
            </a:p>
          </p:txBody>
        </p:sp>
      </p:grpSp>
      <p:sp>
        <p:nvSpPr>
          <p:cNvPr id="102425" name="Freeform 69"/>
          <p:cNvSpPr>
            <a:spLocks/>
          </p:cNvSpPr>
          <p:nvPr/>
        </p:nvSpPr>
        <p:spPr bwMode="auto">
          <a:xfrm>
            <a:off x="1941513" y="3155950"/>
            <a:ext cx="215900" cy="825500"/>
          </a:xfrm>
          <a:custGeom>
            <a:avLst/>
            <a:gdLst>
              <a:gd name="T0" fmla="*/ 0 w 106"/>
              <a:gd name="T1" fmla="*/ 0 h 360"/>
              <a:gd name="T2" fmla="*/ 439743491 w 106"/>
              <a:gd name="T3" fmla="*/ 999040738 h 360"/>
              <a:gd name="T4" fmla="*/ 0 w 106"/>
              <a:gd name="T5" fmla="*/ 1892917361 h 360"/>
              <a:gd name="T6" fmla="*/ 0 60000 65536"/>
              <a:gd name="T7" fmla="*/ 0 60000 65536"/>
              <a:gd name="T8" fmla="*/ 0 60000 65536"/>
              <a:gd name="T9" fmla="*/ 0 w 106"/>
              <a:gd name="T10" fmla="*/ 0 h 360"/>
              <a:gd name="T11" fmla="*/ 106 w 106"/>
              <a:gd name="T12" fmla="*/ 360 h 360"/>
            </a:gdLst>
            <a:ahLst/>
            <a:cxnLst>
              <a:cxn ang="T6">
                <a:pos x="T0" y="T1"/>
              </a:cxn>
              <a:cxn ang="T7">
                <a:pos x="T2" y="T3"/>
              </a:cxn>
              <a:cxn ang="T8">
                <a:pos x="T4" y="T5"/>
              </a:cxn>
            </a:cxnLst>
            <a:rect l="T9" t="T10" r="T11" b="T12"/>
            <a:pathLst>
              <a:path w="106" h="360">
                <a:moveTo>
                  <a:pt x="0" y="0"/>
                </a:moveTo>
                <a:cubicBezTo>
                  <a:pt x="53" y="65"/>
                  <a:pt x="106" y="130"/>
                  <a:pt x="106" y="190"/>
                </a:cubicBezTo>
                <a:cubicBezTo>
                  <a:pt x="106" y="250"/>
                  <a:pt x="18" y="332"/>
                  <a:pt x="0" y="360"/>
                </a:cubicBezTo>
              </a:path>
            </a:pathLst>
          </a:custGeom>
          <a:noFill/>
          <a:ln w="28575">
            <a:solidFill>
              <a:schemeClr val="tx1"/>
            </a:solidFill>
            <a:round/>
            <a:headEnd/>
            <a:tailEnd type="triangle" w="med" len="med"/>
          </a:ln>
        </p:spPr>
        <p:txBody>
          <a:bodyPr wrap="none" anchor="ctr">
            <a:prstTxWarp prst="textNoShape">
              <a:avLst/>
            </a:prstTxWarp>
            <a:spAutoFit/>
          </a:bodyPr>
          <a:lstStyle/>
          <a:p>
            <a:endParaRPr lang="en-US"/>
          </a:p>
        </p:txBody>
      </p:sp>
      <p:sp>
        <p:nvSpPr>
          <p:cNvPr id="102426" name="Freeform 70"/>
          <p:cNvSpPr>
            <a:spLocks/>
          </p:cNvSpPr>
          <p:nvPr/>
        </p:nvSpPr>
        <p:spPr bwMode="auto">
          <a:xfrm>
            <a:off x="7581900" y="3260725"/>
            <a:ext cx="215900" cy="827088"/>
          </a:xfrm>
          <a:custGeom>
            <a:avLst/>
            <a:gdLst>
              <a:gd name="T0" fmla="*/ 0 w 106"/>
              <a:gd name="T1" fmla="*/ 0 h 360"/>
              <a:gd name="T2" fmla="*/ 439743491 w 106"/>
              <a:gd name="T3" fmla="*/ 1002887852 h 360"/>
              <a:gd name="T4" fmla="*/ 0 w 106"/>
              <a:gd name="T5" fmla="*/ 1900207110 h 360"/>
              <a:gd name="T6" fmla="*/ 0 60000 65536"/>
              <a:gd name="T7" fmla="*/ 0 60000 65536"/>
              <a:gd name="T8" fmla="*/ 0 60000 65536"/>
              <a:gd name="T9" fmla="*/ 0 w 106"/>
              <a:gd name="T10" fmla="*/ 0 h 360"/>
              <a:gd name="T11" fmla="*/ 106 w 106"/>
              <a:gd name="T12" fmla="*/ 360 h 360"/>
            </a:gdLst>
            <a:ahLst/>
            <a:cxnLst>
              <a:cxn ang="T6">
                <a:pos x="T0" y="T1"/>
              </a:cxn>
              <a:cxn ang="T7">
                <a:pos x="T2" y="T3"/>
              </a:cxn>
              <a:cxn ang="T8">
                <a:pos x="T4" y="T5"/>
              </a:cxn>
            </a:cxnLst>
            <a:rect l="T9" t="T10" r="T11" b="T12"/>
            <a:pathLst>
              <a:path w="106" h="360">
                <a:moveTo>
                  <a:pt x="0" y="0"/>
                </a:moveTo>
                <a:cubicBezTo>
                  <a:pt x="53" y="65"/>
                  <a:pt x="106" y="130"/>
                  <a:pt x="106" y="190"/>
                </a:cubicBezTo>
                <a:cubicBezTo>
                  <a:pt x="106" y="250"/>
                  <a:pt x="18" y="332"/>
                  <a:pt x="0" y="360"/>
                </a:cubicBezTo>
              </a:path>
            </a:pathLst>
          </a:custGeom>
          <a:noFill/>
          <a:ln w="28575">
            <a:solidFill>
              <a:schemeClr val="tx1"/>
            </a:solidFill>
            <a:round/>
            <a:headEnd/>
            <a:tailEnd type="triangle" w="med" len="med"/>
          </a:ln>
        </p:spPr>
        <p:txBody>
          <a:bodyPr wrap="none" anchor="ctr">
            <a:prstTxWarp prst="textNoShape">
              <a:avLst/>
            </a:prstTxWarp>
            <a:spAutoFit/>
          </a:bodyPr>
          <a:lstStyle/>
          <a:p>
            <a:endParaRPr lang="en-US"/>
          </a:p>
        </p:txBody>
      </p:sp>
      <p:sp>
        <p:nvSpPr>
          <p:cNvPr id="102427" name="Text Box 71"/>
          <p:cNvSpPr txBox="1">
            <a:spLocks noChangeArrowheads="1"/>
          </p:cNvSpPr>
          <p:nvPr/>
        </p:nvSpPr>
        <p:spPr bwMode="auto">
          <a:xfrm>
            <a:off x="4552950" y="4170363"/>
            <a:ext cx="569913" cy="912812"/>
          </a:xfrm>
          <a:prstGeom prst="rect">
            <a:avLst/>
          </a:prstGeom>
          <a:noFill/>
          <a:ln w="19050">
            <a:noFill/>
            <a:miter lim="800000"/>
            <a:headEnd/>
            <a:tailEnd/>
          </a:ln>
        </p:spPr>
        <p:txBody>
          <a:bodyPr wrap="none" anchor="ctr">
            <a:prstTxWarp prst="textNoShape">
              <a:avLst/>
            </a:prstTxWarp>
            <a:spAutoFit/>
          </a:bodyPr>
          <a:lstStyle/>
          <a:p>
            <a:pPr algn="ctr">
              <a:spcBef>
                <a:spcPct val="50000"/>
              </a:spcBef>
            </a:pPr>
            <a:r>
              <a:rPr lang="en-US" sz="5400"/>
              <a:t>=</a:t>
            </a:r>
            <a:endParaRPr lang="en-US"/>
          </a:p>
        </p:txBody>
      </p:sp>
      <p:sp>
        <p:nvSpPr>
          <p:cNvPr id="102428" name="Text Box 72"/>
          <p:cNvSpPr txBox="1">
            <a:spLocks noChangeArrowheads="1"/>
          </p:cNvSpPr>
          <p:nvPr/>
        </p:nvSpPr>
        <p:spPr bwMode="auto">
          <a:xfrm>
            <a:off x="4591050" y="3927475"/>
            <a:ext cx="498475" cy="517525"/>
          </a:xfrm>
          <a:prstGeom prst="rect">
            <a:avLst/>
          </a:prstGeom>
          <a:noFill/>
          <a:ln w="19050">
            <a:noFill/>
            <a:miter lim="800000"/>
            <a:headEnd/>
            <a:tailEnd/>
          </a:ln>
        </p:spPr>
        <p:txBody>
          <a:bodyPr anchor="ctr">
            <a:prstTxWarp prst="textNoShape">
              <a:avLst/>
            </a:prstTxWarp>
            <a:spAutoFit/>
          </a:bodyPr>
          <a:lstStyle/>
          <a:p>
            <a:pPr algn="ctr">
              <a:spcBef>
                <a:spcPct val="20000"/>
              </a:spcBef>
            </a:pPr>
            <a:r>
              <a:rPr lang="en-US" sz="2800"/>
              <a:t>?</a:t>
            </a:r>
            <a:endParaRPr lang="en-US"/>
          </a:p>
        </p:txBody>
      </p:sp>
      <p:sp>
        <p:nvSpPr>
          <p:cNvPr id="102429" name="Text Box 73"/>
          <p:cNvSpPr txBox="1">
            <a:spLocks noChangeArrowheads="1"/>
          </p:cNvSpPr>
          <p:nvPr/>
        </p:nvSpPr>
        <p:spPr bwMode="auto">
          <a:xfrm>
            <a:off x="1250950" y="4978400"/>
            <a:ext cx="1187450" cy="641350"/>
          </a:xfrm>
          <a:prstGeom prst="rect">
            <a:avLst/>
          </a:prstGeom>
          <a:noFill/>
          <a:ln w="9525">
            <a:noFill/>
            <a:miter lim="800000"/>
            <a:headEnd/>
            <a:tailEnd/>
          </a:ln>
        </p:spPr>
        <p:txBody>
          <a:bodyPr wrap="none">
            <a:prstTxWarp prst="textNoShape">
              <a:avLst/>
            </a:prstTxWarp>
            <a:spAutoFit/>
          </a:bodyPr>
          <a:lstStyle/>
          <a:p>
            <a:pPr algn="ctr"/>
            <a:r>
              <a:rPr lang="en-US"/>
              <a:t>feature</a:t>
            </a:r>
            <a:br>
              <a:rPr lang="en-US"/>
            </a:br>
            <a:r>
              <a:rPr lang="en-US"/>
              <a:t>descriptor</a:t>
            </a:r>
          </a:p>
        </p:txBody>
      </p:sp>
      <p:sp>
        <p:nvSpPr>
          <p:cNvPr id="102430" name="Text Box 74"/>
          <p:cNvSpPr txBox="1">
            <a:spLocks noChangeArrowheads="1"/>
          </p:cNvSpPr>
          <p:nvPr/>
        </p:nvSpPr>
        <p:spPr bwMode="auto">
          <a:xfrm>
            <a:off x="6629400" y="4997450"/>
            <a:ext cx="1187450" cy="641350"/>
          </a:xfrm>
          <a:prstGeom prst="rect">
            <a:avLst/>
          </a:prstGeom>
          <a:noFill/>
          <a:ln w="9525">
            <a:noFill/>
            <a:miter lim="800000"/>
            <a:headEnd/>
            <a:tailEnd/>
          </a:ln>
        </p:spPr>
        <p:txBody>
          <a:bodyPr wrap="none">
            <a:prstTxWarp prst="textNoShape">
              <a:avLst/>
            </a:prstTxWarp>
            <a:spAutoFit/>
          </a:bodyPr>
          <a:lstStyle/>
          <a:p>
            <a:pPr algn="ctr"/>
            <a:r>
              <a:rPr lang="en-US"/>
              <a:t>feature</a:t>
            </a:r>
            <a:br>
              <a:rPr lang="en-US"/>
            </a:br>
            <a:r>
              <a:rPr lang="en-US"/>
              <a:t>descriptor</a:t>
            </a:r>
          </a:p>
        </p:txBody>
      </p:sp>
      <p:sp>
        <p:nvSpPr>
          <p:cNvPr id="102431" name="Text Box 75"/>
          <p:cNvSpPr txBox="1">
            <a:spLocks noChangeArrowheads="1"/>
          </p:cNvSpPr>
          <p:nvPr/>
        </p:nvSpPr>
        <p:spPr bwMode="auto">
          <a:xfrm>
            <a:off x="4606925" y="1752600"/>
            <a:ext cx="498475" cy="517525"/>
          </a:xfrm>
          <a:prstGeom prst="rect">
            <a:avLst/>
          </a:prstGeom>
          <a:noFill/>
          <a:ln w="19050">
            <a:noFill/>
            <a:miter lim="800000"/>
            <a:headEnd/>
            <a:tailEnd/>
          </a:ln>
        </p:spPr>
        <p:txBody>
          <a:bodyPr anchor="ctr">
            <a:prstTxWarp prst="textNoShape">
              <a:avLst/>
            </a:prstTxWarp>
            <a:spAutoFit/>
          </a:bodyPr>
          <a:lstStyle/>
          <a:p>
            <a:pPr algn="ctr">
              <a:spcBef>
                <a:spcPct val="20000"/>
              </a:spcBef>
            </a:pPr>
            <a:r>
              <a:rPr lang="en-US" sz="2800"/>
              <a:t>?</a:t>
            </a:r>
            <a:endParaRPr lang="en-US"/>
          </a:p>
        </p:txBody>
      </p:sp>
      <p:sp>
        <p:nvSpPr>
          <p:cNvPr id="102432" name="Text Box 6"/>
          <p:cNvSpPr txBox="1">
            <a:spLocks noChangeArrowheads="1"/>
          </p:cNvSpPr>
          <p:nvPr/>
        </p:nvSpPr>
        <p:spPr bwMode="auto">
          <a:xfrm>
            <a:off x="6645275" y="6553200"/>
            <a:ext cx="2574925" cy="369888"/>
          </a:xfrm>
          <a:prstGeom prst="rect">
            <a:avLst/>
          </a:prstGeom>
          <a:noFill/>
          <a:ln w="9525">
            <a:noFill/>
            <a:miter lim="800000"/>
            <a:headEnd/>
            <a:tailEnd/>
          </a:ln>
        </p:spPr>
        <p:txBody>
          <a:bodyPr wrap="none">
            <a:prstTxWarp prst="textNoShape">
              <a:avLst/>
            </a:prstTxWarp>
            <a:spAutoFit/>
          </a:bodyPr>
          <a:lstStyle/>
          <a:p>
            <a:pPr eaLnBrk="0" hangingPunct="0"/>
            <a:r>
              <a:rPr lang="en-US">
                <a:solidFill>
                  <a:srgbClr val="000000"/>
                </a:solidFill>
                <a:latin typeface="Calibri" charset="0"/>
                <a:ea typeface="Arial" charset="0"/>
                <a:cs typeface="Arial" charset="0"/>
              </a:rPr>
              <a:t>source: Svetlana Lazebnik </a:t>
            </a:r>
          </a:p>
        </p:txBody>
      </p:sp>
    </p:spTree>
    <p:extLst>
      <p:ext uri="{BB962C8B-B14F-4D97-AF65-F5344CB8AC3E}">
        <p14:creationId xmlns:p14="http://schemas.microsoft.com/office/powerpoint/2010/main" val="19976834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8" name="Rectangle 3"/>
          <p:cNvSpPr txBox="1">
            <a:spLocks noChangeArrowheads="1"/>
          </p:cNvSpPr>
          <p:nvPr/>
        </p:nvSpPr>
        <p:spPr bwMode="auto">
          <a:xfrm>
            <a:off x="685800" y="928468"/>
            <a:ext cx="7772400" cy="5638800"/>
          </a:xfrm>
          <a:prstGeom prst="rect">
            <a:avLst/>
          </a:prstGeom>
          <a:noFill/>
          <a:ln w="9525">
            <a:noFill/>
            <a:miter lim="800000"/>
            <a:headEnd/>
            <a:tailEnd/>
          </a:ln>
        </p:spPr>
        <p:txBody>
          <a:bodyPr>
            <a:prstTxWarp prst="textNoShape">
              <a:avLst/>
            </a:prstTxWarp>
          </a:bodyPr>
          <a:lstStyle/>
          <a:p>
            <a:pPr marL="342900" indent="-342900" defTabSz="914400" eaLnBrk="0" hangingPunct="0">
              <a:spcBef>
                <a:spcPct val="20000"/>
              </a:spcBef>
            </a:pPr>
            <a:r>
              <a:rPr lang="en-US" sz="2400" dirty="0">
                <a:latin typeface="Calibri" charset="0"/>
              </a:rPr>
              <a:t>How to compare two such vectors?</a:t>
            </a:r>
          </a:p>
          <a:p>
            <a:pPr marL="742950" lvl="1" indent="-285750" defTabSz="914400" eaLnBrk="0" hangingPunct="0">
              <a:spcBef>
                <a:spcPct val="20000"/>
              </a:spcBef>
              <a:buFontTx/>
              <a:buChar char="•"/>
            </a:pPr>
            <a:r>
              <a:rPr lang="en-US" sz="2000" dirty="0">
                <a:latin typeface="Calibri" charset="0"/>
              </a:rPr>
              <a:t>Sum of squared differences (SSD)</a:t>
            </a:r>
            <a:br>
              <a:rPr lang="en-US" sz="2000" dirty="0">
                <a:latin typeface="Calibri" charset="0"/>
              </a:rPr>
            </a:br>
            <a:br>
              <a:rPr lang="en-US" sz="2000" dirty="0">
                <a:latin typeface="Calibri" charset="0"/>
              </a:rPr>
            </a:br>
            <a:br>
              <a:rPr lang="en-US" sz="2000" dirty="0">
                <a:latin typeface="Calibri" charset="0"/>
              </a:rPr>
            </a:br>
            <a:br>
              <a:rPr lang="en-US" sz="2000" dirty="0">
                <a:latin typeface="Calibri" charset="0"/>
              </a:rPr>
            </a:br>
            <a:endParaRPr lang="en-US" sz="2000" dirty="0">
              <a:latin typeface="Calibri" charset="0"/>
            </a:endParaRPr>
          </a:p>
          <a:p>
            <a:pPr marL="1143000" lvl="2" indent="-228600" defTabSz="914400" eaLnBrk="0" hangingPunct="0">
              <a:spcBef>
                <a:spcPct val="20000"/>
              </a:spcBef>
              <a:buFontTx/>
              <a:buChar char="–"/>
            </a:pPr>
            <a:r>
              <a:rPr lang="en-US" dirty="0">
                <a:latin typeface="Calibri" charset="0"/>
              </a:rPr>
              <a:t>Not invariant to intensity change</a:t>
            </a:r>
            <a:br>
              <a:rPr lang="en-US" dirty="0">
                <a:latin typeface="Calibri" charset="0"/>
              </a:rPr>
            </a:br>
            <a:endParaRPr lang="en-US" dirty="0">
              <a:latin typeface="Calibri" charset="0"/>
            </a:endParaRPr>
          </a:p>
          <a:p>
            <a:pPr marL="742950" lvl="1" indent="-285750" defTabSz="914400" eaLnBrk="0" hangingPunct="0">
              <a:spcBef>
                <a:spcPct val="20000"/>
              </a:spcBef>
              <a:buFontTx/>
              <a:buChar char="•"/>
            </a:pPr>
            <a:r>
              <a:rPr lang="en-US" sz="2000" dirty="0">
                <a:latin typeface="Calibri" charset="0"/>
              </a:rPr>
              <a:t>Normalized correlation</a:t>
            </a:r>
            <a:br>
              <a:rPr lang="en-US" sz="2000" dirty="0">
                <a:latin typeface="Calibri" charset="0"/>
              </a:rPr>
            </a:br>
            <a:br>
              <a:rPr lang="en-US" sz="2000" dirty="0">
                <a:latin typeface="Calibri" charset="0"/>
              </a:rPr>
            </a:br>
            <a:br>
              <a:rPr lang="en-US" sz="2000" dirty="0">
                <a:latin typeface="Calibri" charset="0"/>
              </a:rPr>
            </a:br>
            <a:br>
              <a:rPr lang="en-US" sz="2000" dirty="0">
                <a:latin typeface="Calibri" charset="0"/>
              </a:rPr>
            </a:br>
            <a:br>
              <a:rPr lang="en-US" sz="2000" dirty="0">
                <a:latin typeface="Calibri" charset="0"/>
              </a:rPr>
            </a:br>
            <a:br>
              <a:rPr lang="en-US" sz="2000" dirty="0">
                <a:latin typeface="Calibri" charset="0"/>
              </a:rPr>
            </a:br>
            <a:endParaRPr lang="en-US" sz="2000" dirty="0">
              <a:latin typeface="Calibri" charset="0"/>
            </a:endParaRPr>
          </a:p>
          <a:p>
            <a:pPr marL="1143000" lvl="2" indent="-228600" defTabSz="914400" eaLnBrk="0" hangingPunct="0">
              <a:spcBef>
                <a:spcPct val="20000"/>
              </a:spcBef>
              <a:buFontTx/>
              <a:buChar char="–"/>
            </a:pPr>
            <a:endParaRPr lang="en-US" dirty="0">
              <a:latin typeface="Calibri" charset="0"/>
            </a:endParaRPr>
          </a:p>
          <a:p>
            <a:pPr marL="1143000" lvl="2" indent="-228600" defTabSz="914400" eaLnBrk="0" hangingPunct="0">
              <a:spcBef>
                <a:spcPct val="20000"/>
              </a:spcBef>
              <a:buFontTx/>
              <a:buChar char="–"/>
            </a:pPr>
            <a:r>
              <a:rPr lang="en-US" dirty="0">
                <a:latin typeface="Calibri" charset="0"/>
              </a:rPr>
              <a:t>Invariant to intensity change</a:t>
            </a:r>
          </a:p>
        </p:txBody>
      </p:sp>
      <p:sp>
        <p:nvSpPr>
          <p:cNvPr id="103429" name="Rectangle 2"/>
          <p:cNvSpPr>
            <a:spLocks noGrp="1" noChangeArrowheads="1"/>
          </p:cNvSpPr>
          <p:nvPr>
            <p:ph type="title"/>
          </p:nvPr>
        </p:nvSpPr>
        <p:spPr>
          <a:xfrm>
            <a:off x="685800" y="76200"/>
            <a:ext cx="7772400" cy="838200"/>
          </a:xfrm>
        </p:spPr>
        <p:txBody>
          <a:bodyPr/>
          <a:lstStyle/>
          <a:p>
            <a:pPr eaLnBrk="1" hangingPunct="1"/>
            <a:r>
              <a:rPr lang="en-US">
                <a:ea typeface="ＭＳ Ｐゴシック" charset="-128"/>
                <a:cs typeface="ＭＳ Ｐゴシック" charset="-128"/>
              </a:rPr>
              <a:t>Comparing Feature descriptors</a:t>
            </a:r>
          </a:p>
        </p:txBody>
      </p:sp>
      <p:graphicFrame>
        <p:nvGraphicFramePr>
          <p:cNvPr id="103426" name="Object 2"/>
          <p:cNvGraphicFramePr>
            <a:graphicFrameLocks noGrp="1" noChangeAspect="1"/>
          </p:cNvGraphicFramePr>
          <p:nvPr>
            <p:ph sz="quarter" idx="4294967295"/>
          </p:nvPr>
        </p:nvGraphicFramePr>
        <p:xfrm>
          <a:off x="2743200" y="2017713"/>
          <a:ext cx="3352800" cy="801687"/>
        </p:xfrm>
        <a:graphic>
          <a:graphicData uri="http://schemas.openxmlformats.org/presentationml/2006/ole">
            <mc:AlternateContent xmlns:mc="http://schemas.openxmlformats.org/markup-compatibility/2006">
              <mc:Choice xmlns:v="urn:schemas-microsoft-com:vml" Requires="v">
                <p:oleObj spid="_x0000_s305280" name="Equation" r:id="rId4" imgW="1485720" imgH="355320" progId="Equation.3">
                  <p:embed/>
                </p:oleObj>
              </mc:Choice>
              <mc:Fallback>
                <p:oleObj name="Equation" r:id="rId4" imgW="1485720" imgH="35532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43200" y="2017713"/>
                        <a:ext cx="3352800" cy="801687"/>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oleObj>
              </mc:Fallback>
            </mc:AlternateContent>
          </a:graphicData>
        </a:graphic>
      </p:graphicFrame>
      <p:graphicFrame>
        <p:nvGraphicFramePr>
          <p:cNvPr id="103427" name="Object 3"/>
          <p:cNvGraphicFramePr>
            <a:graphicFrameLocks noGrp="1" noChangeAspect="1"/>
          </p:cNvGraphicFramePr>
          <p:nvPr>
            <p:ph sz="quarter" idx="4294967295"/>
          </p:nvPr>
        </p:nvGraphicFramePr>
        <p:xfrm>
          <a:off x="1801813" y="4140200"/>
          <a:ext cx="5464175" cy="1727200"/>
        </p:xfrm>
        <a:graphic>
          <a:graphicData uri="http://schemas.openxmlformats.org/presentationml/2006/ole">
            <mc:AlternateContent xmlns:mc="http://schemas.openxmlformats.org/markup-compatibility/2006">
              <mc:Choice xmlns:v="urn:schemas-microsoft-com:vml" Requires="v">
                <p:oleObj spid="_x0000_s305281" name="Equation" r:id="rId6" imgW="2450880" imgH="774360" progId="Equation.3">
                  <p:embed/>
                </p:oleObj>
              </mc:Choice>
              <mc:Fallback>
                <p:oleObj name="Equation" r:id="rId6" imgW="2450880" imgH="77436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01813" y="4140200"/>
                        <a:ext cx="5464175" cy="1727200"/>
                      </a:xfrm>
                      <a:prstGeom prst="rect">
                        <a:avLst/>
                      </a:prstGeom>
                      <a:noFill/>
                      <a:effectLst/>
                      <a:extLst>
                        <a:ext uri="{909E8E84-426E-40dd-AFC4-6F175D3DCCD1}">
                          <a14:hiddenFill xmlns:a14="http://schemas.microsoft.com/office/drawing/2010/main" xmlns="">
                            <a:solidFill>
                              <a:srgbClr val="FFFFFF"/>
                            </a:solidFill>
                          </a14:hiddenFill>
                        </a:ext>
                        <a:ext uri="{AF507438-7753-43e0-B8FC-AC1667EBCBE1}">
                          <a14:hiddenEffects xmlns:a14="http://schemas.microsoft.com/office/drawing/2010/main" xmlns="">
                            <a:effectLst>
                              <a:outerShdw blurRad="63500" dist="38099" dir="2700000" algn="ctr" rotWithShape="0">
                                <a:srgbClr val="808080">
                                  <a:alpha val="74998"/>
                                </a:srgbClr>
                              </a:outerShdw>
                            </a:effectLst>
                          </a14:hiddenEffects>
                        </a:ext>
                      </a:extLst>
                    </p:spPr>
                  </p:pic>
                </p:oleObj>
              </mc:Fallback>
            </mc:AlternateContent>
          </a:graphicData>
        </a:graphic>
      </p:graphicFrame>
      <p:sp>
        <p:nvSpPr>
          <p:cNvPr id="103430" name="Text Box 6"/>
          <p:cNvSpPr txBox="1">
            <a:spLocks noChangeArrowheads="1"/>
          </p:cNvSpPr>
          <p:nvPr/>
        </p:nvSpPr>
        <p:spPr bwMode="auto">
          <a:xfrm>
            <a:off x="6645275" y="6553200"/>
            <a:ext cx="2574925" cy="369888"/>
          </a:xfrm>
          <a:prstGeom prst="rect">
            <a:avLst/>
          </a:prstGeom>
          <a:noFill/>
          <a:ln w="9525">
            <a:noFill/>
            <a:miter lim="800000"/>
            <a:headEnd/>
            <a:tailEnd/>
          </a:ln>
        </p:spPr>
        <p:txBody>
          <a:bodyPr wrap="none">
            <a:prstTxWarp prst="textNoShape">
              <a:avLst/>
            </a:prstTxWarp>
            <a:spAutoFit/>
          </a:bodyPr>
          <a:lstStyle/>
          <a:p>
            <a:pPr eaLnBrk="0" hangingPunct="0"/>
            <a:r>
              <a:rPr lang="en-US">
                <a:solidFill>
                  <a:srgbClr val="000000"/>
                </a:solidFill>
                <a:latin typeface="Calibri" charset="0"/>
                <a:ea typeface="Arial" charset="0"/>
                <a:cs typeface="Arial" charset="0"/>
              </a:rPr>
              <a:t>source: Svetlana Lazebnik </a:t>
            </a:r>
          </a:p>
        </p:txBody>
      </p:sp>
    </p:spTree>
    <p:extLst>
      <p:ext uri="{BB962C8B-B14F-4D97-AF65-F5344CB8AC3E}">
        <p14:creationId xmlns:p14="http://schemas.microsoft.com/office/powerpoint/2010/main" val="364550069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6.3"/>
</p:tagLst>
</file>

<file path=ppt/tags/tag1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G[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1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1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G[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13.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14.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G[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15.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G[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16.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1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1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G[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1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2.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20.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21.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small&#10;\[ \frac{1}{9} &#10;\]&#10;\end{document}&#10;"/>
  <p:tag name="EXTERNALNAME" val="txp_fig"/>
  <p:tag name="BLEND" val="False"/>
  <p:tag name="TRANSPARENT" val="True"/>
  <p:tag name="KEEPFILES" val="False"/>
  <p:tag name="DEBUGPAUSE" val="False"/>
  <p:tag name="RESOLUTION" val="300"/>
  <p:tag name="TIMEOUT" val="15"/>
  <p:tag name="BITMAPFORMAT" val="bmpmono"/>
  <p:tag name="DEBUGINTERACTIVE" val="True"/>
  <p:tag name="ORIGWIDTH" val="12"/>
  <p:tag name="PICTUREFILESIZE" val="1262"/>
</p:tagLst>
</file>

<file path=ppt/tags/tag22.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 G_{\sigma} =  \frac{1}{2 \pi \sigma^{2}} e^{-\frac{(x^{2} + y^{2})}{2 \sigma^{2}}} \]&#10;\end{document}&#10;"/>
  <p:tag name="EXTERNALNAME" val="txp_fig"/>
  <p:tag name="BLEND" val="False"/>
  <p:tag name="TRANSPARENT" val="True"/>
  <p:tag name="KEEPFILES" val="False"/>
  <p:tag name="DEBUGPAUSE" val="False"/>
  <p:tag name="RESOLUTION" val="300"/>
  <p:tag name="TIMEOUT" val="(none)"/>
  <p:tag name="BOXWIDTH" val="348"/>
  <p:tag name="BOXHEIGHT" val="296"/>
  <p:tag name="BOXFONT" val="10"/>
  <p:tag name="BOXWRAP" val="False"/>
  <p:tag name="WORKAROUNDTRANSPARENCYBUG" val="False"/>
  <p:tag name="BITMAPFORMAT" val="bmpmono"/>
  <p:tag name="DEBUGINTERACTIVE" val="True"/>
  <p:tag name="ORIGWIDTH" val="194.875"/>
  <p:tag name="PICTUREFILESIZE" val="21694"/>
</p:tagLst>
</file>

<file path=ppt/tags/tag3.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4.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5.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6.xml><?xml version="1.0" encoding="utf-8"?>
<p:tagLst xmlns:a="http://schemas.openxmlformats.org/drawingml/2006/main" xmlns:r="http://schemas.openxmlformats.org/officeDocument/2006/relationships" xmlns:p="http://schemas.openxmlformats.org/presentationml/2006/main">
  <p:tag name="_INSTRUCTOR VIEW19C14C36-AC8E-43BC-9DB6-C2AAF774C7DC|PANE__TAG" val="_"/>
</p:tagLst>
</file>

<file path=ppt/tags/tag7.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8.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G[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ags/tag9.xml><?xml version="1.0" encoding="utf-8"?>
<p:tagLst xmlns:a="http://schemas.openxmlformats.org/drawingml/2006/main" xmlns:r="http://schemas.openxmlformats.org/officeDocument/2006/relationships" xmlns:p="http://schemas.openxmlformats.org/presentationml/2006/main">
  <p:tag name="SOURCE" val="\documentclass{slides}\pagestyle{empty}&#10;\begin{document}&#10;$F[x,y]$&#10;\end{document}&#10;"/>
  <p:tag name="EXTERNALNAME" val="txp_fig"/>
  <p:tag name="BLEND" val="False"/>
  <p:tag name="TRANSPARENT" val="False"/>
  <p:tag name="KEEPFILES" val="False"/>
  <p:tag name="DEBUGPAUSE" val="False"/>
  <p:tag name="RESOLUTION" val="300"/>
  <p:tag name="BITMAPFORMAT" val="bmpmono"/>
  <p:tag name="DEBUGINTERACTIVE" val="True"/>
  <p:tag name="ORIGWIDTH" val="225"/>
  <p:tag name="PICTUREFILESIZE" val="2718"/>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11878</TotalTime>
  <Words>11910</Words>
  <Application>Microsoft Macintosh PowerPoint</Application>
  <PresentationFormat>On-screen Show (4:3)</PresentationFormat>
  <Paragraphs>2361</Paragraphs>
  <Slides>168</Slides>
  <Notes>125</Notes>
  <HiddenSlides>11</HiddenSlides>
  <MMClips>0</MMClips>
  <ScaleCrop>false</ScaleCrop>
  <HeadingPairs>
    <vt:vector size="8" baseType="variant">
      <vt:variant>
        <vt:lpstr>Fonts Used</vt:lpstr>
      </vt:variant>
      <vt:variant>
        <vt:i4>14</vt:i4>
      </vt:variant>
      <vt:variant>
        <vt:lpstr>Theme</vt:lpstr>
      </vt:variant>
      <vt:variant>
        <vt:i4>1</vt:i4>
      </vt:variant>
      <vt:variant>
        <vt:lpstr>Embedded OLE Servers</vt:lpstr>
      </vt:variant>
      <vt:variant>
        <vt:i4>5</vt:i4>
      </vt:variant>
      <vt:variant>
        <vt:lpstr>Slide Titles</vt:lpstr>
      </vt:variant>
      <vt:variant>
        <vt:i4>168</vt:i4>
      </vt:variant>
    </vt:vector>
  </HeadingPairs>
  <TitlesOfParts>
    <vt:vector size="188" baseType="lpstr">
      <vt:lpstr>Arial Unicode MS</vt:lpstr>
      <vt:lpstr>Arial</vt:lpstr>
      <vt:lpstr>Arial Rounded MT Bold</vt:lpstr>
      <vt:lpstr>AvantGarde Bk BT</vt:lpstr>
      <vt:lpstr>Book Antiqua</vt:lpstr>
      <vt:lpstr>Calibri</vt:lpstr>
      <vt:lpstr>Courier New</vt:lpstr>
      <vt:lpstr>Helvetica Neue Light</vt:lpstr>
      <vt:lpstr>Monotype Sorts</vt:lpstr>
      <vt:lpstr>Symbol</vt:lpstr>
      <vt:lpstr>Tahoma</vt:lpstr>
      <vt:lpstr>Times</vt:lpstr>
      <vt:lpstr>Times New Roman</vt:lpstr>
      <vt:lpstr>Wingdings</vt:lpstr>
      <vt:lpstr>Office Theme</vt:lpstr>
      <vt:lpstr>Image</vt:lpstr>
      <vt:lpstr>Equation</vt:lpstr>
      <vt:lpstr>Bitmap Image</vt:lpstr>
      <vt:lpstr>Photo Editor Photo</vt:lpstr>
      <vt:lpstr>Document</vt:lpstr>
      <vt:lpstr>PowerPoint Presentation</vt:lpstr>
      <vt:lpstr>Representing Images</vt:lpstr>
      <vt:lpstr>2nd Try</vt:lpstr>
      <vt:lpstr>3rd Try</vt:lpstr>
      <vt:lpstr>QBIC system</vt:lpstr>
      <vt:lpstr>Feature Choices</vt:lpstr>
      <vt:lpstr>Global vs Local?</vt:lpstr>
      <vt:lpstr>Feature types!</vt:lpstr>
      <vt:lpstr>Outline</vt:lpstr>
      <vt:lpstr>Global Features</vt:lpstr>
      <vt:lpstr>Global Features (gist)</vt:lpstr>
      <vt:lpstr>Global features (gist)</vt:lpstr>
      <vt:lpstr>PowerPoint Presentation</vt:lpstr>
      <vt:lpstr>J. Hays and A. Efros, Scene Completion using Millions of Photographs, SIGGRAPH 2007</vt:lpstr>
      <vt:lpstr>Local Features</vt:lpstr>
      <vt:lpstr>Why extract features?</vt:lpstr>
      <vt:lpstr>Why extract features?</vt:lpstr>
      <vt:lpstr>Why extract features?</vt:lpstr>
      <vt:lpstr>Local Features for object detection</vt:lpstr>
      <vt:lpstr>Characteristics of good features</vt:lpstr>
      <vt:lpstr>Local features - Applications  </vt:lpstr>
      <vt:lpstr>Feature Types</vt:lpstr>
      <vt:lpstr>Color Features</vt:lpstr>
      <vt:lpstr>Color Histograms</vt:lpstr>
      <vt:lpstr>Uses of color in computer vision</vt:lpstr>
      <vt:lpstr>Uses of color in computer vision</vt:lpstr>
      <vt:lpstr>Uses of color in computer vision</vt:lpstr>
      <vt:lpstr>Color features</vt:lpstr>
      <vt:lpstr>Interaction of light and surfaces</vt:lpstr>
      <vt:lpstr>Interaction of light and surfaces</vt:lpstr>
      <vt:lpstr>Shape Features</vt:lpstr>
      <vt:lpstr>Invariance</vt:lpstr>
      <vt:lpstr>Types of invariance</vt:lpstr>
      <vt:lpstr>Types of invariance</vt:lpstr>
      <vt:lpstr>Types of invariance</vt:lpstr>
      <vt:lpstr>Types of invariance</vt:lpstr>
      <vt:lpstr>PowerPoint Presentation</vt:lpstr>
      <vt:lpstr>Modeling images as functions</vt:lpstr>
      <vt:lpstr>Images as functions</vt:lpstr>
      <vt:lpstr>Images as functions</vt:lpstr>
      <vt:lpstr>Motivation 1: Noise reduction</vt:lpstr>
      <vt:lpstr>PowerPoint Presentation</vt:lpstr>
      <vt:lpstr>Moving Average In 2D</vt:lpstr>
      <vt:lpstr>Moving Average In 2D</vt:lpstr>
      <vt:lpstr>Moving Average In 2D</vt:lpstr>
      <vt:lpstr>Moving Average In 2D</vt:lpstr>
      <vt:lpstr>Moving Average In 2D</vt:lpstr>
      <vt:lpstr>Moving Average In 2D</vt:lpstr>
      <vt:lpstr>Generalization of moving average (Convolution)</vt:lpstr>
      <vt:lpstr>Generalization of moving average (Convolution)</vt:lpstr>
      <vt:lpstr>Practice with linear filters</vt:lpstr>
      <vt:lpstr>Practice with linear filters</vt:lpstr>
      <vt:lpstr>Practice with linear filters</vt:lpstr>
      <vt:lpstr>Practice with linear filters</vt:lpstr>
      <vt:lpstr>Practice with linear filters</vt:lpstr>
      <vt:lpstr>Practice with linear filters</vt:lpstr>
      <vt:lpstr>Gaussian Kernel</vt:lpstr>
      <vt:lpstr>Example: Smoothing with a Gaussian</vt:lpstr>
      <vt:lpstr>Edges</vt:lpstr>
      <vt:lpstr>Edge detection</vt:lpstr>
      <vt:lpstr>Origin of Edges</vt:lpstr>
      <vt:lpstr>Characterizing edges</vt:lpstr>
      <vt:lpstr>Edge filters</vt:lpstr>
      <vt:lpstr>Edge filters</vt:lpstr>
      <vt:lpstr>Edge filters</vt:lpstr>
      <vt:lpstr>Edge filters</vt:lpstr>
      <vt:lpstr>Edge filters</vt:lpstr>
      <vt:lpstr>Edges: example</vt:lpstr>
      <vt:lpstr>How to achieve illumination invariance</vt:lpstr>
      <vt:lpstr>Feature types!</vt:lpstr>
      <vt:lpstr>Edges</vt:lpstr>
      <vt:lpstr>Edges</vt:lpstr>
      <vt:lpstr>Local Features</vt:lpstr>
      <vt:lpstr>Where should we put features?</vt:lpstr>
      <vt:lpstr>Where to put features? </vt:lpstr>
      <vt:lpstr>Distinctiveness in x,y</vt:lpstr>
      <vt:lpstr>Corner Detections</vt:lpstr>
      <vt:lpstr>Toward denser sampling</vt:lpstr>
      <vt:lpstr>Fully dense sampling</vt:lpstr>
      <vt:lpstr>How should we describe features?</vt:lpstr>
      <vt:lpstr>SIFT</vt:lpstr>
      <vt:lpstr>Feature descriptor</vt:lpstr>
      <vt:lpstr>Feature descriptor</vt:lpstr>
      <vt:lpstr>Rotation Invariance</vt:lpstr>
      <vt:lpstr>Eliminating rotation ambiguity</vt:lpstr>
      <vt:lpstr>Rotation Invariance</vt:lpstr>
      <vt:lpstr>SIFT output</vt:lpstr>
      <vt:lpstr>Other shape features</vt:lpstr>
      <vt:lpstr>Shape Context</vt:lpstr>
      <vt:lpstr>Geometric Blur</vt:lpstr>
      <vt:lpstr>Geometric Blur</vt:lpstr>
      <vt:lpstr>Histograms of Oriented Gradients </vt:lpstr>
      <vt:lpstr>Texture Features</vt:lpstr>
      <vt:lpstr>Texture Features</vt:lpstr>
      <vt:lpstr>Texture Histograms</vt:lpstr>
      <vt:lpstr>What can we do with features?</vt:lpstr>
      <vt:lpstr>Finding correspondences</vt:lpstr>
      <vt:lpstr>Finding correspondences</vt:lpstr>
      <vt:lpstr>Comparing Feature descriptors</vt:lpstr>
      <vt:lpstr>Example: object recognition</vt:lpstr>
      <vt:lpstr>PowerPoint Presentation</vt:lpstr>
      <vt:lpstr>PowerPoint Presentation</vt:lpstr>
      <vt:lpstr>Useful Code</vt:lpstr>
      <vt:lpstr>Text Features</vt:lpstr>
      <vt:lpstr>Features == Words!  (or n-grams, ie strings on n words)</vt:lpstr>
      <vt:lpstr>Representation questions</vt:lpstr>
      <vt:lpstr>Document Vectors</vt:lpstr>
      <vt:lpstr>Document Vectors</vt:lpstr>
      <vt:lpstr>Example</vt:lpstr>
      <vt:lpstr>Example</vt:lpstr>
      <vt:lpstr>Document Vectors</vt:lpstr>
      <vt:lpstr>Document Vectors</vt:lpstr>
      <vt:lpstr>Document Vectors: One location for each word. </vt:lpstr>
      <vt:lpstr>Document Vectors: One location for each word. </vt:lpstr>
      <vt:lpstr>Document Vectors </vt:lpstr>
      <vt:lpstr>Vector Space Model</vt:lpstr>
      <vt:lpstr>Vector Space Model</vt:lpstr>
      <vt:lpstr>Document Vectors </vt:lpstr>
      <vt:lpstr>Similarity between documents</vt:lpstr>
      <vt:lpstr>Similarity between documents</vt:lpstr>
      <vt:lpstr>Similarity between documents</vt:lpstr>
      <vt:lpstr>Similarity between documents</vt:lpstr>
      <vt:lpstr>Some words give more information than others</vt:lpstr>
      <vt:lpstr>Vector Space Model</vt:lpstr>
      <vt:lpstr>Assigning Weights to Terms</vt:lpstr>
      <vt:lpstr>TF x IDF Weights</vt:lpstr>
      <vt:lpstr>TF x IDF Calculation</vt:lpstr>
      <vt:lpstr>TF x IDF Calculation</vt:lpstr>
      <vt:lpstr>TF x IDF Calculation</vt:lpstr>
      <vt:lpstr>Inverse Document Frequency</vt:lpstr>
      <vt:lpstr>TF x IDF Normalization</vt:lpstr>
      <vt:lpstr>Pair-wise Document Similarity </vt:lpstr>
      <vt:lpstr>Pair-wise Document Similarity </vt:lpstr>
      <vt:lpstr>Issues</vt:lpstr>
      <vt:lpstr>The Problem</vt:lpstr>
      <vt:lpstr>LSA</vt:lpstr>
      <vt:lpstr>LSA</vt:lpstr>
      <vt:lpstr>LSA</vt:lpstr>
      <vt:lpstr>Singular Value Decomposition</vt:lpstr>
      <vt:lpstr>New Documents</vt:lpstr>
      <vt:lpstr>Semantic Similarity Measure</vt:lpstr>
      <vt:lpstr>Other measures of word relatedness</vt:lpstr>
      <vt:lpstr>Bag of words for Images</vt:lpstr>
      <vt:lpstr>Bag-of-features models</vt:lpstr>
      <vt:lpstr>Bag of features: outline</vt:lpstr>
      <vt:lpstr>Bag of features: outline</vt:lpstr>
      <vt:lpstr>Bag of features: outline</vt:lpstr>
      <vt:lpstr>2. Learning the visual vocabulary</vt:lpstr>
      <vt:lpstr>2. Learning the visual vocabulary</vt:lpstr>
      <vt:lpstr>K-means clustering (reminder)</vt:lpstr>
      <vt:lpstr>PowerPoint Presentation</vt:lpstr>
      <vt:lpstr>Image Representation</vt:lpstr>
      <vt:lpstr>PowerPoint Presentation</vt:lpstr>
      <vt:lpstr>PowerPoint Presentation</vt:lpstr>
      <vt:lpstr>Image Categorization</vt:lpstr>
      <vt:lpstr>Image Categorization</vt:lpstr>
      <vt:lpstr>Incorporating spatial info</vt:lpstr>
      <vt:lpstr>PowerPoint Presentation</vt:lpstr>
      <vt:lpstr>PowerPoint Presentation</vt:lpstr>
      <vt:lpstr>Distinctiveness in x,y</vt:lpstr>
      <vt:lpstr>Distinctiveness in x,y and scale</vt:lpstr>
      <vt:lpstr>DoG</vt:lpstr>
      <vt:lpstr>DoG</vt:lpstr>
      <vt:lpstr>PowerPoint Presentation</vt:lpstr>
      <vt:lpstr>Distinctiveness in x,y and scale</vt:lpstr>
      <vt:lpstr>Reducing dimensionality</vt:lpstr>
      <vt:lpstr>Principal Components Analysis (PCA)</vt:lpstr>
      <vt:lpstr>Principal Components Analysis (PCA)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Words &amp; Pictures</dc:title>
  <dc:creator>Tamara Berg</dc:creator>
  <cp:lastModifiedBy>Microsoft Office User</cp:lastModifiedBy>
  <cp:revision>143</cp:revision>
  <dcterms:created xsi:type="dcterms:W3CDTF">2011-02-09T22:53:25Z</dcterms:created>
  <dcterms:modified xsi:type="dcterms:W3CDTF">2020-09-13T09:41:15Z</dcterms:modified>
</cp:coreProperties>
</file>